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4"/>
  </p:notesMasterIdLst>
  <p:handoutMasterIdLst>
    <p:handoutMasterId r:id="rId45"/>
  </p:handoutMasterIdLst>
  <p:sldIdLst>
    <p:sldId id="304" r:id="rId2"/>
    <p:sldId id="382" r:id="rId3"/>
    <p:sldId id="367" r:id="rId4"/>
    <p:sldId id="285" r:id="rId5"/>
    <p:sldId id="291" r:id="rId6"/>
    <p:sldId id="308" r:id="rId7"/>
    <p:sldId id="370" r:id="rId8"/>
    <p:sldId id="371" r:id="rId9"/>
    <p:sldId id="352" r:id="rId10"/>
    <p:sldId id="378" r:id="rId11"/>
    <p:sldId id="372" r:id="rId12"/>
    <p:sldId id="369" r:id="rId13"/>
    <p:sldId id="325" r:id="rId14"/>
    <p:sldId id="343" r:id="rId15"/>
    <p:sldId id="373" r:id="rId16"/>
    <p:sldId id="374" r:id="rId17"/>
    <p:sldId id="388" r:id="rId18"/>
    <p:sldId id="387" r:id="rId19"/>
    <p:sldId id="385" r:id="rId20"/>
    <p:sldId id="375" r:id="rId21"/>
    <p:sldId id="376" r:id="rId22"/>
    <p:sldId id="353" r:id="rId23"/>
    <p:sldId id="351" r:id="rId24"/>
    <p:sldId id="315" r:id="rId25"/>
    <p:sldId id="389" r:id="rId26"/>
    <p:sldId id="309" r:id="rId27"/>
    <p:sldId id="339" r:id="rId28"/>
    <p:sldId id="312" r:id="rId29"/>
    <p:sldId id="380" r:id="rId30"/>
    <p:sldId id="384" r:id="rId31"/>
    <p:sldId id="334" r:id="rId32"/>
    <p:sldId id="362" r:id="rId33"/>
    <p:sldId id="377" r:id="rId34"/>
    <p:sldId id="363" r:id="rId35"/>
    <p:sldId id="333" r:id="rId36"/>
    <p:sldId id="329" r:id="rId37"/>
    <p:sldId id="330" r:id="rId38"/>
    <p:sldId id="316" r:id="rId39"/>
    <p:sldId id="383" r:id="rId40"/>
    <p:sldId id="257" r:id="rId41"/>
    <p:sldId id="258" r:id="rId42"/>
    <p:sldId id="381" r:id="rId43"/>
  </p:sldIdLst>
  <p:sldSz cx="9906000" cy="6858000" type="A4"/>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clrMode="gray"/>
  <p:clrMru>
    <a:srgbClr val="329FFB"/>
    <a:srgbClr val="FF5F5E"/>
    <a:srgbClr val="FFC0BE"/>
    <a:srgbClr val="47B6ED"/>
    <a:srgbClr val="FFF19D"/>
    <a:srgbClr val="FF9300"/>
    <a:srgbClr val="38B08C"/>
    <a:srgbClr val="52FCCA"/>
    <a:srgbClr val="DFA6A4"/>
    <a:srgbClr val="D6F3C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中間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46F890A9-2807-4EBB-B81D-B2AA78EC7F39}" styleName="濃色 2 - アクセント 5/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FD0F851-EC5A-4D38-B0AD-8093EC10F338}" styleName="淡色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301B821-A1FF-4177-AEE7-76D212191A09}" styleName="中間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8603FDC-E32A-4AB5-989C-0864C3EAD2B8}" styleName="テーマ 2 - アクセント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テーマ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スタイルなし/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84E427A-3D55-4303-BF80-6455036E1DE7}" styleName="テーマ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スタイル/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淡色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1E4AEA4-8DFA-4A89-87EB-49C32662AFE0}" styleName="中間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FECB4D8-DB02-4DC6-A0A2-4F2EBAE1DC90}" styleName="中間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8799B23B-EC83-4686-B30A-512413B5E67A}" styleName="淡色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C89EF96-8CEA-46FF-86C4-4CE0E7609802}" styleName="淡色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F2DE63D5-997A-4646-A377-4702673A728D}" styleName="淡色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DA37D80-6434-44D0-A028-1B22A696006F}" styleName="淡色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E25E649-3F16-4E02-A733-19D2CDBF48F0}" styleName="中間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中間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C2FFA5D-87B4-456A-9821-1D502468CF0F}" styleName="テーマ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2833802-FEF1-4C79-8D5D-14CF1EAF98D9}" styleName="淡色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660B408-B3CF-4A94-85FC-2B1E0A45F4A2}" styleName="濃色 2 - アクセント 1/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76" autoAdjust="0"/>
    <p:restoredTop sz="95353" autoAdjust="0"/>
  </p:normalViewPr>
  <p:slideViewPr>
    <p:cSldViewPr snapToGrid="0" snapToObjects="1">
      <p:cViewPr varScale="1">
        <p:scale>
          <a:sx n="149" d="100"/>
          <a:sy n="149" d="100"/>
        </p:scale>
        <p:origin x="288" y="184"/>
      </p:cViewPr>
      <p:guideLst>
        <p:guide orient="horz" pos="2160"/>
        <p:guide pos="3120"/>
      </p:guideLst>
    </p:cSldViewPr>
  </p:slideViewPr>
  <p:outlineViewPr>
    <p:cViewPr>
      <p:scale>
        <a:sx n="33" d="100"/>
        <a:sy n="33" d="100"/>
      </p:scale>
      <p:origin x="0" y="324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7424041-01E8-4847-84D3-DFDA1F94BCF7}" type="datetimeFigureOut">
              <a:rPr kumimoji="1" lang="ja-JP" altLang="en-US" smtClean="0"/>
              <a:t>2018/8/21</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F4C4F78-B02D-744F-99A4-1C581D5CCE07}" type="slidenum">
              <a:rPr kumimoji="1" lang="ja-JP" altLang="en-US" smtClean="0"/>
              <a:t>‹#›</a:t>
            </a:fld>
            <a:endParaRPr kumimoji="1" lang="ja-JP" altLang="en-US"/>
          </a:p>
        </p:txBody>
      </p:sp>
    </p:spTree>
    <p:extLst>
      <p:ext uri="{BB962C8B-B14F-4D97-AF65-F5344CB8AC3E}">
        <p14:creationId xmlns:p14="http://schemas.microsoft.com/office/powerpoint/2010/main" val="189901882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AE44B5-C4D3-484D-97E9-51306B738C5C}" type="datetimeFigureOut">
              <a:rPr kumimoji="1" lang="ja-JP" altLang="en-US" smtClean="0"/>
              <a:t>2018/8/21</a:t>
            </a:fld>
            <a:endParaRPr kumimoji="1" lang="ja-JP" altLang="en-US"/>
          </a:p>
        </p:txBody>
      </p:sp>
      <p:sp>
        <p:nvSpPr>
          <p:cNvPr id="4" name="スライド イメージ プレースホルダー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998E56-0545-9843-B886-12977DDEB44B}" type="slidenum">
              <a:rPr kumimoji="1" lang="ja-JP" altLang="en-US" smtClean="0"/>
              <a:t>‹#›</a:t>
            </a:fld>
            <a:endParaRPr kumimoji="1" lang="ja-JP" altLang="en-US"/>
          </a:p>
        </p:txBody>
      </p:sp>
    </p:spTree>
    <p:extLst>
      <p:ext uri="{BB962C8B-B14F-4D97-AF65-F5344CB8AC3E}">
        <p14:creationId xmlns:p14="http://schemas.microsoft.com/office/powerpoint/2010/main" val="53396319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998E56-0545-9843-B886-12977DDEB44B}" type="slidenum">
              <a:rPr kumimoji="1" lang="ja-JP" altLang="en-US" smtClean="0"/>
              <a:t>32</a:t>
            </a:fld>
            <a:endParaRPr kumimoji="1" lang="ja-JP" altLang="en-US"/>
          </a:p>
        </p:txBody>
      </p:sp>
    </p:spTree>
    <p:extLst>
      <p:ext uri="{BB962C8B-B14F-4D97-AF65-F5344CB8AC3E}">
        <p14:creationId xmlns:p14="http://schemas.microsoft.com/office/powerpoint/2010/main" val="16731335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8" name="正方形/長方形 7"/>
          <p:cNvSpPr/>
          <p:nvPr userDrawn="1"/>
        </p:nvSpPr>
        <p:spPr>
          <a:xfrm>
            <a:off x="0" y="1"/>
            <a:ext cx="9906000" cy="6857999"/>
          </a:xfrm>
          <a:prstGeom prst="rect">
            <a:avLst/>
          </a:prstGeom>
          <a:gradFill flip="none" rotWithShape="1">
            <a:gsLst>
              <a:gs pos="0">
                <a:srgbClr val="127ECF"/>
              </a:gs>
              <a:gs pos="100000">
                <a:srgbClr val="44ACE0"/>
              </a:gs>
            </a:gsLst>
            <a:lin ang="54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ctrTitle"/>
          </p:nvPr>
        </p:nvSpPr>
        <p:spPr>
          <a:xfrm>
            <a:off x="3958898" y="2704699"/>
            <a:ext cx="5947104" cy="597308"/>
          </a:xfrm>
        </p:spPr>
        <p:txBody>
          <a:bodyPr/>
          <a:lstStyle>
            <a:lvl1pPr>
              <a:defRPr sz="2400">
                <a:solidFill>
                  <a:schemeClr val="bg1"/>
                </a:solidFill>
              </a:defRPr>
            </a:lvl1pPr>
          </a:lstStyle>
          <a:p>
            <a:r>
              <a:rPr kumimoji="1" lang="ja-JP" altLang="en-US" dirty="0"/>
              <a:t>マスター タイトルの書式設定</a:t>
            </a:r>
          </a:p>
        </p:txBody>
      </p:sp>
      <p:sp>
        <p:nvSpPr>
          <p:cNvPr id="3" name="サブタイトル 2"/>
          <p:cNvSpPr>
            <a:spLocks noGrp="1"/>
          </p:cNvSpPr>
          <p:nvPr>
            <p:ph type="subTitle" idx="1"/>
          </p:nvPr>
        </p:nvSpPr>
        <p:spPr>
          <a:xfrm>
            <a:off x="3958898" y="3302007"/>
            <a:ext cx="5947104" cy="1015999"/>
          </a:xfrm>
        </p:spPr>
        <p:txBody>
          <a:bodyPr/>
          <a:lstStyle>
            <a:lvl1pPr marL="0" indent="0" algn="l">
              <a:buNone/>
              <a:defRPr>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a:t>マスター サブタイトルの書式設定</a:t>
            </a:r>
          </a:p>
        </p:txBody>
      </p:sp>
      <p:sp>
        <p:nvSpPr>
          <p:cNvPr id="4" name="日付プレースホルダー 3"/>
          <p:cNvSpPr>
            <a:spLocks noGrp="1"/>
          </p:cNvSpPr>
          <p:nvPr>
            <p:ph type="dt" sz="half" idx="10"/>
          </p:nvPr>
        </p:nvSpPr>
        <p:spPr/>
        <p:txBody>
          <a:bodyPr/>
          <a:lstStyle>
            <a:lvl1pPr>
              <a:defRPr>
                <a:solidFill>
                  <a:srgbClr val="FFFFFF"/>
                </a:solidFill>
              </a:defRPr>
            </a:lvl1pPr>
          </a:lstStyle>
          <a:p>
            <a:fld id="{F8E6FB13-83E2-484D-BE81-1246FF5025F6}" type="datetime1">
              <a:rPr lang="ja-JP" altLang="en-US" smtClean="0"/>
              <a:t>2018/8/21</a:t>
            </a:fld>
            <a:endParaRPr lang="ja-JP" altLang="en-US" dirty="0"/>
          </a:p>
        </p:txBody>
      </p:sp>
      <p:sp>
        <p:nvSpPr>
          <p:cNvPr id="5" name="フッター プレースホルダー 4"/>
          <p:cNvSpPr>
            <a:spLocks noGrp="1"/>
          </p:cNvSpPr>
          <p:nvPr>
            <p:ph type="ftr" sz="quarter" idx="11"/>
          </p:nvPr>
        </p:nvSpPr>
        <p:spPr/>
        <p:txBody>
          <a:bodyPr/>
          <a:lstStyle>
            <a:lvl1pPr>
              <a:defRPr>
                <a:solidFill>
                  <a:srgbClr val="FFFFFF"/>
                </a:solidFill>
              </a:defRPr>
            </a:lvl1pPr>
          </a:lstStyle>
          <a:p>
            <a:r>
              <a:rPr lang="en-US" altLang="ja-JP" dirty="0"/>
              <a:t>(c)GeoLogic, Inc.</a:t>
            </a:r>
            <a:endParaRPr lang="ja-JP" altLang="en-US" dirty="0"/>
          </a:p>
        </p:txBody>
      </p:sp>
      <p:sp>
        <p:nvSpPr>
          <p:cNvPr id="6" name="スライド番号プレースホルダー 5"/>
          <p:cNvSpPr>
            <a:spLocks noGrp="1"/>
          </p:cNvSpPr>
          <p:nvPr>
            <p:ph type="sldNum" sz="quarter" idx="12"/>
          </p:nvPr>
        </p:nvSpPr>
        <p:spPr/>
        <p:txBody>
          <a:bodyPr/>
          <a:lstStyle>
            <a:lvl1pPr>
              <a:defRPr>
                <a:solidFill>
                  <a:srgbClr val="FFFFFF"/>
                </a:solidFill>
              </a:defRPr>
            </a:lvl1pPr>
          </a:lstStyle>
          <a:p>
            <a:fld id="{04ACE752-BD15-4044-A9B6-0BE975522DFF}" type="slidenum">
              <a:rPr lang="ja-JP" altLang="en-US" smtClean="0"/>
              <a:pPr/>
              <a:t>‹#›</a:t>
            </a:fld>
            <a:endParaRPr lang="ja-JP" altLang="en-US"/>
          </a:p>
        </p:txBody>
      </p:sp>
      <p:pic>
        <p:nvPicPr>
          <p:cNvPr id="9" name="図 8" descr="001.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526617"/>
            <a:ext cx="5943600" cy="5943600"/>
          </a:xfrm>
          <a:prstGeom prst="rect">
            <a:avLst/>
          </a:prstGeom>
        </p:spPr>
      </p:pic>
    </p:spTree>
    <p:extLst>
      <p:ext uri="{BB962C8B-B14F-4D97-AF65-F5344CB8AC3E}">
        <p14:creationId xmlns:p14="http://schemas.microsoft.com/office/powerpoint/2010/main" val="1075743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079C56F-C17C-FB48-A0C3-559F644ACE63}" type="datetime1">
              <a:rPr kumimoji="1" lang="ja-JP" altLang="en-US" smtClean="0"/>
              <a:t>2018/8/21</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dirty="0"/>
              <a:t>(c)GeoLogic, Inc.</a:t>
            </a:r>
            <a:endParaRPr kumimoji="1" lang="ja-JP" altLang="en-US" dirty="0"/>
          </a:p>
        </p:txBody>
      </p:sp>
      <p:sp>
        <p:nvSpPr>
          <p:cNvPr id="6" name="スライド番号プレースホルダー 5"/>
          <p:cNvSpPr>
            <a:spLocks noGrp="1"/>
          </p:cNvSpPr>
          <p:nvPr>
            <p:ph type="sldNum" sz="quarter" idx="12"/>
          </p:nvPr>
        </p:nvSpPr>
        <p:spPr/>
        <p:txBody>
          <a:bodyPr/>
          <a:lstStyle/>
          <a:p>
            <a:fld id="{04ACE752-BD15-4044-A9B6-0BE975522DFF}" type="slidenum">
              <a:rPr kumimoji="1" lang="ja-JP" altLang="en-US" smtClean="0"/>
              <a:t>‹#›</a:t>
            </a:fld>
            <a:endParaRPr kumimoji="1" lang="ja-JP" altLang="en-US"/>
          </a:p>
        </p:txBody>
      </p:sp>
    </p:spTree>
    <p:extLst>
      <p:ext uri="{BB962C8B-B14F-4D97-AF65-F5344CB8AC3E}">
        <p14:creationId xmlns:p14="http://schemas.microsoft.com/office/powerpoint/2010/main" val="32704047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95300" y="274639"/>
            <a:ext cx="652145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845BC95-0074-9A4D-BFBF-FF3405755780}" type="datetime1">
              <a:rPr kumimoji="1" lang="ja-JP" altLang="en-US" smtClean="0"/>
              <a:t>2018/8/21</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dirty="0"/>
              <a:t>(c)GeoLogic, Inc.</a:t>
            </a:r>
            <a:endParaRPr kumimoji="1" lang="ja-JP" altLang="en-US" dirty="0"/>
          </a:p>
        </p:txBody>
      </p:sp>
      <p:sp>
        <p:nvSpPr>
          <p:cNvPr id="6" name="スライド番号プレースホルダー 5"/>
          <p:cNvSpPr>
            <a:spLocks noGrp="1"/>
          </p:cNvSpPr>
          <p:nvPr>
            <p:ph type="sldNum" sz="quarter" idx="12"/>
          </p:nvPr>
        </p:nvSpPr>
        <p:spPr/>
        <p:txBody>
          <a:bodyPr/>
          <a:lstStyle/>
          <a:p>
            <a:fld id="{04ACE752-BD15-4044-A9B6-0BE975522DFF}" type="slidenum">
              <a:rPr kumimoji="1" lang="ja-JP" altLang="en-US" smtClean="0"/>
              <a:t>‹#›</a:t>
            </a:fld>
            <a:endParaRPr kumimoji="1" lang="ja-JP" altLang="en-US"/>
          </a:p>
        </p:txBody>
      </p:sp>
    </p:spTree>
    <p:extLst>
      <p:ext uri="{BB962C8B-B14F-4D97-AF65-F5344CB8AC3E}">
        <p14:creationId xmlns:p14="http://schemas.microsoft.com/office/powerpoint/2010/main" val="817522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33016" y="93199"/>
            <a:ext cx="8280149" cy="495235"/>
          </a:xfrm>
        </p:spPr>
        <p:txBody>
          <a:bodyPr/>
          <a:lstStyle>
            <a:lvl1pPr>
              <a:defRPr>
                <a:solidFill>
                  <a:schemeClr val="tx1"/>
                </a:solidFill>
              </a:defRPr>
            </a:lvl1pPr>
          </a:lstStyle>
          <a:p>
            <a:r>
              <a:rPr kumimoji="1" lang="ja-JP" altLang="en-US" dirty="0"/>
              <a:t>マスター タイトルの書式設定</a:t>
            </a:r>
          </a:p>
        </p:txBody>
      </p:sp>
      <p:sp>
        <p:nvSpPr>
          <p:cNvPr id="3" name="コンテンツ プレースホルダー 2"/>
          <p:cNvSpPr>
            <a:spLocks noGrp="1"/>
          </p:cNvSpPr>
          <p:nvPr>
            <p:ph idx="1"/>
          </p:nvPr>
        </p:nvSpPr>
        <p:spPr>
          <a:xfrm>
            <a:off x="495300" y="915840"/>
            <a:ext cx="8915400" cy="5693958"/>
          </a:xfrm>
        </p:spPr>
        <p:txBody>
          <a:bodyPr/>
          <a:lstStyle>
            <a:lvl1pPr marL="342900" indent="-342900">
              <a:buClr>
                <a:srgbClr val="329FFB"/>
              </a:buClr>
              <a:buFont typeface="Wingdings" charset="2"/>
              <a:buChar char="v"/>
              <a:defRPr/>
            </a:lvl1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10"/>
          </p:nvPr>
        </p:nvSpPr>
        <p:spPr/>
        <p:txBody>
          <a:bodyPr/>
          <a:lstStyle/>
          <a:p>
            <a:fld id="{4EDAE38B-4479-D44C-93FE-666884025B1E}" type="datetime1">
              <a:rPr kumimoji="1" lang="ja-JP" altLang="en-US" smtClean="0"/>
              <a:t>2018/8/21</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dirty="0"/>
              <a:t>(c)GeoLogic, Inc.</a:t>
            </a:r>
            <a:endParaRPr kumimoji="1" lang="ja-JP" altLang="en-US" dirty="0"/>
          </a:p>
        </p:txBody>
      </p:sp>
      <p:sp>
        <p:nvSpPr>
          <p:cNvPr id="6" name="スライド番号プレースホルダー 5"/>
          <p:cNvSpPr>
            <a:spLocks noGrp="1"/>
          </p:cNvSpPr>
          <p:nvPr>
            <p:ph type="sldNum" sz="quarter" idx="12"/>
          </p:nvPr>
        </p:nvSpPr>
        <p:spPr/>
        <p:txBody>
          <a:bodyPr/>
          <a:lstStyle/>
          <a:p>
            <a:fld id="{04ACE752-BD15-4044-A9B6-0BE975522DFF}" type="slidenum">
              <a:rPr kumimoji="1" lang="ja-JP" altLang="en-US" smtClean="0"/>
              <a:t>‹#›</a:t>
            </a:fld>
            <a:endParaRPr kumimoji="1" lang="ja-JP" altLang="en-US"/>
          </a:p>
        </p:txBody>
      </p:sp>
      <p:sp>
        <p:nvSpPr>
          <p:cNvPr id="9" name="TextBox 8"/>
          <p:cNvSpPr txBox="1"/>
          <p:nvPr userDrawn="1"/>
        </p:nvSpPr>
        <p:spPr>
          <a:xfrm>
            <a:off x="7348836" y="158895"/>
            <a:ext cx="2464329" cy="523220"/>
          </a:xfrm>
          <a:prstGeom prst="rect">
            <a:avLst/>
          </a:prstGeom>
          <a:noFill/>
        </p:spPr>
        <p:txBody>
          <a:bodyPr wrap="none" rtlCol="0">
            <a:spAutoFit/>
          </a:bodyPr>
          <a:lstStyle/>
          <a:p>
            <a:pPr algn="r"/>
            <a:r>
              <a:rPr lang="en-US" altLang="ja-JP" sz="2800" b="1">
                <a:solidFill>
                  <a:schemeClr val="bg1"/>
                </a:solidFill>
                <a:latin typeface="Meiryo" charset="-128"/>
                <a:ea typeface="Meiryo" charset="-128"/>
                <a:cs typeface="Meiryo" charset="-128"/>
              </a:rPr>
              <a:t>Confidential</a:t>
            </a:r>
            <a:endParaRPr lang="en-US" sz="2800" b="1">
              <a:solidFill>
                <a:schemeClr val="bg1"/>
              </a:solidFill>
              <a:latin typeface="Meiryo" charset="-128"/>
              <a:ea typeface="Meiryo" charset="-128"/>
              <a:cs typeface="Meiryo" charset="-128"/>
            </a:endParaRPr>
          </a:p>
        </p:txBody>
      </p:sp>
    </p:spTree>
    <p:extLst>
      <p:ext uri="{BB962C8B-B14F-4D97-AF65-F5344CB8AC3E}">
        <p14:creationId xmlns:p14="http://schemas.microsoft.com/office/powerpoint/2010/main" val="2866321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7" name="正方形/長方形 6"/>
          <p:cNvSpPr/>
          <p:nvPr userDrawn="1"/>
        </p:nvSpPr>
        <p:spPr>
          <a:xfrm>
            <a:off x="0" y="1"/>
            <a:ext cx="9906000" cy="6857999"/>
          </a:xfrm>
          <a:prstGeom prst="rect">
            <a:avLst/>
          </a:prstGeom>
          <a:gradFill flip="none" rotWithShape="1">
            <a:gsLst>
              <a:gs pos="0">
                <a:srgbClr val="127ECF"/>
              </a:gs>
              <a:gs pos="100000">
                <a:srgbClr val="44ACE0"/>
              </a:gs>
            </a:gsLst>
            <a:lin ang="54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 name="日付プレースホルダー 3"/>
          <p:cNvSpPr>
            <a:spLocks noGrp="1"/>
          </p:cNvSpPr>
          <p:nvPr>
            <p:ph type="dt" sz="half" idx="10"/>
          </p:nvPr>
        </p:nvSpPr>
        <p:spPr/>
        <p:txBody>
          <a:bodyPr/>
          <a:lstStyle>
            <a:lvl1pPr>
              <a:defRPr>
                <a:solidFill>
                  <a:srgbClr val="FFFFFF"/>
                </a:solidFill>
              </a:defRPr>
            </a:lvl1pPr>
          </a:lstStyle>
          <a:p>
            <a:fld id="{F9893CB9-2913-F241-B6B3-141EEB11363E}" type="datetime1">
              <a:rPr lang="ja-JP" altLang="en-US" smtClean="0"/>
              <a:t>2018/8/21</a:t>
            </a:fld>
            <a:endParaRPr lang="ja-JP" altLang="en-US" dirty="0"/>
          </a:p>
        </p:txBody>
      </p:sp>
      <p:sp>
        <p:nvSpPr>
          <p:cNvPr id="5" name="フッター プレースホルダー 4"/>
          <p:cNvSpPr>
            <a:spLocks noGrp="1"/>
          </p:cNvSpPr>
          <p:nvPr>
            <p:ph type="ftr" sz="quarter" idx="11"/>
          </p:nvPr>
        </p:nvSpPr>
        <p:spPr/>
        <p:txBody>
          <a:bodyPr/>
          <a:lstStyle>
            <a:lvl1pPr>
              <a:defRPr>
                <a:solidFill>
                  <a:srgbClr val="FFFFFF"/>
                </a:solidFill>
              </a:defRPr>
            </a:lvl1pPr>
          </a:lstStyle>
          <a:p>
            <a:r>
              <a:rPr lang="en-US" altLang="ja-JP" dirty="0"/>
              <a:t>(c)GeoLogic, Inc.</a:t>
            </a:r>
            <a:endParaRPr lang="ja-JP" altLang="en-US" dirty="0"/>
          </a:p>
        </p:txBody>
      </p:sp>
      <p:sp>
        <p:nvSpPr>
          <p:cNvPr id="6" name="スライド番号プレースホルダー 5"/>
          <p:cNvSpPr>
            <a:spLocks noGrp="1"/>
          </p:cNvSpPr>
          <p:nvPr>
            <p:ph type="sldNum" sz="quarter" idx="12"/>
          </p:nvPr>
        </p:nvSpPr>
        <p:spPr/>
        <p:txBody>
          <a:bodyPr/>
          <a:lstStyle>
            <a:lvl1pPr>
              <a:defRPr>
                <a:solidFill>
                  <a:srgbClr val="FFFFFF"/>
                </a:solidFill>
              </a:defRPr>
            </a:lvl1pPr>
          </a:lstStyle>
          <a:p>
            <a:fld id="{04ACE752-BD15-4044-A9B6-0BE975522DFF}" type="slidenum">
              <a:rPr lang="ja-JP" altLang="en-US" smtClean="0"/>
              <a:pPr/>
              <a:t>‹#›</a:t>
            </a:fld>
            <a:endParaRPr lang="ja-JP" altLang="en-US"/>
          </a:p>
        </p:txBody>
      </p:sp>
      <p:sp>
        <p:nvSpPr>
          <p:cNvPr id="17" name="タイトル 1"/>
          <p:cNvSpPr>
            <a:spLocks noGrp="1"/>
          </p:cNvSpPr>
          <p:nvPr>
            <p:ph type="ctrTitle"/>
          </p:nvPr>
        </p:nvSpPr>
        <p:spPr>
          <a:xfrm>
            <a:off x="3958898" y="2704699"/>
            <a:ext cx="5947104" cy="597308"/>
          </a:xfrm>
        </p:spPr>
        <p:txBody>
          <a:bodyPr/>
          <a:lstStyle>
            <a:lvl1pPr>
              <a:defRPr sz="2400">
                <a:solidFill>
                  <a:schemeClr val="bg1"/>
                </a:solidFill>
              </a:defRPr>
            </a:lvl1pPr>
          </a:lstStyle>
          <a:p>
            <a:r>
              <a:rPr kumimoji="1" lang="ja-JP" altLang="en-US" dirty="0"/>
              <a:t>マスター タイトルの書式設定</a:t>
            </a:r>
          </a:p>
        </p:txBody>
      </p:sp>
      <p:sp>
        <p:nvSpPr>
          <p:cNvPr id="18" name="サブタイトル 2"/>
          <p:cNvSpPr>
            <a:spLocks noGrp="1"/>
          </p:cNvSpPr>
          <p:nvPr>
            <p:ph type="subTitle" idx="1"/>
          </p:nvPr>
        </p:nvSpPr>
        <p:spPr>
          <a:xfrm>
            <a:off x="3958898" y="3302007"/>
            <a:ext cx="5947104" cy="1015999"/>
          </a:xfrm>
        </p:spPr>
        <p:txBody>
          <a:bodyPr/>
          <a:lstStyle>
            <a:lvl1pPr marL="0" indent="0" algn="l">
              <a:buNone/>
              <a:defRPr>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a:t>マスター サブタイトルの書式設定</a:t>
            </a:r>
          </a:p>
        </p:txBody>
      </p:sp>
      <p:pic>
        <p:nvPicPr>
          <p:cNvPr id="19" name="図 18" descr="001.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526617"/>
            <a:ext cx="5943600" cy="5943600"/>
          </a:xfrm>
          <a:prstGeom prst="rect">
            <a:avLst/>
          </a:prstGeom>
        </p:spPr>
      </p:pic>
    </p:spTree>
    <p:extLst>
      <p:ext uri="{BB962C8B-B14F-4D97-AF65-F5344CB8AC3E}">
        <p14:creationId xmlns:p14="http://schemas.microsoft.com/office/powerpoint/2010/main" val="739395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95300" y="887505"/>
            <a:ext cx="4375150" cy="5722293"/>
          </a:xfrm>
        </p:spPr>
        <p:txBody>
          <a:bodyPr vert="horz" lIns="91440" tIns="45720" rIns="91440" bIns="45720" rtlCol="0">
            <a:normAutofit/>
          </a:bodyPr>
          <a:lstStyle>
            <a:lvl1pPr>
              <a:defRPr lang="ja-JP" altLang="en-US" smtClean="0"/>
            </a:lvl1pPr>
            <a:lvl2pPr>
              <a:defRPr lang="ja-JP" altLang="en-US" smtClean="0"/>
            </a:lvl2pPr>
            <a:lvl3pPr>
              <a:defRPr lang="ja-JP" altLang="en-US" smtClean="0"/>
            </a:lvl3pPr>
            <a:lvl4pPr>
              <a:defRPr lang="ja-JP" altLang="en-US" smtClean="0"/>
            </a:lvl4pPr>
            <a:lvl5pPr>
              <a:defRPr lang="ja-JP" altLang="en-US"/>
            </a:lvl5pPr>
          </a:lstStyle>
          <a:p>
            <a:pPr lvl="0">
              <a:buClr>
                <a:srgbClr val="329FFB"/>
              </a:buClr>
              <a:buFont typeface="Wingdings" charset="2"/>
              <a:buChar char="v"/>
            </a:pPr>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コンテンツ プレースホルダー 3"/>
          <p:cNvSpPr>
            <a:spLocks noGrp="1"/>
          </p:cNvSpPr>
          <p:nvPr>
            <p:ph sz="half" idx="2"/>
          </p:nvPr>
        </p:nvSpPr>
        <p:spPr>
          <a:xfrm>
            <a:off x="5035550" y="887505"/>
            <a:ext cx="4375150" cy="5722293"/>
          </a:xfrm>
        </p:spPr>
        <p:txBody>
          <a:bodyPr vert="horz" lIns="91440" tIns="45720" rIns="91440" bIns="45720" rtlCol="0">
            <a:normAutofit/>
          </a:bodyPr>
          <a:lstStyle>
            <a:lvl1pPr>
              <a:defRPr lang="ja-JP" altLang="en-US" smtClean="0"/>
            </a:lvl1pPr>
            <a:lvl2pPr>
              <a:defRPr lang="ja-JP" altLang="en-US" smtClean="0"/>
            </a:lvl2pPr>
            <a:lvl3pPr>
              <a:defRPr lang="ja-JP" altLang="en-US" smtClean="0"/>
            </a:lvl3pPr>
            <a:lvl4pPr>
              <a:defRPr lang="ja-JP" altLang="en-US" smtClean="0"/>
            </a:lvl4pPr>
            <a:lvl5pPr>
              <a:defRPr lang="ja-JP" altLang="en-US"/>
            </a:lvl5pPr>
          </a:lstStyle>
          <a:p>
            <a:pPr lvl="0">
              <a:buClr>
                <a:srgbClr val="329FFB"/>
              </a:buClr>
              <a:buFont typeface="Wingdings" charset="2"/>
              <a:buChar char="v"/>
            </a:pPr>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525DEECA-5372-8042-B6D2-307D9A122A5F}" type="datetime1">
              <a:rPr kumimoji="1" lang="ja-JP" altLang="en-US" smtClean="0"/>
              <a:t>2018/8/21</a:t>
            </a:fld>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dirty="0"/>
              <a:t>(c)GeoLogic, Inc.</a:t>
            </a:r>
            <a:endParaRPr kumimoji="1" lang="ja-JP" altLang="en-US" dirty="0"/>
          </a:p>
        </p:txBody>
      </p:sp>
      <p:sp>
        <p:nvSpPr>
          <p:cNvPr id="7" name="スライド番号プレースホルダー 6"/>
          <p:cNvSpPr>
            <a:spLocks noGrp="1"/>
          </p:cNvSpPr>
          <p:nvPr>
            <p:ph type="sldNum" sz="quarter" idx="12"/>
          </p:nvPr>
        </p:nvSpPr>
        <p:spPr/>
        <p:txBody>
          <a:bodyPr/>
          <a:lstStyle/>
          <a:p>
            <a:fld id="{04ACE752-BD15-4044-A9B6-0BE975522DFF}" type="slidenum">
              <a:rPr kumimoji="1" lang="ja-JP" altLang="en-US" smtClean="0"/>
              <a:t>‹#›</a:t>
            </a:fld>
            <a:endParaRPr kumimoji="1" lang="ja-JP" altLang="en-US"/>
          </a:p>
        </p:txBody>
      </p:sp>
    </p:spTree>
    <p:extLst>
      <p:ext uri="{BB962C8B-B14F-4D97-AF65-F5344CB8AC3E}">
        <p14:creationId xmlns:p14="http://schemas.microsoft.com/office/powerpoint/2010/main" val="42774853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51F32A1B-9B34-D845-BF84-ADBA29EA0AC6}" type="datetime1">
              <a:rPr kumimoji="1" lang="ja-JP" altLang="en-US" smtClean="0"/>
              <a:t>2018/8/21</a:t>
            </a:fld>
            <a:endParaRPr kumimoji="1" lang="ja-JP" altLang="en-US"/>
          </a:p>
        </p:txBody>
      </p:sp>
      <p:sp>
        <p:nvSpPr>
          <p:cNvPr id="8" name="フッター プレースホルダー 7"/>
          <p:cNvSpPr>
            <a:spLocks noGrp="1"/>
          </p:cNvSpPr>
          <p:nvPr>
            <p:ph type="ftr" sz="quarter" idx="11"/>
          </p:nvPr>
        </p:nvSpPr>
        <p:spPr/>
        <p:txBody>
          <a:bodyPr/>
          <a:lstStyle/>
          <a:p>
            <a:r>
              <a:rPr kumimoji="1" lang="en-US" altLang="ja-JP" dirty="0"/>
              <a:t>(c)GeoLogic, Inc.</a:t>
            </a:r>
            <a:endParaRPr kumimoji="1" lang="ja-JP" altLang="en-US" dirty="0"/>
          </a:p>
        </p:txBody>
      </p:sp>
      <p:sp>
        <p:nvSpPr>
          <p:cNvPr id="9" name="スライド番号プレースホルダー 8"/>
          <p:cNvSpPr>
            <a:spLocks noGrp="1"/>
          </p:cNvSpPr>
          <p:nvPr>
            <p:ph type="sldNum" sz="quarter" idx="12"/>
          </p:nvPr>
        </p:nvSpPr>
        <p:spPr/>
        <p:txBody>
          <a:bodyPr/>
          <a:lstStyle/>
          <a:p>
            <a:fld id="{04ACE752-BD15-4044-A9B6-0BE975522DFF}" type="slidenum">
              <a:rPr kumimoji="1" lang="ja-JP" altLang="en-US" smtClean="0"/>
              <a:t>‹#›</a:t>
            </a:fld>
            <a:endParaRPr kumimoji="1" lang="ja-JP" altLang="en-US"/>
          </a:p>
        </p:txBody>
      </p:sp>
    </p:spTree>
    <p:extLst>
      <p:ext uri="{BB962C8B-B14F-4D97-AF65-F5344CB8AC3E}">
        <p14:creationId xmlns:p14="http://schemas.microsoft.com/office/powerpoint/2010/main" val="1450778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533016" y="93199"/>
            <a:ext cx="8280149" cy="495235"/>
          </a:xfrm>
        </p:spPr>
        <p:txBody>
          <a:bodyPr/>
          <a:lstStyle>
            <a:lvl1pPr>
              <a:defRPr>
                <a:solidFill>
                  <a:srgbClr val="FFFFFF"/>
                </a:solidFill>
              </a:defRPr>
            </a:lvl1pPr>
          </a:lstStyle>
          <a:p>
            <a:r>
              <a:rPr kumimoji="1" lang="ja-JP" altLang="en-US" dirty="0"/>
              <a:t>マスター タイトルの書式設定</a:t>
            </a:r>
          </a:p>
        </p:txBody>
      </p:sp>
      <p:sp>
        <p:nvSpPr>
          <p:cNvPr id="3" name="日付プレースホルダー 2"/>
          <p:cNvSpPr>
            <a:spLocks noGrp="1"/>
          </p:cNvSpPr>
          <p:nvPr>
            <p:ph type="dt" sz="half" idx="10"/>
          </p:nvPr>
        </p:nvSpPr>
        <p:spPr/>
        <p:txBody>
          <a:bodyPr/>
          <a:lstStyle/>
          <a:p>
            <a:fld id="{275EC4D8-A9EC-3846-98BD-37351612C8AE}" type="datetime1">
              <a:rPr kumimoji="1" lang="ja-JP" altLang="en-US" smtClean="0"/>
              <a:t>2018/8/21</a:t>
            </a:fld>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dirty="0"/>
              <a:t>(c)GeoLogic, Inc.</a:t>
            </a:r>
            <a:endParaRPr kumimoji="1" lang="ja-JP" altLang="en-US" dirty="0"/>
          </a:p>
        </p:txBody>
      </p:sp>
      <p:sp>
        <p:nvSpPr>
          <p:cNvPr id="5" name="スライド番号プレースホルダー 4"/>
          <p:cNvSpPr>
            <a:spLocks noGrp="1"/>
          </p:cNvSpPr>
          <p:nvPr>
            <p:ph type="sldNum" sz="quarter" idx="12"/>
          </p:nvPr>
        </p:nvSpPr>
        <p:spPr/>
        <p:txBody>
          <a:bodyPr/>
          <a:lstStyle/>
          <a:p>
            <a:fld id="{04ACE752-BD15-4044-A9B6-0BE975522DFF}" type="slidenum">
              <a:rPr kumimoji="1" lang="ja-JP" altLang="en-US" smtClean="0"/>
              <a:t>‹#›</a:t>
            </a:fld>
            <a:endParaRPr kumimoji="1" lang="ja-JP" altLang="en-US"/>
          </a:p>
        </p:txBody>
      </p:sp>
    </p:spTree>
    <p:extLst>
      <p:ext uri="{BB962C8B-B14F-4D97-AF65-F5344CB8AC3E}">
        <p14:creationId xmlns:p14="http://schemas.microsoft.com/office/powerpoint/2010/main" val="2746828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E499CDF-6343-674E-B391-A0508DA46125}" type="datetime1">
              <a:rPr kumimoji="1" lang="ja-JP" altLang="en-US" smtClean="0"/>
              <a:t>2018/8/21</a:t>
            </a:fld>
            <a:endParaRPr kumimoji="1" lang="ja-JP" altLang="en-US"/>
          </a:p>
        </p:txBody>
      </p:sp>
      <p:sp>
        <p:nvSpPr>
          <p:cNvPr id="3" name="フッター プレースホルダー 2"/>
          <p:cNvSpPr>
            <a:spLocks noGrp="1"/>
          </p:cNvSpPr>
          <p:nvPr>
            <p:ph type="ftr" sz="quarter" idx="11"/>
          </p:nvPr>
        </p:nvSpPr>
        <p:spPr/>
        <p:txBody>
          <a:bodyPr/>
          <a:lstStyle/>
          <a:p>
            <a:r>
              <a:rPr kumimoji="1" lang="en-US" altLang="ja-JP" dirty="0"/>
              <a:t>(c)GeoLogic, Inc.</a:t>
            </a:r>
            <a:endParaRPr kumimoji="1" lang="ja-JP" altLang="en-US" dirty="0"/>
          </a:p>
        </p:txBody>
      </p:sp>
      <p:sp>
        <p:nvSpPr>
          <p:cNvPr id="4" name="スライド番号プレースホルダー 3"/>
          <p:cNvSpPr>
            <a:spLocks noGrp="1"/>
          </p:cNvSpPr>
          <p:nvPr>
            <p:ph type="sldNum" sz="quarter" idx="12"/>
          </p:nvPr>
        </p:nvSpPr>
        <p:spPr/>
        <p:txBody>
          <a:bodyPr/>
          <a:lstStyle/>
          <a:p>
            <a:fld id="{04ACE752-BD15-4044-A9B6-0BE975522DFF}" type="slidenum">
              <a:rPr kumimoji="1" lang="ja-JP" altLang="en-US" smtClean="0"/>
              <a:t>‹#›</a:t>
            </a:fld>
            <a:endParaRPr kumimoji="1" lang="ja-JP" altLang="en-US"/>
          </a:p>
        </p:txBody>
      </p:sp>
    </p:spTree>
    <p:extLst>
      <p:ext uri="{BB962C8B-B14F-4D97-AF65-F5344CB8AC3E}">
        <p14:creationId xmlns:p14="http://schemas.microsoft.com/office/powerpoint/2010/main" val="7227260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437262B-DA9A-254A-9368-DFD646D5DEFB}" type="datetime1">
              <a:rPr kumimoji="1" lang="ja-JP" altLang="en-US" smtClean="0"/>
              <a:t>2018/8/21</a:t>
            </a:fld>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dirty="0"/>
              <a:t>(c)GeoLogic, Inc.</a:t>
            </a:r>
            <a:endParaRPr kumimoji="1" lang="ja-JP" altLang="en-US" dirty="0"/>
          </a:p>
        </p:txBody>
      </p:sp>
      <p:sp>
        <p:nvSpPr>
          <p:cNvPr id="7" name="スライド番号プレースホルダー 6"/>
          <p:cNvSpPr>
            <a:spLocks noGrp="1"/>
          </p:cNvSpPr>
          <p:nvPr>
            <p:ph type="sldNum" sz="quarter" idx="12"/>
          </p:nvPr>
        </p:nvSpPr>
        <p:spPr/>
        <p:txBody>
          <a:bodyPr/>
          <a:lstStyle/>
          <a:p>
            <a:fld id="{04ACE752-BD15-4044-A9B6-0BE975522DFF}" type="slidenum">
              <a:rPr kumimoji="1" lang="ja-JP" altLang="en-US" smtClean="0"/>
              <a:t>‹#›</a:t>
            </a:fld>
            <a:endParaRPr kumimoji="1" lang="ja-JP" altLang="en-US"/>
          </a:p>
        </p:txBody>
      </p:sp>
    </p:spTree>
    <p:extLst>
      <p:ext uri="{BB962C8B-B14F-4D97-AF65-F5344CB8AC3E}">
        <p14:creationId xmlns:p14="http://schemas.microsoft.com/office/powerpoint/2010/main" val="3375754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212FE02-9E67-6149-93A0-908166659F22}" type="datetime1">
              <a:rPr kumimoji="1" lang="ja-JP" altLang="en-US" smtClean="0"/>
              <a:t>2018/8/21</a:t>
            </a:fld>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dirty="0"/>
              <a:t>(c)GeoLogic, Inc.</a:t>
            </a:r>
            <a:endParaRPr kumimoji="1" lang="ja-JP" altLang="en-US" dirty="0"/>
          </a:p>
        </p:txBody>
      </p:sp>
      <p:sp>
        <p:nvSpPr>
          <p:cNvPr id="7" name="スライド番号プレースホルダー 6"/>
          <p:cNvSpPr>
            <a:spLocks noGrp="1"/>
          </p:cNvSpPr>
          <p:nvPr>
            <p:ph type="sldNum" sz="quarter" idx="12"/>
          </p:nvPr>
        </p:nvSpPr>
        <p:spPr/>
        <p:txBody>
          <a:bodyPr/>
          <a:lstStyle/>
          <a:p>
            <a:fld id="{04ACE752-BD15-4044-A9B6-0BE975522DFF}" type="slidenum">
              <a:rPr kumimoji="1" lang="ja-JP" altLang="en-US" smtClean="0"/>
              <a:t>‹#›</a:t>
            </a:fld>
            <a:endParaRPr kumimoji="1" lang="ja-JP" altLang="en-US"/>
          </a:p>
        </p:txBody>
      </p:sp>
    </p:spTree>
    <p:extLst>
      <p:ext uri="{BB962C8B-B14F-4D97-AF65-F5344CB8AC3E}">
        <p14:creationId xmlns:p14="http://schemas.microsoft.com/office/powerpoint/2010/main" val="4158691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13" cstate="email">
            <a:extLst>
              <a:ext uri="{28A0092B-C50C-407E-A947-70E740481C1C}">
                <a14:useLocalDpi xmlns:a14="http://schemas.microsoft.com/office/drawing/2010/main"/>
              </a:ext>
            </a:extLst>
          </a:blip>
          <a:srcRect/>
          <a:stretch/>
        </p:blipFill>
        <p:spPr>
          <a:xfrm>
            <a:off x="215900" y="136487"/>
            <a:ext cx="1080255" cy="352792"/>
          </a:xfrm>
          <a:prstGeom prst="rect">
            <a:avLst/>
          </a:prstGeom>
        </p:spPr>
      </p:pic>
      <p:sp>
        <p:nvSpPr>
          <p:cNvPr id="2" name="タイトル プレースホルダー 1"/>
          <p:cNvSpPr>
            <a:spLocks noGrp="1"/>
          </p:cNvSpPr>
          <p:nvPr>
            <p:ph type="title"/>
          </p:nvPr>
        </p:nvSpPr>
        <p:spPr>
          <a:xfrm>
            <a:off x="1478822" y="93198"/>
            <a:ext cx="8334343" cy="512594"/>
          </a:xfrm>
          <a:prstGeom prst="rect">
            <a:avLst/>
          </a:prstGeom>
        </p:spPr>
        <p:txBody>
          <a:bodyPr vert="horz" lIns="91440" tIns="45720" rIns="91440" bIns="45720" rtlCol="0" anchor="ctr">
            <a:no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495300" y="915840"/>
            <a:ext cx="8915400" cy="5210323"/>
          </a:xfrm>
          <a:prstGeom prst="rect">
            <a:avLst/>
          </a:prstGeom>
        </p:spPr>
        <p:txBody>
          <a:bodyPr vert="horz" lIns="91440" tIns="45720" rIns="91440" bIns="45720" rtlCol="0">
            <a:normAutofit/>
          </a:bodyPr>
          <a:lstStyle/>
          <a:p>
            <a:pPr lvl="0">
              <a:buClr>
                <a:srgbClr val="329FFB"/>
              </a:buClr>
              <a:buFont typeface="Wingdings" charset="2"/>
              <a:buChar char="v"/>
            </a:pPr>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0" y="6609798"/>
            <a:ext cx="2311400" cy="245195"/>
          </a:xfrm>
          <a:prstGeom prst="rect">
            <a:avLst/>
          </a:prstGeom>
        </p:spPr>
        <p:txBody>
          <a:bodyPr vert="horz" lIns="91440" tIns="45720" rIns="91440" bIns="45720" rtlCol="0" anchor="ctr"/>
          <a:lstStyle>
            <a:lvl1pPr algn="l">
              <a:defRPr sz="1200">
                <a:solidFill>
                  <a:schemeClr val="tx1">
                    <a:tint val="75000"/>
                  </a:schemeClr>
                </a:solidFill>
              </a:defRPr>
            </a:lvl1pPr>
          </a:lstStyle>
          <a:p>
            <a:fld id="{33FBFBDE-F383-0748-9BEE-DB96556B7F17}" type="datetime1">
              <a:rPr kumimoji="1" lang="ja-JP" altLang="en-US" smtClean="0"/>
              <a:t>2018/8/21</a:t>
            </a:fld>
            <a:endParaRPr kumimoji="1" lang="ja-JP" altLang="en-US" dirty="0"/>
          </a:p>
        </p:txBody>
      </p:sp>
      <p:sp>
        <p:nvSpPr>
          <p:cNvPr id="5" name="フッター プレースホルダー 4"/>
          <p:cNvSpPr>
            <a:spLocks noGrp="1"/>
          </p:cNvSpPr>
          <p:nvPr>
            <p:ph type="ftr" sz="quarter" idx="3"/>
          </p:nvPr>
        </p:nvSpPr>
        <p:spPr>
          <a:xfrm>
            <a:off x="3384550" y="6609798"/>
            <a:ext cx="3136900" cy="24519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dirty="0"/>
              <a:t>(c)GeoLogic, Inc.</a:t>
            </a:r>
            <a:endParaRPr kumimoji="1" lang="ja-JP" altLang="en-US" dirty="0"/>
          </a:p>
        </p:txBody>
      </p:sp>
      <p:sp>
        <p:nvSpPr>
          <p:cNvPr id="6" name="スライド番号プレースホルダー 5"/>
          <p:cNvSpPr>
            <a:spLocks noGrp="1"/>
          </p:cNvSpPr>
          <p:nvPr>
            <p:ph type="sldNum" sz="quarter" idx="4"/>
          </p:nvPr>
        </p:nvSpPr>
        <p:spPr>
          <a:xfrm>
            <a:off x="7594600" y="6609798"/>
            <a:ext cx="2311400" cy="248203"/>
          </a:xfrm>
          <a:prstGeom prst="rect">
            <a:avLst/>
          </a:prstGeom>
        </p:spPr>
        <p:txBody>
          <a:bodyPr vert="horz" lIns="91440" tIns="45720" rIns="91440" bIns="45720" rtlCol="0" anchor="ctr"/>
          <a:lstStyle>
            <a:lvl1pPr algn="r">
              <a:defRPr sz="1200">
                <a:solidFill>
                  <a:schemeClr val="tx1">
                    <a:tint val="75000"/>
                  </a:schemeClr>
                </a:solidFill>
              </a:defRPr>
            </a:lvl1pPr>
          </a:lstStyle>
          <a:p>
            <a:fld id="{04ACE752-BD15-4044-A9B6-0BE975522DFF}" type="slidenum">
              <a:rPr kumimoji="1" lang="ja-JP" altLang="en-US" smtClean="0"/>
              <a:t>‹#›</a:t>
            </a:fld>
            <a:endParaRPr kumimoji="1" lang="ja-JP" altLang="en-US"/>
          </a:p>
        </p:txBody>
      </p:sp>
      <p:cxnSp>
        <p:nvCxnSpPr>
          <p:cNvPr id="11" name="Straight Connector 10"/>
          <p:cNvCxnSpPr/>
          <p:nvPr userDrawn="1"/>
        </p:nvCxnSpPr>
        <p:spPr>
          <a:xfrm>
            <a:off x="0" y="605792"/>
            <a:ext cx="9906000" cy="0"/>
          </a:xfrm>
          <a:prstGeom prst="line">
            <a:avLst/>
          </a:prstGeom>
          <a:ln w="15875">
            <a:solidFill>
              <a:srgbClr val="00B0F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00379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457200" rtl="0" eaLnBrk="1" latinLnBrk="0" hangingPunct="1">
        <a:spcBef>
          <a:spcPct val="0"/>
        </a:spcBef>
        <a:buNone/>
        <a:defRPr kumimoji="1" sz="2000" kern="1200">
          <a:solidFill>
            <a:schemeClr val="tx1"/>
          </a:solidFill>
          <a:latin typeface="メイリオ"/>
          <a:ea typeface="メイリオ"/>
          <a:cs typeface="メイリオ"/>
        </a:defRPr>
      </a:lvl1pPr>
    </p:titleStyle>
    <p:bodyStyle>
      <a:lvl1pPr marL="342900" indent="-342900" algn="l" defTabSz="457200" rtl="0" eaLnBrk="1" latinLnBrk="0" hangingPunct="1">
        <a:spcBef>
          <a:spcPct val="20000"/>
        </a:spcBef>
        <a:buFont typeface="Arial"/>
        <a:buChar char="•"/>
        <a:defRPr kumimoji="1" lang="ja-JP" altLang="en-US" sz="1600" kern="1200" dirty="0" smtClean="0">
          <a:solidFill>
            <a:schemeClr val="tx1"/>
          </a:solidFill>
          <a:latin typeface="メイリオ"/>
          <a:ea typeface="メイリオ"/>
          <a:cs typeface="メイリオ"/>
        </a:defRPr>
      </a:lvl1pPr>
      <a:lvl2pPr marL="742950" indent="-285750" algn="l" defTabSz="457200" rtl="0" eaLnBrk="1" latinLnBrk="0" hangingPunct="1">
        <a:spcBef>
          <a:spcPct val="20000"/>
        </a:spcBef>
        <a:buFont typeface="Arial"/>
        <a:buChar char="–"/>
        <a:defRPr kumimoji="1" lang="ja-JP" altLang="en-US" sz="1400" kern="1200" dirty="0" smtClean="0">
          <a:solidFill>
            <a:schemeClr val="tx1"/>
          </a:solidFill>
          <a:latin typeface="メイリオ"/>
          <a:ea typeface="メイリオ"/>
          <a:cs typeface="メイリオ"/>
        </a:defRPr>
      </a:lvl2pPr>
      <a:lvl3pPr marL="1143000" indent="-228600" algn="l" defTabSz="457200" rtl="0" eaLnBrk="1" latinLnBrk="0" hangingPunct="1">
        <a:spcBef>
          <a:spcPct val="20000"/>
        </a:spcBef>
        <a:buFont typeface="Arial"/>
        <a:buChar char="•"/>
        <a:defRPr kumimoji="1" lang="ja-JP" altLang="en-US" sz="1200" kern="1200" dirty="0" smtClean="0">
          <a:solidFill>
            <a:schemeClr val="tx1"/>
          </a:solidFill>
          <a:latin typeface="メイリオ"/>
          <a:ea typeface="メイリオ"/>
          <a:cs typeface="メイリオ"/>
        </a:defRPr>
      </a:lvl3pPr>
      <a:lvl4pPr marL="1600200" indent="-228600" algn="l" defTabSz="457200" rtl="0" eaLnBrk="1" latinLnBrk="0" hangingPunct="1">
        <a:spcBef>
          <a:spcPct val="20000"/>
        </a:spcBef>
        <a:buFont typeface="Arial"/>
        <a:buChar char="–"/>
        <a:defRPr kumimoji="1" lang="ja-JP" altLang="en-US" sz="1100" kern="1200" dirty="0" smtClean="0">
          <a:solidFill>
            <a:schemeClr val="tx1"/>
          </a:solidFill>
          <a:latin typeface="メイリオ"/>
          <a:ea typeface="メイリオ"/>
          <a:cs typeface="メイリオ"/>
        </a:defRPr>
      </a:lvl4pPr>
      <a:lvl5pPr marL="2057400" indent="-228600" algn="l" defTabSz="457200" rtl="0" eaLnBrk="1" latinLnBrk="0" hangingPunct="1">
        <a:spcBef>
          <a:spcPct val="20000"/>
        </a:spcBef>
        <a:buFont typeface="Arial"/>
        <a:buChar char="»"/>
        <a:defRPr kumimoji="1" lang="ja-JP" altLang="en-US" sz="1100" kern="1200" dirty="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estimator.geo-logic.jp/" TargetMode="External"/><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29.tiff"/></Relationships>
</file>

<file path=ppt/slides/_rels/slide1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tiff"/><Relationship Id="rId1" Type="http://schemas.openxmlformats.org/officeDocument/2006/relationships/slideLayout" Target="../slideLayouts/slideLayout2.xml"/><Relationship Id="rId4" Type="http://schemas.openxmlformats.org/officeDocument/2006/relationships/hyperlink" Target="http://visualizer.geo-logic.jp/geogenome/"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32.tif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39.tiff"/><Relationship Id="rId13" Type="http://schemas.openxmlformats.org/officeDocument/2006/relationships/image" Target="../media/image44.jpeg"/><Relationship Id="rId3" Type="http://schemas.openxmlformats.org/officeDocument/2006/relationships/image" Target="../media/image34.png"/><Relationship Id="rId7" Type="http://schemas.openxmlformats.org/officeDocument/2006/relationships/image" Target="../media/image38.tiff"/><Relationship Id="rId12" Type="http://schemas.openxmlformats.org/officeDocument/2006/relationships/image" Target="../media/image43.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7.tiff"/><Relationship Id="rId11" Type="http://schemas.openxmlformats.org/officeDocument/2006/relationships/image" Target="../media/image42.jpeg"/><Relationship Id="rId5" Type="http://schemas.openxmlformats.org/officeDocument/2006/relationships/image" Target="../media/image36.png"/><Relationship Id="rId10" Type="http://schemas.openxmlformats.org/officeDocument/2006/relationships/image" Target="../media/image41.tiff"/><Relationship Id="rId4" Type="http://schemas.openxmlformats.org/officeDocument/2006/relationships/image" Target="../media/image35.tiff"/><Relationship Id="rId9" Type="http://schemas.openxmlformats.org/officeDocument/2006/relationships/image" Target="../media/image40.tiff"/><Relationship Id="rId14" Type="http://schemas.openxmlformats.org/officeDocument/2006/relationships/image" Target="../media/image45.tiff"/></Relationships>
</file>

<file path=ppt/slides/_rels/slide1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image" Target="../media/image49.jpeg"/><Relationship Id="rId7" Type="http://schemas.openxmlformats.org/officeDocument/2006/relationships/image" Target="../media/image53.png"/><Relationship Id="rId2" Type="http://schemas.openxmlformats.org/officeDocument/2006/relationships/image" Target="../media/image48.jpeg"/><Relationship Id="rId1" Type="http://schemas.openxmlformats.org/officeDocument/2006/relationships/slideLayout" Target="../slideLayouts/slideLayout2.xml"/><Relationship Id="rId6" Type="http://schemas.openxmlformats.org/officeDocument/2006/relationships/image" Target="../media/image52.png"/><Relationship Id="rId11" Type="http://schemas.openxmlformats.org/officeDocument/2006/relationships/image" Target="../media/image57.png"/><Relationship Id="rId5" Type="http://schemas.openxmlformats.org/officeDocument/2006/relationships/image" Target="../media/image51.png"/><Relationship Id="rId10" Type="http://schemas.openxmlformats.org/officeDocument/2006/relationships/image" Target="../media/image56.jpg"/><Relationship Id="rId4" Type="http://schemas.openxmlformats.org/officeDocument/2006/relationships/image" Target="../media/image50.png"/><Relationship Id="rId9" Type="http://schemas.openxmlformats.org/officeDocument/2006/relationships/image" Target="../media/image5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tiff"/><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29.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63.png"/><Relationship Id="rId18" Type="http://schemas.openxmlformats.org/officeDocument/2006/relationships/image" Target="../media/image68.png"/><Relationship Id="rId3" Type="http://schemas.openxmlformats.org/officeDocument/2006/relationships/image" Target="../media/image33.png"/><Relationship Id="rId21" Type="http://schemas.openxmlformats.org/officeDocument/2006/relationships/image" Target="../media/image70.png"/><Relationship Id="rId7" Type="http://schemas.openxmlformats.org/officeDocument/2006/relationships/image" Target="../media/image35.tiff"/><Relationship Id="rId12" Type="http://schemas.openxmlformats.org/officeDocument/2006/relationships/image" Target="../media/image40.tiff"/><Relationship Id="rId17" Type="http://schemas.openxmlformats.org/officeDocument/2006/relationships/image" Target="../media/image67.jpeg"/><Relationship Id="rId2" Type="http://schemas.openxmlformats.org/officeDocument/2006/relationships/image" Target="../media/image61.png"/><Relationship Id="rId16" Type="http://schemas.openxmlformats.org/officeDocument/2006/relationships/image" Target="../media/image66.tiff"/><Relationship Id="rId20" Type="http://schemas.openxmlformats.org/officeDocument/2006/relationships/image" Target="../media/image45.tiff"/><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image" Target="../media/image39.tiff"/><Relationship Id="rId5" Type="http://schemas.openxmlformats.org/officeDocument/2006/relationships/image" Target="../media/image62.png"/><Relationship Id="rId15" Type="http://schemas.openxmlformats.org/officeDocument/2006/relationships/image" Target="../media/image65.png"/><Relationship Id="rId10" Type="http://schemas.openxmlformats.org/officeDocument/2006/relationships/image" Target="../media/image38.tiff"/><Relationship Id="rId19" Type="http://schemas.openxmlformats.org/officeDocument/2006/relationships/image" Target="../media/image69.png"/><Relationship Id="rId4" Type="http://schemas.openxmlformats.org/officeDocument/2006/relationships/image" Target="../media/image44.jpeg"/><Relationship Id="rId9" Type="http://schemas.openxmlformats.org/officeDocument/2006/relationships/image" Target="../media/image37.tiff"/><Relationship Id="rId14" Type="http://schemas.openxmlformats.org/officeDocument/2006/relationships/image" Target="../media/image64.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3" Type="http://schemas.openxmlformats.org/officeDocument/2006/relationships/image" Target="../media/image82.tiff"/><Relationship Id="rId18" Type="http://schemas.openxmlformats.org/officeDocument/2006/relationships/image" Target="../media/image87.png"/><Relationship Id="rId26" Type="http://schemas.openxmlformats.org/officeDocument/2006/relationships/image" Target="../media/image95.jpeg"/><Relationship Id="rId3" Type="http://schemas.openxmlformats.org/officeDocument/2006/relationships/image" Target="../media/image72.png"/><Relationship Id="rId21" Type="http://schemas.openxmlformats.org/officeDocument/2006/relationships/image" Target="../media/image90.jpeg"/><Relationship Id="rId34" Type="http://schemas.openxmlformats.org/officeDocument/2006/relationships/image" Target="../media/image103.png"/><Relationship Id="rId7" Type="http://schemas.openxmlformats.org/officeDocument/2006/relationships/image" Target="../media/image76.jpeg"/><Relationship Id="rId12" Type="http://schemas.openxmlformats.org/officeDocument/2006/relationships/image" Target="../media/image81.tiff"/><Relationship Id="rId17" Type="http://schemas.openxmlformats.org/officeDocument/2006/relationships/image" Target="../media/image86.tiff"/><Relationship Id="rId25" Type="http://schemas.openxmlformats.org/officeDocument/2006/relationships/image" Target="../media/image94.jpeg"/><Relationship Id="rId33" Type="http://schemas.openxmlformats.org/officeDocument/2006/relationships/image" Target="../media/image102.tiff"/><Relationship Id="rId2" Type="http://schemas.openxmlformats.org/officeDocument/2006/relationships/image" Target="../media/image71.png"/><Relationship Id="rId16" Type="http://schemas.openxmlformats.org/officeDocument/2006/relationships/image" Target="../media/image85.tiff"/><Relationship Id="rId20" Type="http://schemas.openxmlformats.org/officeDocument/2006/relationships/image" Target="../media/image89.jpeg"/><Relationship Id="rId29" Type="http://schemas.openxmlformats.org/officeDocument/2006/relationships/image" Target="../media/image98.jpeg"/><Relationship Id="rId1" Type="http://schemas.openxmlformats.org/officeDocument/2006/relationships/slideLayout" Target="../slideLayouts/slideLayout2.xml"/><Relationship Id="rId6" Type="http://schemas.openxmlformats.org/officeDocument/2006/relationships/image" Target="../media/image75.png"/><Relationship Id="rId11" Type="http://schemas.openxmlformats.org/officeDocument/2006/relationships/image" Target="../media/image80.tiff"/><Relationship Id="rId24" Type="http://schemas.openxmlformats.org/officeDocument/2006/relationships/image" Target="../media/image93.jpeg"/><Relationship Id="rId32" Type="http://schemas.openxmlformats.org/officeDocument/2006/relationships/image" Target="../media/image101.tiff"/><Relationship Id="rId5" Type="http://schemas.openxmlformats.org/officeDocument/2006/relationships/image" Target="../media/image74.png"/><Relationship Id="rId15" Type="http://schemas.openxmlformats.org/officeDocument/2006/relationships/image" Target="../media/image84.jpeg"/><Relationship Id="rId23" Type="http://schemas.openxmlformats.org/officeDocument/2006/relationships/image" Target="../media/image92.jpeg"/><Relationship Id="rId28" Type="http://schemas.openxmlformats.org/officeDocument/2006/relationships/image" Target="../media/image97.jpeg"/><Relationship Id="rId10" Type="http://schemas.openxmlformats.org/officeDocument/2006/relationships/image" Target="../media/image79.png"/><Relationship Id="rId19" Type="http://schemas.openxmlformats.org/officeDocument/2006/relationships/image" Target="../media/image88.png"/><Relationship Id="rId31" Type="http://schemas.openxmlformats.org/officeDocument/2006/relationships/image" Target="../media/image100.png"/><Relationship Id="rId4" Type="http://schemas.openxmlformats.org/officeDocument/2006/relationships/image" Target="../media/image73.png"/><Relationship Id="rId9" Type="http://schemas.openxmlformats.org/officeDocument/2006/relationships/image" Target="../media/image78.png"/><Relationship Id="rId14" Type="http://schemas.openxmlformats.org/officeDocument/2006/relationships/image" Target="../media/image83.tiff"/><Relationship Id="rId22" Type="http://schemas.openxmlformats.org/officeDocument/2006/relationships/image" Target="../media/image91.jpeg"/><Relationship Id="rId27" Type="http://schemas.openxmlformats.org/officeDocument/2006/relationships/image" Target="../media/image96.jpeg"/><Relationship Id="rId30" Type="http://schemas.openxmlformats.org/officeDocument/2006/relationships/image" Target="../media/image99.jpeg"/><Relationship Id="rId35" Type="http://schemas.openxmlformats.org/officeDocument/2006/relationships/image" Target="../media/image104.jpeg"/><Relationship Id="rId8" Type="http://schemas.openxmlformats.org/officeDocument/2006/relationships/image" Target="../media/image77.jpeg"/></Relationships>
</file>

<file path=ppt/slides/_rels/slide31.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hyperlink" Target="https://nog.carto.com/builder/a84be758-1166-4262-bca7-1590ee83a3d0/embed" TargetMode="External"/><Relationship Id="rId1" Type="http://schemas.openxmlformats.org/officeDocument/2006/relationships/slideLayout" Target="../slideLayouts/slideLayout2.xml"/><Relationship Id="rId4" Type="http://schemas.openxmlformats.org/officeDocument/2006/relationships/hyperlink" Target="http://visualizer.geo-logic.jp/adgis/"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6.xml"/><Relationship Id="rId4" Type="http://schemas.openxmlformats.org/officeDocument/2006/relationships/image" Target="../media/image11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tiff"/><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2.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gl_ppt.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339" y="0"/>
            <a:ext cx="9951356" cy="6880680"/>
          </a:xfrm>
          <a:prstGeom prst="rect">
            <a:avLst/>
          </a:prstGeom>
        </p:spPr>
      </p:pic>
      <p:sp>
        <p:nvSpPr>
          <p:cNvPr id="7" name="タイトル 6"/>
          <p:cNvSpPr>
            <a:spLocks noGrp="1"/>
          </p:cNvSpPr>
          <p:nvPr>
            <p:ph type="ctrTitle" idx="4294967295"/>
          </p:nvPr>
        </p:nvSpPr>
        <p:spPr>
          <a:xfrm>
            <a:off x="3664411" y="711200"/>
            <a:ext cx="5946775" cy="1295400"/>
          </a:xfrm>
        </p:spPr>
        <p:txBody>
          <a:bodyPr/>
          <a:lstStyle/>
          <a:p>
            <a:pPr algn="r"/>
            <a:r>
              <a:rPr lang="ja-JP" altLang="en-US" sz="2400" dirty="0">
                <a:solidFill>
                  <a:srgbClr val="FFFFFF"/>
                </a:solidFill>
              </a:rPr>
              <a:t>位置情報アドネットワーク</a:t>
            </a:r>
            <a:br>
              <a:rPr lang="en-US" altLang="ja-JP" sz="2400" dirty="0">
                <a:solidFill>
                  <a:srgbClr val="FFFFFF"/>
                </a:solidFill>
              </a:rPr>
            </a:br>
            <a:r>
              <a:rPr lang="en-US" altLang="ja-JP" sz="4800" dirty="0">
                <a:solidFill>
                  <a:srgbClr val="FFFFFF"/>
                </a:solidFill>
              </a:rPr>
              <a:t>GeoLogic</a:t>
            </a:r>
            <a:r>
              <a:rPr lang="ja-JP" altLang="en-US" sz="4800" dirty="0">
                <a:solidFill>
                  <a:srgbClr val="FFFFFF"/>
                </a:solidFill>
              </a:rPr>
              <a:t> </a:t>
            </a:r>
            <a:r>
              <a:rPr lang="en-US" altLang="ja-JP" sz="4800" dirty="0">
                <a:solidFill>
                  <a:srgbClr val="FFFFFF"/>
                </a:solidFill>
              </a:rPr>
              <a:t>Ad</a:t>
            </a:r>
            <a:endParaRPr kumimoji="1" lang="ja-JP" altLang="en-US" sz="4800" dirty="0">
              <a:solidFill>
                <a:srgbClr val="FFFFFF"/>
              </a:solidFill>
            </a:endParaRPr>
          </a:p>
        </p:txBody>
      </p:sp>
      <p:sp>
        <p:nvSpPr>
          <p:cNvPr id="3" name="サブタイトル 2"/>
          <p:cNvSpPr>
            <a:spLocks noGrp="1"/>
          </p:cNvSpPr>
          <p:nvPr>
            <p:ph type="subTitle" idx="4294967295"/>
          </p:nvPr>
        </p:nvSpPr>
        <p:spPr>
          <a:xfrm>
            <a:off x="3664411" y="1993899"/>
            <a:ext cx="5946775" cy="1016000"/>
          </a:xfrm>
        </p:spPr>
        <p:txBody>
          <a:bodyPr/>
          <a:lstStyle/>
          <a:p>
            <a:pPr marL="0" indent="0" algn="r">
              <a:buNone/>
            </a:pPr>
            <a:r>
              <a:rPr lang="en-US" altLang="ja-JP" dirty="0">
                <a:solidFill>
                  <a:srgbClr val="FFFFFF"/>
                </a:solidFill>
              </a:rPr>
              <a:t>2018.7-2018.9</a:t>
            </a:r>
          </a:p>
        </p:txBody>
      </p:sp>
    </p:spTree>
    <p:extLst>
      <p:ext uri="{BB962C8B-B14F-4D97-AF65-F5344CB8AC3E}">
        <p14:creationId xmlns:p14="http://schemas.microsoft.com/office/powerpoint/2010/main" val="33430102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5"/>
          <p:cNvGrpSpPr/>
          <p:nvPr/>
        </p:nvGrpSpPr>
        <p:grpSpPr>
          <a:xfrm>
            <a:off x="5513650" y="1421099"/>
            <a:ext cx="890612" cy="969974"/>
            <a:chOff x="5513650" y="1421099"/>
            <a:chExt cx="890612" cy="969974"/>
          </a:xfrm>
        </p:grpSpPr>
        <p:sp>
          <p:nvSpPr>
            <p:cNvPr id="25" name="Freeform 24"/>
            <p:cNvSpPr/>
            <p:nvPr/>
          </p:nvSpPr>
          <p:spPr>
            <a:xfrm>
              <a:off x="5907054" y="1421099"/>
              <a:ext cx="497208" cy="969974"/>
            </a:xfrm>
            <a:custGeom>
              <a:avLst/>
              <a:gdLst>
                <a:gd name="connsiteX0" fmla="*/ 127000 w 736600"/>
                <a:gd name="connsiteY0" fmla="*/ 63500 h 1447800"/>
                <a:gd name="connsiteX1" fmla="*/ 292100 w 736600"/>
                <a:gd name="connsiteY1" fmla="*/ 177800 h 1447800"/>
                <a:gd name="connsiteX2" fmla="*/ 533400 w 736600"/>
                <a:gd name="connsiteY2" fmla="*/ 0 h 1447800"/>
                <a:gd name="connsiteX3" fmla="*/ 736600 w 736600"/>
                <a:gd name="connsiteY3" fmla="*/ 266700 h 1447800"/>
                <a:gd name="connsiteX4" fmla="*/ 546100 w 736600"/>
                <a:gd name="connsiteY4" fmla="*/ 1130300 h 1447800"/>
                <a:gd name="connsiteX5" fmla="*/ 393700 w 736600"/>
                <a:gd name="connsiteY5" fmla="*/ 1231900 h 1447800"/>
                <a:gd name="connsiteX6" fmla="*/ 342900 w 736600"/>
                <a:gd name="connsiteY6" fmla="*/ 1447800 h 1447800"/>
                <a:gd name="connsiteX7" fmla="*/ 114300 w 736600"/>
                <a:gd name="connsiteY7" fmla="*/ 1193800 h 1447800"/>
                <a:gd name="connsiteX8" fmla="*/ 0 w 736600"/>
                <a:gd name="connsiteY8" fmla="*/ 723900 h 1447800"/>
                <a:gd name="connsiteX9" fmla="*/ 127000 w 736600"/>
                <a:gd name="connsiteY9" fmla="*/ 635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6600" h="1447800">
                  <a:moveTo>
                    <a:pt x="127000" y="63500"/>
                  </a:moveTo>
                  <a:lnTo>
                    <a:pt x="292100" y="177800"/>
                  </a:lnTo>
                  <a:lnTo>
                    <a:pt x="533400" y="0"/>
                  </a:lnTo>
                  <a:lnTo>
                    <a:pt x="736600" y="266700"/>
                  </a:lnTo>
                  <a:lnTo>
                    <a:pt x="546100" y="1130300"/>
                  </a:lnTo>
                  <a:lnTo>
                    <a:pt x="393700" y="1231900"/>
                  </a:lnTo>
                  <a:lnTo>
                    <a:pt x="342900" y="1447800"/>
                  </a:lnTo>
                  <a:lnTo>
                    <a:pt x="114300" y="1193800"/>
                  </a:lnTo>
                  <a:lnTo>
                    <a:pt x="0" y="723900"/>
                  </a:lnTo>
                  <a:lnTo>
                    <a:pt x="127000" y="63500"/>
                  </a:lnTo>
                  <a:close/>
                </a:path>
              </a:pathLst>
            </a:custGeom>
            <a:noFill/>
            <a:ln>
              <a:solidFill>
                <a:schemeClr val="bg1">
                  <a:lumMod val="9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0" name="Freeform 29"/>
            <p:cNvSpPr/>
            <p:nvPr/>
          </p:nvSpPr>
          <p:spPr>
            <a:xfrm>
              <a:off x="5513650" y="1733474"/>
              <a:ext cx="839372" cy="187569"/>
            </a:xfrm>
            <a:custGeom>
              <a:avLst/>
              <a:gdLst>
                <a:gd name="connsiteX0" fmla="*/ 820615 w 839372"/>
                <a:gd name="connsiteY0" fmla="*/ 187569 h 187569"/>
                <a:gd name="connsiteX1" fmla="*/ 839372 w 839372"/>
                <a:gd name="connsiteY1" fmla="*/ 70338 h 187569"/>
                <a:gd name="connsiteX2" fmla="*/ 651803 w 839372"/>
                <a:gd name="connsiteY2" fmla="*/ 28135 h 187569"/>
                <a:gd name="connsiteX3" fmla="*/ 567397 w 839372"/>
                <a:gd name="connsiteY3" fmla="*/ 173501 h 187569"/>
                <a:gd name="connsiteX4" fmla="*/ 417341 w 839372"/>
                <a:gd name="connsiteY4" fmla="*/ 173501 h 187569"/>
                <a:gd name="connsiteX5" fmla="*/ 365760 w 839372"/>
                <a:gd name="connsiteY5" fmla="*/ 4689 h 187569"/>
                <a:gd name="connsiteX6" fmla="*/ 0 w 839372"/>
                <a:gd name="connsiteY6" fmla="*/ 0 h 187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9372" h="187569">
                  <a:moveTo>
                    <a:pt x="820615" y="187569"/>
                  </a:moveTo>
                  <a:lnTo>
                    <a:pt x="839372" y="70338"/>
                  </a:lnTo>
                  <a:lnTo>
                    <a:pt x="651803" y="28135"/>
                  </a:lnTo>
                  <a:lnTo>
                    <a:pt x="567397" y="173501"/>
                  </a:lnTo>
                  <a:lnTo>
                    <a:pt x="417341" y="173501"/>
                  </a:lnTo>
                  <a:lnTo>
                    <a:pt x="365760" y="4689"/>
                  </a:lnTo>
                  <a:lnTo>
                    <a:pt x="0" y="0"/>
                  </a:lnTo>
                </a:path>
              </a:pathLst>
            </a:custGeom>
            <a:noFill/>
            <a:ln>
              <a:solidFill>
                <a:schemeClr val="bg1">
                  <a:lumMod val="9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dk1"/>
                </a:solidFill>
              </a:endParaRPr>
            </a:p>
          </p:txBody>
        </p:sp>
      </p:grpSp>
      <p:sp>
        <p:nvSpPr>
          <p:cNvPr id="44" name="Footer Placeholder 3"/>
          <p:cNvSpPr>
            <a:spLocks noGrp="1"/>
          </p:cNvSpPr>
          <p:nvPr>
            <p:ph type="ftr" sz="quarter" idx="11"/>
          </p:nvPr>
        </p:nvSpPr>
        <p:spPr>
          <a:xfrm>
            <a:off x="3384550" y="6609798"/>
            <a:ext cx="3136900" cy="245195"/>
          </a:xfrm>
        </p:spPr>
        <p:txBody>
          <a:bodyPr/>
          <a:lstStyle/>
          <a:p>
            <a:r>
              <a:rPr kumimoji="1" lang="en-US" altLang="ja-JP"/>
              <a:t>(c)GeoLogic, Inc.</a:t>
            </a:r>
            <a:endParaRPr kumimoji="1" lang="ja-JP" altLang="en-US" dirty="0"/>
          </a:p>
        </p:txBody>
      </p:sp>
      <p:sp>
        <p:nvSpPr>
          <p:cNvPr id="2" name="Title 1"/>
          <p:cNvSpPr>
            <a:spLocks noGrp="1"/>
          </p:cNvSpPr>
          <p:nvPr>
            <p:ph type="title"/>
          </p:nvPr>
        </p:nvSpPr>
        <p:spPr/>
        <p:txBody>
          <a:bodyPr/>
          <a:lstStyle/>
          <a:p>
            <a:r>
              <a:rPr lang="ja-JP" altLang="en-US" dirty="0"/>
              <a:t>足あと</a:t>
            </a:r>
            <a:r>
              <a:rPr lang="en-US" altLang="ja-JP" dirty="0"/>
              <a:t> |</a:t>
            </a:r>
            <a:r>
              <a:rPr lang="ja-JP" altLang="en-US" dirty="0"/>
              <a:t> カテゴリ指定（順次追加中）</a:t>
            </a:r>
            <a:endParaRPr 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10</a:t>
            </a:fld>
            <a:endParaRPr kumimoji="1" lang="ja-JP" altLang="en-US"/>
          </a:p>
        </p:txBody>
      </p:sp>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3675" y="795337"/>
            <a:ext cx="477838" cy="477838"/>
          </a:xfrm>
          <a:prstGeom prst="rect">
            <a:avLst/>
          </a:prstGeom>
        </p:spPr>
      </p:pic>
      <p:sp>
        <p:nvSpPr>
          <p:cNvPr id="9" name="Rectangle 8"/>
          <p:cNvSpPr/>
          <p:nvPr/>
        </p:nvSpPr>
        <p:spPr>
          <a:xfrm>
            <a:off x="671512" y="795337"/>
            <a:ext cx="2581243" cy="477838"/>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dirty="0">
                <a:solidFill>
                  <a:schemeClr val="tx1"/>
                </a:solidFill>
              </a:rPr>
              <a:t>教育系</a:t>
            </a:r>
            <a:endParaRPr lang="en-US" b="1" dirty="0">
              <a:solidFill>
                <a:schemeClr val="tx1"/>
              </a:solidFill>
            </a:endParaRPr>
          </a:p>
        </p:txBody>
      </p:sp>
      <p:sp>
        <p:nvSpPr>
          <p:cNvPr id="10" name="TextBox 9"/>
          <p:cNvSpPr txBox="1"/>
          <p:nvPr/>
        </p:nvSpPr>
        <p:spPr>
          <a:xfrm>
            <a:off x="193675" y="1387475"/>
            <a:ext cx="3059080" cy="646331"/>
          </a:xfrm>
          <a:prstGeom prst="rect">
            <a:avLst/>
          </a:prstGeom>
          <a:noFill/>
        </p:spPr>
        <p:txBody>
          <a:bodyPr wrap="square" rtlCol="0">
            <a:spAutoFit/>
          </a:bodyPr>
          <a:lstStyle/>
          <a:p>
            <a:pPr marL="171450" indent="-171450">
              <a:buFont typeface="Wingdings" charset="2"/>
              <a:buChar char="q"/>
            </a:pPr>
            <a:r>
              <a:rPr lang="ja-JP" altLang="en-US" sz="1200" dirty="0">
                <a:latin typeface="Meiryo" charset="-128"/>
                <a:ea typeface="Meiryo" charset="-128"/>
                <a:cs typeface="Meiryo" charset="-128"/>
              </a:rPr>
              <a:t>大学</a:t>
            </a:r>
            <a:endParaRPr lang="en-US" altLang="ja-JP" sz="1200" dirty="0">
              <a:latin typeface="Meiryo" charset="-128"/>
              <a:ea typeface="Meiryo" charset="-128"/>
              <a:cs typeface="Meiryo" charset="-128"/>
            </a:endParaRPr>
          </a:p>
          <a:p>
            <a:endParaRPr lang="en-US" altLang="ja-JP" sz="1200" dirty="0">
              <a:latin typeface="Meiryo" charset="-128"/>
              <a:ea typeface="Meiryo" charset="-128"/>
              <a:cs typeface="Meiryo" charset="-128"/>
            </a:endParaRPr>
          </a:p>
          <a:p>
            <a:r>
              <a:rPr lang="ja-JP" altLang="en-US" sz="1200" dirty="0">
                <a:latin typeface="Meiryo" charset="-128"/>
                <a:ea typeface="Meiryo" charset="-128"/>
                <a:cs typeface="Meiryo" charset="-128"/>
              </a:rPr>
              <a:t>偏差値ランクでも大学を指定可能</a:t>
            </a:r>
            <a:endParaRPr lang="en-US" sz="1200" dirty="0">
              <a:latin typeface="Meiryo" charset="-128"/>
              <a:ea typeface="Meiryo" charset="-128"/>
              <a:cs typeface="Meiryo" charset="-128"/>
            </a:endParaRPr>
          </a:p>
        </p:txBody>
      </p:sp>
      <p:graphicFrame>
        <p:nvGraphicFramePr>
          <p:cNvPr id="12" name="Table 11"/>
          <p:cNvGraphicFramePr>
            <a:graphicFrameLocks noGrp="1"/>
          </p:cNvGraphicFramePr>
          <p:nvPr>
            <p:extLst/>
          </p:nvPr>
        </p:nvGraphicFramePr>
        <p:xfrm>
          <a:off x="263556" y="2025870"/>
          <a:ext cx="2936844" cy="1554480"/>
        </p:xfrm>
        <a:graphic>
          <a:graphicData uri="http://schemas.openxmlformats.org/drawingml/2006/table">
            <a:tbl>
              <a:tblPr firstRow="1" firstCol="1" bandRow="1">
                <a:tableStyleId>{3B4B98B0-60AC-42C2-AFA5-B58CD77FA1E5}</a:tableStyleId>
              </a:tblPr>
              <a:tblGrid>
                <a:gridCol w="666750">
                  <a:extLst>
                    <a:ext uri="{9D8B030D-6E8A-4147-A177-3AD203B41FA5}">
                      <a16:colId xmlns:a16="http://schemas.microsoft.com/office/drawing/2014/main" val="20000"/>
                    </a:ext>
                  </a:extLst>
                </a:gridCol>
                <a:gridCol w="2270094">
                  <a:extLst>
                    <a:ext uri="{9D8B030D-6E8A-4147-A177-3AD203B41FA5}">
                      <a16:colId xmlns:a16="http://schemas.microsoft.com/office/drawing/2014/main" val="20001"/>
                    </a:ext>
                  </a:extLst>
                </a:gridCol>
              </a:tblGrid>
              <a:tr h="231746">
                <a:tc>
                  <a:txBody>
                    <a:bodyPr/>
                    <a:lstStyle/>
                    <a:p>
                      <a:pPr algn="ctr"/>
                      <a:r>
                        <a:rPr lang="ja-JP" altLang="en-US" sz="1100" dirty="0"/>
                        <a:t>ランク</a:t>
                      </a:r>
                      <a:endParaRPr lang="en-US" sz="1100" dirty="0">
                        <a:latin typeface="Meiryo" charset="-128"/>
                        <a:ea typeface="Meiryo" charset="-128"/>
                        <a:cs typeface="Meiryo" charset="-128"/>
                      </a:endParaRPr>
                    </a:p>
                  </a:txBody>
                  <a:tcPr/>
                </a:tc>
                <a:tc>
                  <a:txBody>
                    <a:bodyPr/>
                    <a:lstStyle/>
                    <a:p>
                      <a:r>
                        <a:rPr lang="ja-JP" altLang="en-US" sz="1100" dirty="0"/>
                        <a:t>大学群通称</a:t>
                      </a:r>
                      <a:endParaRPr lang="en-US" sz="1100" dirty="0">
                        <a:latin typeface="Meiryo" charset="-128"/>
                        <a:ea typeface="Meiryo" charset="-128"/>
                        <a:cs typeface="Meiryo" charset="-128"/>
                      </a:endParaRPr>
                    </a:p>
                  </a:txBody>
                  <a:tcPr/>
                </a:tc>
                <a:extLst>
                  <a:ext uri="{0D108BD9-81ED-4DB2-BD59-A6C34878D82A}">
                    <a16:rowId xmlns:a16="http://schemas.microsoft.com/office/drawing/2014/main" val="10000"/>
                  </a:ext>
                </a:extLst>
              </a:tr>
              <a:tr h="231746">
                <a:tc>
                  <a:txBody>
                    <a:bodyPr/>
                    <a:lstStyle/>
                    <a:p>
                      <a:pPr algn="ctr"/>
                      <a:r>
                        <a:rPr lang="en-US" sz="1100" dirty="0"/>
                        <a:t>S</a:t>
                      </a:r>
                      <a:endParaRPr lang="en-US" sz="1100" dirty="0">
                        <a:latin typeface="Meiryo" charset="-128"/>
                        <a:ea typeface="Meiryo" charset="-128"/>
                        <a:cs typeface="Meiryo" charset="-128"/>
                      </a:endParaRPr>
                    </a:p>
                  </a:txBody>
                  <a:tcPr/>
                </a:tc>
                <a:tc>
                  <a:txBody>
                    <a:bodyPr/>
                    <a:lstStyle/>
                    <a:p>
                      <a:r>
                        <a:rPr lang="ja-JP" altLang="en-US" sz="1100" dirty="0"/>
                        <a:t>旧帝大、早慶上智、医学部など</a:t>
                      </a:r>
                      <a:endParaRPr lang="en-US" sz="1100" dirty="0">
                        <a:latin typeface="Meiryo" charset="-128"/>
                        <a:ea typeface="Meiryo" charset="-128"/>
                        <a:cs typeface="Meiryo" charset="-128"/>
                      </a:endParaRPr>
                    </a:p>
                  </a:txBody>
                  <a:tcPr/>
                </a:tc>
                <a:extLst>
                  <a:ext uri="{0D108BD9-81ED-4DB2-BD59-A6C34878D82A}">
                    <a16:rowId xmlns:a16="http://schemas.microsoft.com/office/drawing/2014/main" val="10001"/>
                  </a:ext>
                </a:extLst>
              </a:tr>
              <a:tr h="231746">
                <a:tc>
                  <a:txBody>
                    <a:bodyPr/>
                    <a:lstStyle/>
                    <a:p>
                      <a:pPr algn="ctr"/>
                      <a:r>
                        <a:rPr lang="en-US" sz="1100" dirty="0"/>
                        <a:t>A</a:t>
                      </a:r>
                      <a:endParaRPr lang="en-US" sz="1100" dirty="0">
                        <a:latin typeface="Meiryo" charset="-128"/>
                        <a:ea typeface="Meiryo" charset="-128"/>
                        <a:cs typeface="Meiryo" charset="-128"/>
                      </a:endParaRPr>
                    </a:p>
                  </a:txBody>
                  <a:tcPr/>
                </a:tc>
                <a:tc>
                  <a:txBody>
                    <a:bodyPr/>
                    <a:lstStyle/>
                    <a:p>
                      <a:r>
                        <a:rPr lang="en-US" altLang="ja-JP" sz="1100" dirty="0"/>
                        <a:t>MARCH</a:t>
                      </a:r>
                      <a:r>
                        <a:rPr lang="ja-JP" altLang="en-US" sz="1100" dirty="0"/>
                        <a:t>、関関同立など</a:t>
                      </a:r>
                      <a:endParaRPr lang="en-US" sz="1100" dirty="0">
                        <a:latin typeface="Meiryo" charset="-128"/>
                        <a:ea typeface="Meiryo" charset="-128"/>
                        <a:cs typeface="Meiryo" charset="-128"/>
                      </a:endParaRPr>
                    </a:p>
                  </a:txBody>
                  <a:tcPr/>
                </a:tc>
                <a:extLst>
                  <a:ext uri="{0D108BD9-81ED-4DB2-BD59-A6C34878D82A}">
                    <a16:rowId xmlns:a16="http://schemas.microsoft.com/office/drawing/2014/main" val="10002"/>
                  </a:ext>
                </a:extLst>
              </a:tr>
              <a:tr h="231746">
                <a:tc>
                  <a:txBody>
                    <a:bodyPr/>
                    <a:lstStyle/>
                    <a:p>
                      <a:pPr algn="ctr"/>
                      <a:r>
                        <a:rPr lang="en-US" sz="1100" dirty="0"/>
                        <a:t>B</a:t>
                      </a:r>
                      <a:endParaRPr lang="en-US" sz="1100" dirty="0">
                        <a:latin typeface="Meiryo" charset="-128"/>
                        <a:ea typeface="Meiryo" charset="-128"/>
                        <a:cs typeface="Meiryo" charset="-128"/>
                      </a:endParaRPr>
                    </a:p>
                  </a:txBody>
                  <a:tcPr/>
                </a:tc>
                <a:tc>
                  <a:txBody>
                    <a:bodyPr/>
                    <a:lstStyle/>
                    <a:p>
                      <a:r>
                        <a:rPr lang="ja-JP" altLang="en-US" sz="1100" dirty="0"/>
                        <a:t>日東駒専など</a:t>
                      </a:r>
                      <a:endParaRPr lang="en-US" sz="1100" dirty="0">
                        <a:latin typeface="Meiryo" charset="-128"/>
                        <a:ea typeface="Meiryo" charset="-128"/>
                        <a:cs typeface="Meiryo" charset="-128"/>
                      </a:endParaRPr>
                    </a:p>
                  </a:txBody>
                  <a:tcPr/>
                </a:tc>
                <a:extLst>
                  <a:ext uri="{0D108BD9-81ED-4DB2-BD59-A6C34878D82A}">
                    <a16:rowId xmlns:a16="http://schemas.microsoft.com/office/drawing/2014/main" val="10003"/>
                  </a:ext>
                </a:extLst>
              </a:tr>
              <a:tr h="231746">
                <a:tc>
                  <a:txBody>
                    <a:bodyPr/>
                    <a:lstStyle/>
                    <a:p>
                      <a:pPr algn="ctr"/>
                      <a:r>
                        <a:rPr lang="en-US" sz="1100" dirty="0"/>
                        <a:t>C</a:t>
                      </a:r>
                      <a:endParaRPr lang="en-US" sz="1100" dirty="0">
                        <a:latin typeface="Meiryo" charset="-128"/>
                        <a:ea typeface="Meiryo" charset="-128"/>
                        <a:cs typeface="Meiryo" charset="-128"/>
                      </a:endParaRPr>
                    </a:p>
                  </a:txBody>
                  <a:tcPr/>
                </a:tc>
                <a:tc>
                  <a:txBody>
                    <a:bodyPr/>
                    <a:lstStyle/>
                    <a:p>
                      <a:r>
                        <a:rPr lang="ja-JP" altLang="en-US" sz="1100" dirty="0"/>
                        <a:t>産近甲龍、愛愛名中など</a:t>
                      </a:r>
                      <a:endParaRPr lang="en-US" sz="1100" dirty="0">
                        <a:latin typeface="Meiryo" charset="-128"/>
                        <a:ea typeface="Meiryo" charset="-128"/>
                        <a:cs typeface="Meiryo" charset="-128"/>
                      </a:endParaRPr>
                    </a:p>
                  </a:txBody>
                  <a:tcPr/>
                </a:tc>
                <a:extLst>
                  <a:ext uri="{0D108BD9-81ED-4DB2-BD59-A6C34878D82A}">
                    <a16:rowId xmlns:a16="http://schemas.microsoft.com/office/drawing/2014/main" val="10004"/>
                  </a:ext>
                </a:extLst>
              </a:tr>
              <a:tr h="231746">
                <a:tc>
                  <a:txBody>
                    <a:bodyPr/>
                    <a:lstStyle/>
                    <a:p>
                      <a:pPr algn="ctr"/>
                      <a:r>
                        <a:rPr lang="en-US" sz="1100" dirty="0"/>
                        <a:t>D</a:t>
                      </a:r>
                      <a:endParaRPr lang="en-US" sz="1100" dirty="0">
                        <a:latin typeface="Meiryo" charset="-128"/>
                        <a:ea typeface="Meiryo" charset="-128"/>
                        <a:cs typeface="Meiryo" charset="-128"/>
                      </a:endParaRPr>
                    </a:p>
                  </a:txBody>
                  <a:tcPr/>
                </a:tc>
                <a:tc>
                  <a:txBody>
                    <a:bodyPr/>
                    <a:lstStyle/>
                    <a:p>
                      <a:r>
                        <a:rPr lang="ja-JP" altLang="en-US" sz="1100" dirty="0"/>
                        <a:t>大東亜帝国など</a:t>
                      </a:r>
                      <a:endParaRPr lang="en-US" sz="1100" dirty="0">
                        <a:latin typeface="Meiryo" charset="-128"/>
                        <a:ea typeface="Meiryo" charset="-128"/>
                        <a:cs typeface="Meiryo" charset="-128"/>
                      </a:endParaRPr>
                    </a:p>
                  </a:txBody>
                  <a:tcPr/>
                </a:tc>
                <a:extLst>
                  <a:ext uri="{0D108BD9-81ED-4DB2-BD59-A6C34878D82A}">
                    <a16:rowId xmlns:a16="http://schemas.microsoft.com/office/drawing/2014/main" val="10005"/>
                  </a:ext>
                </a:extLst>
              </a:tr>
            </a:tbl>
          </a:graphicData>
        </a:graphic>
      </p:graphicFrame>
      <p:sp>
        <p:nvSpPr>
          <p:cNvPr id="13" name="TextBox 12"/>
          <p:cNvSpPr txBox="1"/>
          <p:nvPr/>
        </p:nvSpPr>
        <p:spPr>
          <a:xfrm>
            <a:off x="193675" y="3600459"/>
            <a:ext cx="3059080" cy="507831"/>
          </a:xfrm>
          <a:prstGeom prst="rect">
            <a:avLst/>
          </a:prstGeom>
          <a:noFill/>
        </p:spPr>
        <p:txBody>
          <a:bodyPr wrap="square" rtlCol="0">
            <a:spAutoFit/>
          </a:bodyPr>
          <a:lstStyle/>
          <a:p>
            <a:r>
              <a:rPr lang="en-US" altLang="ja-JP" sz="900" dirty="0">
                <a:latin typeface="Meiryo" charset="-128"/>
                <a:ea typeface="Meiryo" charset="-128"/>
                <a:cs typeface="Meiryo" charset="-128"/>
              </a:rPr>
              <a:t>※</a:t>
            </a:r>
            <a:r>
              <a:rPr lang="ja-JP" altLang="en-US" sz="900" dirty="0">
                <a:latin typeface="Meiryo" charset="-128"/>
                <a:ea typeface="Meiryo" charset="-128"/>
                <a:cs typeface="Meiryo" charset="-128"/>
              </a:rPr>
              <a:t>上記ランクはイメージです。実際にはキャンパスごとに入っている学部に基づき、キャンパスごとにランクが分かれます。</a:t>
            </a:r>
            <a:endParaRPr lang="en-US" sz="900" dirty="0">
              <a:latin typeface="Meiryo" charset="-128"/>
              <a:ea typeface="Meiryo" charset="-128"/>
              <a:cs typeface="Meiryo" charset="-128"/>
            </a:endParaRPr>
          </a:p>
        </p:txBody>
      </p:sp>
      <p:sp>
        <p:nvSpPr>
          <p:cNvPr id="16" name="Rectangle 15"/>
          <p:cNvSpPr/>
          <p:nvPr/>
        </p:nvSpPr>
        <p:spPr>
          <a:xfrm>
            <a:off x="3946557" y="795337"/>
            <a:ext cx="2581243" cy="477838"/>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dirty="0">
                <a:solidFill>
                  <a:schemeClr val="tx1"/>
                </a:solidFill>
              </a:rPr>
              <a:t>鉄道路線</a:t>
            </a:r>
            <a:endParaRPr lang="en-US" b="1" dirty="0">
              <a:solidFill>
                <a:schemeClr val="tx1"/>
              </a:solidFill>
            </a:endParaRPr>
          </a:p>
        </p:txBody>
      </p:sp>
      <p:sp>
        <p:nvSpPr>
          <p:cNvPr id="17" name="TextBox 16"/>
          <p:cNvSpPr txBox="1"/>
          <p:nvPr/>
        </p:nvSpPr>
        <p:spPr>
          <a:xfrm>
            <a:off x="3468720" y="1387475"/>
            <a:ext cx="3059080" cy="1292662"/>
          </a:xfrm>
          <a:prstGeom prst="rect">
            <a:avLst/>
          </a:prstGeom>
          <a:noFill/>
        </p:spPr>
        <p:txBody>
          <a:bodyPr wrap="square" rtlCol="0">
            <a:spAutoFit/>
          </a:bodyPr>
          <a:lstStyle/>
          <a:p>
            <a:pPr marL="171450" indent="-171450">
              <a:buFont typeface="Wingdings" charset="2"/>
              <a:buChar char="q"/>
            </a:pPr>
            <a:r>
              <a:rPr lang="ja-JP" altLang="en-US" sz="1200" dirty="0">
                <a:latin typeface="Meiryo" charset="-128"/>
                <a:ea typeface="Meiryo" charset="-128"/>
                <a:cs typeface="Meiryo" charset="-128"/>
              </a:rPr>
              <a:t>鉄道路線</a:t>
            </a:r>
            <a:endParaRPr lang="en-US" altLang="ja-JP" sz="1200" dirty="0">
              <a:latin typeface="Meiryo" charset="-128"/>
              <a:ea typeface="Meiryo" charset="-128"/>
              <a:cs typeface="Meiryo" charset="-128"/>
            </a:endParaRPr>
          </a:p>
          <a:p>
            <a:endParaRPr lang="en-US" altLang="ja-JP" sz="1200" dirty="0">
              <a:latin typeface="Meiryo" charset="-128"/>
              <a:ea typeface="Meiryo" charset="-128"/>
              <a:cs typeface="Meiryo" charset="-128"/>
            </a:endParaRPr>
          </a:p>
          <a:p>
            <a:r>
              <a:rPr lang="ja-JP" altLang="en-US" sz="1100" dirty="0">
                <a:latin typeface="Meiryo" charset="-128"/>
                <a:ea typeface="Meiryo" charset="-128"/>
                <a:cs typeface="Meiryo" charset="-128"/>
              </a:rPr>
              <a:t>指定可能項目</a:t>
            </a:r>
            <a:endParaRPr lang="en-US" altLang="ja-JP" sz="1100" dirty="0">
              <a:latin typeface="Meiryo" charset="-128"/>
              <a:ea typeface="Meiryo" charset="-128"/>
              <a:cs typeface="Meiryo" charset="-128"/>
            </a:endParaRPr>
          </a:p>
          <a:p>
            <a:pPr marL="171450" indent="-171450">
              <a:buFont typeface="Wingdings" charset="2"/>
              <a:buChar char="ü"/>
            </a:pPr>
            <a:r>
              <a:rPr lang="ja-JP" altLang="en-US" sz="1100" dirty="0">
                <a:latin typeface="Meiryo" charset="-128"/>
                <a:ea typeface="Meiryo" charset="-128"/>
                <a:cs typeface="Meiryo" charset="-128"/>
              </a:rPr>
              <a:t>路線名</a:t>
            </a:r>
            <a:endParaRPr lang="en-US" altLang="ja-JP" sz="1100" dirty="0">
              <a:latin typeface="Meiryo" charset="-128"/>
              <a:ea typeface="Meiryo" charset="-128"/>
              <a:cs typeface="Meiryo" charset="-128"/>
            </a:endParaRPr>
          </a:p>
          <a:p>
            <a:pPr marL="171450" indent="-171450">
              <a:buFont typeface="Wingdings" charset="2"/>
              <a:buChar char="ü"/>
            </a:pPr>
            <a:r>
              <a:rPr lang="ja-JP" altLang="en-US" sz="1100" dirty="0">
                <a:latin typeface="Meiryo" charset="-128"/>
                <a:ea typeface="Meiryo" charset="-128"/>
                <a:cs typeface="Meiryo" charset="-128"/>
              </a:rPr>
              <a:t>駅名</a:t>
            </a:r>
          </a:p>
          <a:p>
            <a:pPr marL="171450" indent="-171450">
              <a:buFont typeface="Wingdings" charset="2"/>
              <a:buChar char="ü"/>
            </a:pPr>
            <a:r>
              <a:rPr lang="ja-JP" altLang="en-US" sz="1100" dirty="0">
                <a:latin typeface="Meiryo" charset="-128"/>
                <a:ea typeface="Meiryo" charset="-128"/>
                <a:cs typeface="Meiryo" charset="-128"/>
              </a:rPr>
              <a:t>駅からの距離</a:t>
            </a:r>
            <a:br>
              <a:rPr lang="en-US" altLang="ja-JP" sz="1100" dirty="0">
                <a:latin typeface="Meiryo" charset="-128"/>
                <a:ea typeface="Meiryo" charset="-128"/>
                <a:cs typeface="Meiryo" charset="-128"/>
              </a:rPr>
            </a:br>
            <a:r>
              <a:rPr lang="en-US" altLang="ja-JP" sz="1000" dirty="0">
                <a:latin typeface="Meiryo" charset="-128"/>
                <a:ea typeface="Meiryo" charset="-128"/>
                <a:cs typeface="Meiryo" charset="-128"/>
              </a:rPr>
              <a:t> - 500m, 1km, 2km</a:t>
            </a:r>
          </a:p>
        </p:txBody>
      </p:sp>
      <p:sp>
        <p:nvSpPr>
          <p:cNvPr id="19" name="Rectangle 18"/>
          <p:cNvSpPr/>
          <p:nvPr/>
        </p:nvSpPr>
        <p:spPr>
          <a:xfrm>
            <a:off x="7163806" y="5212572"/>
            <a:ext cx="2581243" cy="477838"/>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dirty="0">
                <a:solidFill>
                  <a:schemeClr val="tx1"/>
                </a:solidFill>
              </a:rPr>
              <a:t>自動車系</a:t>
            </a:r>
            <a:endParaRPr lang="en-US" b="1" dirty="0">
              <a:solidFill>
                <a:schemeClr val="tx1"/>
              </a:solidFill>
            </a:endParaRPr>
          </a:p>
        </p:txBody>
      </p:sp>
      <p:sp>
        <p:nvSpPr>
          <p:cNvPr id="20" name="TextBox 19"/>
          <p:cNvSpPr txBox="1"/>
          <p:nvPr/>
        </p:nvSpPr>
        <p:spPr>
          <a:xfrm>
            <a:off x="6657346" y="5804710"/>
            <a:ext cx="3059080" cy="646331"/>
          </a:xfrm>
          <a:prstGeom prst="rect">
            <a:avLst/>
          </a:prstGeom>
          <a:noFill/>
        </p:spPr>
        <p:txBody>
          <a:bodyPr wrap="square" rtlCol="0">
            <a:spAutoFit/>
          </a:bodyPr>
          <a:lstStyle/>
          <a:p>
            <a:pPr marL="171450" indent="-171450">
              <a:buFont typeface="Wingdings" charset="2"/>
              <a:buChar char="q"/>
            </a:pPr>
            <a:r>
              <a:rPr lang="ja-JP" altLang="en-US" sz="1200" dirty="0">
                <a:latin typeface="Meiryo" charset="-128"/>
                <a:ea typeface="Meiryo" charset="-128"/>
                <a:cs typeface="Meiryo" charset="-128"/>
              </a:rPr>
              <a:t>ガソリンスタンド</a:t>
            </a:r>
            <a:endParaRPr lang="en-US" altLang="ja-JP" sz="120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サービスエリア・パーキングエリア</a:t>
            </a:r>
            <a:br>
              <a:rPr lang="en-US" altLang="ja-JP" sz="1200" dirty="0">
                <a:latin typeface="Meiryo" charset="-128"/>
                <a:ea typeface="Meiryo" charset="-128"/>
                <a:cs typeface="Meiryo" charset="-128"/>
              </a:rPr>
            </a:br>
            <a:r>
              <a:rPr lang="ja-JP" altLang="en-US" sz="1200" dirty="0">
                <a:latin typeface="Meiryo" charset="-128"/>
                <a:ea typeface="Meiryo" charset="-128"/>
                <a:cs typeface="Meiryo" charset="-128"/>
              </a:rPr>
              <a:t>など</a:t>
            </a:r>
            <a:endParaRPr lang="en-US" altLang="ja-JP" sz="1200" dirty="0">
              <a:latin typeface="Meiryo" charset="-128"/>
              <a:ea typeface="Meiryo" charset="-128"/>
              <a:cs typeface="Meiryo" charset="-128"/>
            </a:endParaRPr>
          </a:p>
        </p:txBody>
      </p:sp>
      <p:pic>
        <p:nvPicPr>
          <p:cNvPr id="22" name="Picture 2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68719" y="795338"/>
            <a:ext cx="477837" cy="477837"/>
          </a:xfrm>
          <a:prstGeom prst="rect">
            <a:avLst/>
          </a:prstGeom>
        </p:spPr>
      </p:pic>
      <p:pic>
        <p:nvPicPr>
          <p:cNvPr id="23" name="Picture 2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709813" y="5212572"/>
            <a:ext cx="477838" cy="477838"/>
          </a:xfrm>
          <a:prstGeom prst="rect">
            <a:avLst/>
          </a:prstGeom>
        </p:spPr>
      </p:pic>
      <p:sp>
        <p:nvSpPr>
          <p:cNvPr id="26" name="Freeform 25"/>
          <p:cNvSpPr/>
          <p:nvPr/>
        </p:nvSpPr>
        <p:spPr>
          <a:xfrm>
            <a:off x="5436863" y="2100797"/>
            <a:ext cx="520700" cy="520700"/>
          </a:xfrm>
          <a:custGeom>
            <a:avLst/>
            <a:gdLst>
              <a:gd name="connsiteX0" fmla="*/ 520700 w 520700"/>
              <a:gd name="connsiteY0" fmla="*/ 0 h 520700"/>
              <a:gd name="connsiteX1" fmla="*/ 254000 w 520700"/>
              <a:gd name="connsiteY1" fmla="*/ 330200 h 520700"/>
              <a:gd name="connsiteX2" fmla="*/ 0 w 520700"/>
              <a:gd name="connsiteY2" fmla="*/ 520700 h 520700"/>
            </a:gdLst>
            <a:ahLst/>
            <a:cxnLst>
              <a:cxn ang="0">
                <a:pos x="connsiteX0" y="connsiteY0"/>
              </a:cxn>
              <a:cxn ang="0">
                <a:pos x="connsiteX1" y="connsiteY1"/>
              </a:cxn>
              <a:cxn ang="0">
                <a:pos x="connsiteX2" y="connsiteY2"/>
              </a:cxn>
            </a:cxnLst>
            <a:rect l="l" t="t" r="r" b="b"/>
            <a:pathLst>
              <a:path w="520700" h="520700">
                <a:moveTo>
                  <a:pt x="520700" y="0"/>
                </a:moveTo>
                <a:lnTo>
                  <a:pt x="254000" y="330200"/>
                </a:lnTo>
                <a:lnTo>
                  <a:pt x="0" y="520700"/>
                </a:lnTo>
              </a:path>
            </a:pathLst>
          </a:custGeom>
          <a:noFill/>
          <a:ln w="76200">
            <a:solidFill>
              <a:srgbClr val="38B08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888872" y="2040791"/>
            <a:ext cx="129243" cy="129243"/>
          </a:xfrm>
          <a:prstGeom prst="ellipse">
            <a:avLst/>
          </a:prstGeom>
          <a:solidFill>
            <a:srgbClr val="38B08C"/>
          </a:solidFill>
          <a:ln w="12700">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8" name="Oval 27"/>
          <p:cNvSpPr/>
          <p:nvPr/>
        </p:nvSpPr>
        <p:spPr>
          <a:xfrm>
            <a:off x="5707926" y="2257294"/>
            <a:ext cx="129243" cy="129243"/>
          </a:xfrm>
          <a:prstGeom prst="ellipse">
            <a:avLst/>
          </a:prstGeom>
          <a:solidFill>
            <a:srgbClr val="38B08C"/>
          </a:solidFill>
          <a:ln w="12700">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9" name="Oval 28"/>
          <p:cNvSpPr/>
          <p:nvPr/>
        </p:nvSpPr>
        <p:spPr>
          <a:xfrm>
            <a:off x="5522012" y="2447710"/>
            <a:ext cx="129243" cy="129243"/>
          </a:xfrm>
          <a:prstGeom prst="ellipse">
            <a:avLst/>
          </a:prstGeom>
          <a:solidFill>
            <a:srgbClr val="38B08C"/>
          </a:solidFill>
          <a:ln w="12700">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31" name="Picture 3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81190" y="800901"/>
            <a:ext cx="482616" cy="477838"/>
          </a:xfrm>
          <a:prstGeom prst="rect">
            <a:avLst/>
          </a:prstGeom>
        </p:spPr>
      </p:pic>
      <p:sp>
        <p:nvSpPr>
          <p:cNvPr id="32" name="Rectangle 31"/>
          <p:cNvSpPr/>
          <p:nvPr/>
        </p:nvSpPr>
        <p:spPr>
          <a:xfrm>
            <a:off x="7135183" y="800901"/>
            <a:ext cx="2581243" cy="477838"/>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dirty="0">
                <a:solidFill>
                  <a:schemeClr val="tx1"/>
                </a:solidFill>
              </a:rPr>
              <a:t>旅行・レジャー系</a:t>
            </a:r>
            <a:endParaRPr lang="en-US" b="1" dirty="0">
              <a:solidFill>
                <a:schemeClr val="tx1"/>
              </a:solidFill>
            </a:endParaRPr>
          </a:p>
        </p:txBody>
      </p:sp>
      <p:sp>
        <p:nvSpPr>
          <p:cNvPr id="33" name="TextBox 32"/>
          <p:cNvSpPr txBox="1"/>
          <p:nvPr/>
        </p:nvSpPr>
        <p:spPr>
          <a:xfrm>
            <a:off x="6657346" y="1377801"/>
            <a:ext cx="3059080" cy="2492990"/>
          </a:xfrm>
          <a:prstGeom prst="rect">
            <a:avLst/>
          </a:prstGeom>
          <a:noFill/>
        </p:spPr>
        <p:txBody>
          <a:bodyPr wrap="square" rtlCol="0">
            <a:spAutoFit/>
          </a:bodyPr>
          <a:lstStyle/>
          <a:p>
            <a:pPr marL="171450" indent="-171450">
              <a:buFont typeface="Wingdings" charset="2"/>
              <a:buChar char="q"/>
            </a:pPr>
            <a:r>
              <a:rPr lang="ja-JP" altLang="en-US" sz="1200" dirty="0">
                <a:latin typeface="Meiryo" charset="-128"/>
                <a:ea typeface="Meiryo" charset="-128"/>
                <a:cs typeface="Meiryo" charset="-128"/>
              </a:rPr>
              <a:t>空港</a:t>
            </a:r>
            <a:endParaRPr lang="en-US" altLang="ja-JP" sz="120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ゴルフ場</a:t>
            </a:r>
            <a:endParaRPr lang="en-US" altLang="ja-JP" sz="120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観光資源</a:t>
            </a:r>
            <a:br>
              <a:rPr lang="en-US" altLang="ja-JP" sz="1200" dirty="0">
                <a:latin typeface="Meiryo" charset="-128"/>
                <a:ea typeface="Meiryo" charset="-128"/>
                <a:cs typeface="Meiryo" charset="-128"/>
              </a:rPr>
            </a:br>
            <a:r>
              <a:rPr lang="en-US" altLang="ja-JP" sz="1200" dirty="0">
                <a:latin typeface="Meiryo" charset="-128"/>
                <a:ea typeface="Meiryo" charset="-128"/>
                <a:cs typeface="Meiryo" charset="-128"/>
              </a:rPr>
              <a:t>- </a:t>
            </a:r>
            <a:r>
              <a:rPr lang="ja-JP" altLang="en-US" sz="1050" dirty="0">
                <a:latin typeface="Meiryo" charset="-128"/>
                <a:ea typeface="Meiryo" charset="-128"/>
                <a:cs typeface="Meiryo" charset="-128"/>
              </a:rPr>
              <a:t>温泉、都市型観光、博物館、美術館</a:t>
            </a:r>
            <a:endParaRPr lang="en-US" altLang="ja-JP" sz="105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スキー場 </a:t>
            </a:r>
            <a:r>
              <a:rPr lang="en-US" altLang="ja-JP" sz="1200" dirty="0">
                <a:solidFill>
                  <a:srgbClr val="FF0000"/>
                </a:solidFill>
                <a:latin typeface="Meiryo" charset="-128"/>
                <a:ea typeface="Meiryo" charset="-128"/>
                <a:cs typeface="Meiryo" charset="-128"/>
              </a:rPr>
              <a:t>NEW!</a:t>
            </a:r>
            <a:endParaRPr lang="en-US" altLang="ja-JP" sz="120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集客施設・スタジアム</a:t>
            </a:r>
            <a:endParaRPr lang="en-US" altLang="ja-JP" sz="120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動植物園</a:t>
            </a:r>
            <a:endParaRPr lang="en-US" altLang="ja-JP" sz="120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水族館</a:t>
            </a:r>
          </a:p>
          <a:p>
            <a:pPr marL="171450" indent="-171450">
              <a:buFont typeface="Wingdings" charset="2"/>
              <a:buChar char="q"/>
            </a:pPr>
            <a:r>
              <a:rPr lang="ja-JP" altLang="en-US" sz="1200" dirty="0">
                <a:latin typeface="Meiryo" charset="-128"/>
                <a:ea typeface="Meiryo" charset="-128"/>
                <a:cs typeface="Meiryo" charset="-128"/>
              </a:rPr>
              <a:t>映画館</a:t>
            </a:r>
            <a:endParaRPr lang="en-US" altLang="ja-JP" sz="120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競馬場・競輪場・競艇場</a:t>
            </a:r>
            <a:br>
              <a:rPr lang="en-US" altLang="ja-JP" sz="1200" dirty="0">
                <a:latin typeface="Meiryo" charset="-128"/>
                <a:ea typeface="Meiryo" charset="-128"/>
                <a:cs typeface="Meiryo" charset="-128"/>
              </a:rPr>
            </a:br>
            <a:r>
              <a:rPr lang="ja-JP" altLang="en-US" sz="1200" dirty="0">
                <a:latin typeface="Meiryo" charset="-128"/>
                <a:ea typeface="Meiryo" charset="-128"/>
                <a:cs typeface="Meiryo" charset="-128"/>
              </a:rPr>
              <a:t>・場外馬券場 </a:t>
            </a:r>
            <a:r>
              <a:rPr lang="en-US" altLang="ja-JP" sz="1200" dirty="0">
                <a:solidFill>
                  <a:srgbClr val="FF0000"/>
                </a:solidFill>
                <a:latin typeface="Meiryo" charset="-128"/>
                <a:ea typeface="Meiryo" charset="-128"/>
                <a:cs typeface="Meiryo" charset="-128"/>
              </a:rPr>
              <a:t>NEW!</a:t>
            </a:r>
          </a:p>
          <a:p>
            <a:pPr marL="171450" indent="-171450">
              <a:buFont typeface="Wingdings" charset="2"/>
              <a:buChar char="q"/>
            </a:pPr>
            <a:r>
              <a:rPr lang="ja-JP" altLang="en-US" sz="1200" dirty="0">
                <a:latin typeface="Meiryo" charset="-128"/>
                <a:ea typeface="Meiryo" charset="-128"/>
                <a:cs typeface="Meiryo" charset="-128"/>
              </a:rPr>
              <a:t>パチンコホール </a:t>
            </a:r>
            <a:r>
              <a:rPr lang="en-US" altLang="ja-JP" sz="1200" dirty="0">
                <a:solidFill>
                  <a:srgbClr val="FF0000"/>
                </a:solidFill>
                <a:latin typeface="Meiryo" charset="-128"/>
                <a:ea typeface="Meiryo" charset="-128"/>
                <a:cs typeface="Meiryo" charset="-128"/>
              </a:rPr>
              <a:t>NEW! </a:t>
            </a:r>
            <a:br>
              <a:rPr lang="en-US" altLang="ja-JP" sz="1200" dirty="0">
                <a:solidFill>
                  <a:srgbClr val="FF0000"/>
                </a:solidFill>
                <a:latin typeface="Meiryo" charset="-128"/>
                <a:ea typeface="Meiryo" charset="-128"/>
                <a:cs typeface="Meiryo" charset="-128"/>
              </a:rPr>
            </a:br>
            <a:r>
              <a:rPr lang="ja-JP" altLang="en-US" sz="1200" dirty="0">
                <a:latin typeface="Meiryo" charset="-128"/>
                <a:ea typeface="Meiryo" charset="-128"/>
                <a:cs typeface="Meiryo" charset="-128"/>
              </a:rPr>
              <a:t>など</a:t>
            </a:r>
          </a:p>
        </p:txBody>
      </p:sp>
      <p:sp>
        <p:nvSpPr>
          <p:cNvPr id="35" name="Rectangle 34"/>
          <p:cNvSpPr/>
          <p:nvPr/>
        </p:nvSpPr>
        <p:spPr>
          <a:xfrm>
            <a:off x="7205695" y="3986246"/>
            <a:ext cx="2581243" cy="477838"/>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dirty="0">
                <a:solidFill>
                  <a:schemeClr val="tx1"/>
                </a:solidFill>
              </a:rPr>
              <a:t>労働者系</a:t>
            </a:r>
            <a:endParaRPr lang="en-US" b="1" dirty="0">
              <a:solidFill>
                <a:schemeClr val="tx1"/>
              </a:solidFill>
            </a:endParaRPr>
          </a:p>
        </p:txBody>
      </p:sp>
      <p:sp>
        <p:nvSpPr>
          <p:cNvPr id="36" name="TextBox 35"/>
          <p:cNvSpPr txBox="1"/>
          <p:nvPr/>
        </p:nvSpPr>
        <p:spPr>
          <a:xfrm>
            <a:off x="6657346" y="4565684"/>
            <a:ext cx="3059080" cy="461665"/>
          </a:xfrm>
          <a:prstGeom prst="rect">
            <a:avLst/>
          </a:prstGeom>
          <a:noFill/>
        </p:spPr>
        <p:txBody>
          <a:bodyPr wrap="square" rtlCol="0">
            <a:spAutoFit/>
          </a:bodyPr>
          <a:lstStyle/>
          <a:p>
            <a:pPr marL="171450" indent="-171450">
              <a:buFont typeface="Wingdings" charset="2"/>
              <a:buChar char="q"/>
            </a:pPr>
            <a:r>
              <a:rPr lang="ja-JP" altLang="en-US" sz="1200" dirty="0">
                <a:latin typeface="Meiryo" charset="-128"/>
                <a:ea typeface="Meiryo" charset="-128"/>
                <a:cs typeface="Meiryo" charset="-128"/>
              </a:rPr>
              <a:t>工場・発電所・廃棄物処理場等</a:t>
            </a:r>
          </a:p>
          <a:p>
            <a:pPr marL="171450" indent="-171450">
              <a:buFont typeface="Wingdings" charset="2"/>
              <a:buChar char="q"/>
            </a:pPr>
            <a:r>
              <a:rPr lang="ja-JP" altLang="en-US" sz="1200" dirty="0">
                <a:latin typeface="Meiryo" charset="-128"/>
                <a:ea typeface="Meiryo" charset="-128"/>
                <a:cs typeface="Meiryo" charset="-128"/>
              </a:rPr>
              <a:t>研究機関 など</a:t>
            </a:r>
          </a:p>
        </p:txBody>
      </p:sp>
      <p:sp>
        <p:nvSpPr>
          <p:cNvPr id="37" name="Rectangle 36"/>
          <p:cNvSpPr/>
          <p:nvPr/>
        </p:nvSpPr>
        <p:spPr>
          <a:xfrm>
            <a:off x="3935831" y="2909505"/>
            <a:ext cx="2591969" cy="477838"/>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dirty="0">
                <a:solidFill>
                  <a:schemeClr val="tx1"/>
                </a:solidFill>
              </a:rPr>
              <a:t>ショッピング系</a:t>
            </a:r>
            <a:endParaRPr lang="en-US" b="1" dirty="0">
              <a:solidFill>
                <a:schemeClr val="tx1"/>
              </a:solidFill>
            </a:endParaRPr>
          </a:p>
        </p:txBody>
      </p:sp>
      <p:sp>
        <p:nvSpPr>
          <p:cNvPr id="38" name="TextBox 37"/>
          <p:cNvSpPr txBox="1"/>
          <p:nvPr/>
        </p:nvSpPr>
        <p:spPr>
          <a:xfrm>
            <a:off x="217520" y="4176978"/>
            <a:ext cx="3059080" cy="1384995"/>
          </a:xfrm>
          <a:prstGeom prst="rect">
            <a:avLst/>
          </a:prstGeom>
          <a:noFill/>
        </p:spPr>
        <p:txBody>
          <a:bodyPr wrap="square" rtlCol="0">
            <a:spAutoFit/>
          </a:bodyPr>
          <a:lstStyle/>
          <a:p>
            <a:pPr marL="171450" indent="-171450">
              <a:buFont typeface="Wingdings" charset="2"/>
              <a:buChar char="q"/>
            </a:pPr>
            <a:r>
              <a:rPr lang="ja-JP" altLang="en-US" sz="1200" dirty="0">
                <a:latin typeface="Meiryo" charset="-128"/>
                <a:ea typeface="Meiryo" charset="-128"/>
                <a:cs typeface="Meiryo" charset="-128"/>
              </a:rPr>
              <a:t>高校</a:t>
            </a:r>
            <a:endParaRPr lang="en-US" altLang="ja-JP" sz="120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保育所</a:t>
            </a:r>
            <a:endParaRPr lang="en-US" altLang="ja-JP" sz="120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幼稚園 など</a:t>
            </a:r>
            <a:endParaRPr lang="en-US" altLang="ja-JP" sz="1200" dirty="0">
              <a:latin typeface="Meiryo" charset="-128"/>
              <a:ea typeface="Meiryo" charset="-128"/>
              <a:cs typeface="Meiryo" charset="-128"/>
            </a:endParaRPr>
          </a:p>
          <a:p>
            <a:pPr marL="171450" indent="-171450">
              <a:buFont typeface="Wingdings" charset="2"/>
              <a:buChar char="q"/>
            </a:pPr>
            <a:endParaRPr lang="en-US" altLang="ja-JP" sz="120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老人ホーム</a:t>
            </a:r>
            <a:endParaRPr lang="en-US" altLang="ja-JP" sz="120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弁護士事務所・税理士事務所 </a:t>
            </a:r>
            <a:r>
              <a:rPr lang="en-US" altLang="ja-JP" sz="1200" dirty="0">
                <a:solidFill>
                  <a:srgbClr val="FF0000"/>
                </a:solidFill>
                <a:latin typeface="Meiryo" charset="-128"/>
                <a:ea typeface="Meiryo" charset="-128"/>
                <a:cs typeface="Meiryo" charset="-128"/>
              </a:rPr>
              <a:t>NEW!</a:t>
            </a:r>
            <a:br>
              <a:rPr lang="en-US" altLang="ja-JP" sz="1200" dirty="0">
                <a:solidFill>
                  <a:srgbClr val="FF0000"/>
                </a:solidFill>
                <a:latin typeface="Meiryo" charset="-128"/>
                <a:ea typeface="Meiryo" charset="-128"/>
                <a:cs typeface="Meiryo" charset="-128"/>
              </a:rPr>
            </a:br>
            <a:r>
              <a:rPr lang="ja-JP" altLang="en-US" sz="1200" dirty="0">
                <a:latin typeface="Meiryo" charset="-128"/>
                <a:ea typeface="Meiryo" charset="-128"/>
                <a:cs typeface="Meiryo" charset="-128"/>
              </a:rPr>
              <a:t>など</a:t>
            </a:r>
          </a:p>
        </p:txBody>
      </p:sp>
      <p:sp>
        <p:nvSpPr>
          <p:cNvPr id="39" name="TextBox 38"/>
          <p:cNvSpPr txBox="1"/>
          <p:nvPr/>
        </p:nvSpPr>
        <p:spPr>
          <a:xfrm>
            <a:off x="42860" y="6287493"/>
            <a:ext cx="5442516" cy="400110"/>
          </a:xfrm>
          <a:prstGeom prst="rect">
            <a:avLst/>
          </a:prstGeom>
          <a:noFill/>
        </p:spPr>
        <p:txBody>
          <a:bodyPr wrap="none" rtlCol="0">
            <a:spAutoFit/>
          </a:bodyPr>
          <a:lstStyle/>
          <a:p>
            <a:r>
              <a:rPr lang="en-US" altLang="ja-JP" sz="1000" dirty="0">
                <a:solidFill>
                  <a:srgbClr val="FF0000"/>
                </a:solidFill>
                <a:latin typeface="Meiryo" charset="-128"/>
                <a:ea typeface="Meiryo" charset="-128"/>
                <a:cs typeface="Meiryo" charset="-128"/>
              </a:rPr>
              <a:t>※</a:t>
            </a:r>
            <a:r>
              <a:rPr lang="ja-JP" altLang="en-US" sz="1000" dirty="0">
                <a:solidFill>
                  <a:srgbClr val="FF0000"/>
                </a:solidFill>
                <a:latin typeface="Meiryo" charset="-128"/>
                <a:ea typeface="Meiryo" charset="-128"/>
                <a:cs typeface="Meiryo" charset="-128"/>
              </a:rPr>
              <a:t>お申込みの前に必ず弊社へ確認のご連絡をお願いいたします。</a:t>
            </a:r>
            <a:endParaRPr lang="en-US" altLang="ja-JP" sz="1000" dirty="0">
              <a:solidFill>
                <a:srgbClr val="FF0000"/>
              </a:solidFill>
              <a:latin typeface="Meiryo" charset="-128"/>
              <a:ea typeface="Meiryo" charset="-128"/>
              <a:cs typeface="Meiryo" charset="-128"/>
            </a:endParaRPr>
          </a:p>
          <a:p>
            <a:r>
              <a:rPr lang="en-US" altLang="ja-JP" sz="1000" dirty="0">
                <a:latin typeface="Meiryo" charset="-128"/>
                <a:ea typeface="Meiryo" charset="-128"/>
                <a:cs typeface="Meiryo" charset="-128"/>
              </a:rPr>
              <a:t>※</a:t>
            </a:r>
            <a:r>
              <a:rPr lang="ja-JP" altLang="en-US" sz="1000" dirty="0">
                <a:latin typeface="Meiryo" charset="-128"/>
                <a:ea typeface="Meiryo" charset="-128"/>
                <a:cs typeface="Meiryo" charset="-128"/>
              </a:rPr>
              <a:t>上記に無い場合でも、カテゴリを作成可能な場合もございます。お問い合わせください。</a:t>
            </a:r>
            <a:endParaRPr lang="en-US" sz="1000" dirty="0">
              <a:latin typeface="Meiryo" charset="-128"/>
              <a:ea typeface="Meiryo" charset="-128"/>
              <a:cs typeface="Meiryo" charset="-128"/>
            </a:endParaRPr>
          </a:p>
        </p:txBody>
      </p:sp>
      <p:pic>
        <p:nvPicPr>
          <p:cNvPr id="40" name="Picture 3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462820" y="2909505"/>
            <a:ext cx="473011" cy="477838"/>
          </a:xfrm>
          <a:prstGeom prst="rect">
            <a:avLst/>
          </a:prstGeom>
        </p:spPr>
      </p:pic>
      <p:pic>
        <p:nvPicPr>
          <p:cNvPr id="41" name="Picture 40"/>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727139" y="3980645"/>
            <a:ext cx="478556" cy="483439"/>
          </a:xfrm>
          <a:prstGeom prst="rect">
            <a:avLst/>
          </a:prstGeom>
        </p:spPr>
      </p:pic>
      <p:sp>
        <p:nvSpPr>
          <p:cNvPr id="42" name="TextBox 41"/>
          <p:cNvSpPr txBox="1"/>
          <p:nvPr/>
        </p:nvSpPr>
        <p:spPr>
          <a:xfrm>
            <a:off x="3481839" y="3503121"/>
            <a:ext cx="3059080" cy="2492990"/>
          </a:xfrm>
          <a:prstGeom prst="rect">
            <a:avLst/>
          </a:prstGeom>
          <a:noFill/>
        </p:spPr>
        <p:txBody>
          <a:bodyPr wrap="square" rtlCol="0">
            <a:spAutoFit/>
          </a:bodyPr>
          <a:lstStyle/>
          <a:p>
            <a:pPr marL="171450" indent="-171450">
              <a:buFont typeface="Wingdings" charset="2"/>
              <a:buChar char="q"/>
            </a:pPr>
            <a:r>
              <a:rPr lang="ja-JP" altLang="en-US" sz="1200" dirty="0">
                <a:latin typeface="Meiryo" charset="-128"/>
                <a:ea typeface="Meiryo" charset="-128"/>
                <a:cs typeface="Meiryo" charset="-128"/>
              </a:rPr>
              <a:t>ショッピングセンター</a:t>
            </a:r>
            <a:endParaRPr lang="en-US" altLang="ja-JP" sz="120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ホームセンター</a:t>
            </a:r>
            <a:endParaRPr lang="en-US" altLang="ja-JP" sz="120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ディスカウントストア・スーパー</a:t>
            </a:r>
            <a:endParaRPr lang="en-US" altLang="ja-JP" sz="120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ドラッグストア </a:t>
            </a:r>
            <a:r>
              <a:rPr lang="en-US" altLang="ja-JP" sz="1200" dirty="0">
                <a:solidFill>
                  <a:srgbClr val="FF0000"/>
                </a:solidFill>
                <a:latin typeface="Meiryo" charset="-128"/>
                <a:ea typeface="Meiryo" charset="-128"/>
                <a:cs typeface="Meiryo" charset="-128"/>
              </a:rPr>
              <a:t>NEW!</a:t>
            </a:r>
          </a:p>
          <a:p>
            <a:pPr marL="171450" indent="-171450">
              <a:buFont typeface="Wingdings" charset="2"/>
              <a:buChar char="q"/>
            </a:pPr>
            <a:r>
              <a:rPr lang="ja-JP" altLang="en-US" sz="1200" dirty="0">
                <a:latin typeface="Meiryo" charset="-128"/>
                <a:ea typeface="Meiryo" charset="-128"/>
                <a:cs typeface="Meiryo" charset="-128"/>
              </a:rPr>
              <a:t>家具・ホームファニシング</a:t>
            </a:r>
            <a:endParaRPr lang="en-US" altLang="ja-JP" sz="120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デパート・百貨店 </a:t>
            </a:r>
            <a:r>
              <a:rPr lang="en-US" altLang="ja-JP" sz="1200" dirty="0">
                <a:solidFill>
                  <a:srgbClr val="FF0000"/>
                </a:solidFill>
                <a:latin typeface="Meiryo" charset="-128"/>
                <a:ea typeface="Meiryo" charset="-128"/>
                <a:cs typeface="Meiryo" charset="-128"/>
              </a:rPr>
              <a:t>NEW!</a:t>
            </a:r>
            <a:endParaRPr lang="en-US" altLang="ja-JP" sz="120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ペットショップ、関連用品</a:t>
            </a:r>
            <a:endParaRPr lang="en-US" altLang="ja-JP" sz="120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園芸用品・エクステリア</a:t>
            </a:r>
            <a:endParaRPr lang="en-US" altLang="ja-JP" sz="120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リフォーム</a:t>
            </a:r>
            <a:endParaRPr lang="en-US" altLang="ja-JP" sz="120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自転車販売店</a:t>
            </a:r>
            <a:endParaRPr lang="en-US" altLang="ja-JP" sz="120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カー用品店</a:t>
            </a:r>
            <a:endParaRPr lang="en-US" altLang="ja-JP" sz="120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スポーツ・アウトドア用品</a:t>
            </a:r>
            <a:endParaRPr lang="en-US" altLang="ja-JP" sz="1200" dirty="0">
              <a:latin typeface="Meiryo" charset="-128"/>
              <a:ea typeface="Meiryo" charset="-128"/>
              <a:cs typeface="Meiryo" charset="-128"/>
            </a:endParaRPr>
          </a:p>
          <a:p>
            <a:pPr marL="171450" indent="-171450">
              <a:buFont typeface="Wingdings" charset="2"/>
              <a:buChar char="q"/>
            </a:pPr>
            <a:r>
              <a:rPr lang="ja-JP" altLang="en-US" sz="1200" dirty="0">
                <a:latin typeface="Meiryo" charset="-128"/>
                <a:ea typeface="Meiryo" charset="-128"/>
                <a:cs typeface="Meiryo" charset="-128"/>
              </a:rPr>
              <a:t>キッズ・ベビー用品</a:t>
            </a:r>
            <a:r>
              <a:rPr lang="en-US" altLang="ja-JP" sz="1200" dirty="0">
                <a:latin typeface="Meiryo" charset="-128"/>
                <a:ea typeface="Meiryo" charset="-128"/>
                <a:cs typeface="Meiryo" charset="-128"/>
              </a:rPr>
              <a:t> </a:t>
            </a:r>
            <a:r>
              <a:rPr lang="ja-JP" altLang="en-US" sz="1200" dirty="0">
                <a:latin typeface="Meiryo" charset="-128"/>
                <a:ea typeface="Meiryo" charset="-128"/>
                <a:cs typeface="Meiryo" charset="-128"/>
              </a:rPr>
              <a:t>など</a:t>
            </a:r>
          </a:p>
        </p:txBody>
      </p:sp>
      <p:sp>
        <p:nvSpPr>
          <p:cNvPr id="48" name="Oval 47"/>
          <p:cNvSpPr/>
          <p:nvPr/>
        </p:nvSpPr>
        <p:spPr>
          <a:xfrm>
            <a:off x="5823020" y="1982858"/>
            <a:ext cx="255485" cy="255485"/>
          </a:xfrm>
          <a:prstGeom prst="ellipse">
            <a:avLst/>
          </a:prstGeom>
          <a:noFill/>
          <a:ln w="12700">
            <a:solidFill>
              <a:srgbClr val="FFC000"/>
            </a:solidFill>
            <a:prstDash val="sys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9" name="Oval 48"/>
          <p:cNvSpPr/>
          <p:nvPr/>
        </p:nvSpPr>
        <p:spPr>
          <a:xfrm>
            <a:off x="5455730" y="2388407"/>
            <a:ext cx="255485" cy="255485"/>
          </a:xfrm>
          <a:prstGeom prst="ellipse">
            <a:avLst/>
          </a:prstGeom>
          <a:noFill/>
          <a:ln w="12700">
            <a:solidFill>
              <a:srgbClr val="FFC000"/>
            </a:solidFill>
            <a:prstDash val="sys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1" name="TextBox 50"/>
          <p:cNvSpPr txBox="1"/>
          <p:nvPr/>
        </p:nvSpPr>
        <p:spPr>
          <a:xfrm>
            <a:off x="5748087" y="2479867"/>
            <a:ext cx="461665" cy="107722"/>
          </a:xfrm>
          <a:prstGeom prst="rect">
            <a:avLst/>
          </a:prstGeom>
          <a:solidFill>
            <a:schemeClr val="bg1"/>
          </a:solidFill>
        </p:spPr>
        <p:txBody>
          <a:bodyPr wrap="none" lIns="0" tIns="0" rIns="0" bIns="0" rtlCol="0">
            <a:spAutoFit/>
          </a:bodyPr>
          <a:lstStyle/>
          <a:p>
            <a:r>
              <a:rPr lang="ja-JP" altLang="en-US" sz="700" dirty="0">
                <a:solidFill>
                  <a:srgbClr val="FFC000"/>
                </a:solidFill>
                <a:latin typeface="Meiryo" charset="-128"/>
                <a:ea typeface="Meiryo" charset="-128"/>
                <a:cs typeface="Meiryo" charset="-128"/>
              </a:rPr>
              <a:t>駅から</a:t>
            </a:r>
            <a:r>
              <a:rPr lang="en-US" altLang="ja-JP" sz="700" dirty="0">
                <a:solidFill>
                  <a:srgbClr val="FFC000"/>
                </a:solidFill>
                <a:latin typeface="Meiryo" charset="-128"/>
                <a:ea typeface="Meiryo" charset="-128"/>
                <a:cs typeface="Meiryo" charset="-128"/>
              </a:rPr>
              <a:t>1km</a:t>
            </a:r>
            <a:endParaRPr lang="en-US" sz="700" dirty="0">
              <a:solidFill>
                <a:srgbClr val="FFC000"/>
              </a:solidFill>
              <a:latin typeface="Meiryo" charset="-128"/>
              <a:ea typeface="Meiryo" charset="-128"/>
              <a:cs typeface="Meiryo" charset="-128"/>
            </a:endParaRPr>
          </a:p>
        </p:txBody>
      </p:sp>
      <p:sp>
        <p:nvSpPr>
          <p:cNvPr id="52" name="TextBox 51"/>
          <p:cNvSpPr txBox="1"/>
          <p:nvPr/>
        </p:nvSpPr>
        <p:spPr>
          <a:xfrm>
            <a:off x="5207975" y="2680800"/>
            <a:ext cx="448841" cy="107722"/>
          </a:xfrm>
          <a:prstGeom prst="rect">
            <a:avLst/>
          </a:prstGeom>
          <a:solidFill>
            <a:schemeClr val="bg1"/>
          </a:solidFill>
        </p:spPr>
        <p:txBody>
          <a:bodyPr wrap="none" lIns="0" tIns="0" rIns="0" bIns="0" rtlCol="0">
            <a:spAutoFit/>
          </a:bodyPr>
          <a:lstStyle/>
          <a:p>
            <a:pPr algn="ctr"/>
            <a:r>
              <a:rPr lang="ja-JP" altLang="en-US" sz="700" dirty="0">
                <a:solidFill>
                  <a:srgbClr val="38B08C"/>
                </a:solidFill>
                <a:latin typeface="Meiryo" charset="-128"/>
                <a:ea typeface="Meiryo" charset="-128"/>
                <a:cs typeface="Meiryo" charset="-128"/>
              </a:rPr>
              <a:t>田園</a:t>
            </a:r>
            <a:r>
              <a:rPr lang="ja-JP" altLang="en-US" sz="700">
                <a:solidFill>
                  <a:srgbClr val="38B08C"/>
                </a:solidFill>
                <a:latin typeface="Meiryo" charset="-128"/>
                <a:ea typeface="Meiryo" charset="-128"/>
                <a:cs typeface="Meiryo" charset="-128"/>
              </a:rPr>
              <a:t>都市線</a:t>
            </a:r>
            <a:endParaRPr lang="en-US" altLang="ja-JP" sz="700" dirty="0">
              <a:solidFill>
                <a:srgbClr val="38B08C"/>
              </a:solidFill>
              <a:latin typeface="Meiryo" charset="-128"/>
              <a:ea typeface="Meiryo" charset="-128"/>
              <a:cs typeface="Meiryo" charset="-128"/>
            </a:endParaRPr>
          </a:p>
        </p:txBody>
      </p:sp>
    </p:spTree>
    <p:extLst>
      <p:ext uri="{BB962C8B-B14F-4D97-AF65-F5344CB8AC3E}">
        <p14:creationId xmlns:p14="http://schemas.microsoft.com/office/powerpoint/2010/main" val="18247398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ja-JP" altLang="en-US" dirty="0"/>
              <a:t>ジオターゲティング（行政</a:t>
            </a:r>
            <a:r>
              <a:rPr lang="ja-JP" altLang="en-US"/>
              <a:t>区画）</a:t>
            </a:r>
            <a:endParaRPr lang="en-US" dirty="0"/>
          </a:p>
        </p:txBody>
      </p:sp>
      <p:sp>
        <p:nvSpPr>
          <p:cNvPr id="3" name="Content Placeholder 2"/>
          <p:cNvSpPr>
            <a:spLocks noGrp="1"/>
          </p:cNvSpPr>
          <p:nvPr>
            <p:ph idx="1"/>
          </p:nvPr>
        </p:nvSpPr>
        <p:spPr>
          <a:xfrm>
            <a:off x="495300" y="915840"/>
            <a:ext cx="5219700" cy="5693958"/>
          </a:xfrm>
        </p:spPr>
        <p:txBody>
          <a:bodyPr/>
          <a:lstStyle/>
          <a:p>
            <a:r>
              <a:rPr lang="ja-JP" altLang="en-US" dirty="0"/>
              <a:t>概要</a:t>
            </a:r>
            <a:endParaRPr lang="en-US" altLang="ja-JP" dirty="0"/>
          </a:p>
          <a:p>
            <a:pPr lvl="1"/>
            <a:r>
              <a:rPr lang="ja-JP" altLang="en-US" dirty="0"/>
              <a:t>ユーザーが現在いる場所を、行政区画で指定して配信します。</a:t>
            </a:r>
            <a:endParaRPr lang="en-US" dirty="0"/>
          </a:p>
          <a:p>
            <a:r>
              <a:rPr lang="ja-JP" altLang="en-US" dirty="0"/>
              <a:t>単位</a:t>
            </a:r>
            <a:endParaRPr lang="en-US" altLang="ja-JP"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11</a:t>
            </a:fld>
            <a:endParaRPr kumimoji="1" lang="ja-JP" altLang="en-US"/>
          </a:p>
        </p:txBody>
      </p:sp>
      <p:graphicFrame>
        <p:nvGraphicFramePr>
          <p:cNvPr id="7" name="Table 6"/>
          <p:cNvGraphicFramePr>
            <a:graphicFrameLocks noGrp="1"/>
          </p:cNvGraphicFramePr>
          <p:nvPr>
            <p:extLst>
              <p:ext uri="{D42A27DB-BD31-4B8C-83A1-F6EECF244321}">
                <p14:modId xmlns:p14="http://schemas.microsoft.com/office/powerpoint/2010/main" val="3944371915"/>
              </p:ext>
            </p:extLst>
          </p:nvPr>
        </p:nvGraphicFramePr>
        <p:xfrm>
          <a:off x="5892800" y="753230"/>
          <a:ext cx="3844165" cy="5869793"/>
        </p:xfrm>
        <a:graphic>
          <a:graphicData uri="http://schemas.openxmlformats.org/drawingml/2006/table">
            <a:tbl>
              <a:tblPr firstCol="1">
                <a:tableStyleId>{5C22544A-7EE6-4342-B048-85BDC9FD1C3A}</a:tableStyleId>
              </a:tblPr>
              <a:tblGrid>
                <a:gridCol w="1485653">
                  <a:extLst>
                    <a:ext uri="{9D8B030D-6E8A-4147-A177-3AD203B41FA5}">
                      <a16:colId xmlns:a16="http://schemas.microsoft.com/office/drawing/2014/main" val="20000"/>
                    </a:ext>
                  </a:extLst>
                </a:gridCol>
                <a:gridCol w="2358512">
                  <a:extLst>
                    <a:ext uri="{9D8B030D-6E8A-4147-A177-3AD203B41FA5}">
                      <a16:colId xmlns:a16="http://schemas.microsoft.com/office/drawing/2014/main" val="20001"/>
                    </a:ext>
                  </a:extLst>
                </a:gridCol>
              </a:tblGrid>
              <a:tr h="361923">
                <a:tc>
                  <a:txBody>
                    <a:bodyPr/>
                    <a:lstStyle/>
                    <a:p>
                      <a:pPr>
                        <a:lnSpc>
                          <a:spcPct val="100000"/>
                        </a:lnSpc>
                      </a:pPr>
                      <a:r>
                        <a:rPr lang="ja-JP" altLang="en-US" sz="1050" dirty="0">
                          <a:latin typeface="Meiryo" charset="-128"/>
                          <a:ea typeface="Meiryo" charset="-128"/>
                          <a:cs typeface="Meiryo" charset="-128"/>
                        </a:rPr>
                        <a:t>メニュー名</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ジオターゲティング</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0"/>
                  </a:ext>
                </a:extLst>
              </a:tr>
              <a:tr h="361923">
                <a:tc>
                  <a:txBody>
                    <a:bodyPr/>
                    <a:lstStyle/>
                    <a:p>
                      <a:pPr>
                        <a:lnSpc>
                          <a:spcPct val="100000"/>
                        </a:lnSpc>
                      </a:pPr>
                      <a:r>
                        <a:rPr lang="ja-JP" altLang="en-US" sz="1050" dirty="0">
                          <a:latin typeface="Meiryo" charset="-128"/>
                          <a:ea typeface="Meiryo" charset="-128"/>
                          <a:cs typeface="Meiryo" charset="-128"/>
                        </a:rPr>
                        <a:t>課金形態</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CPM</a:t>
                      </a:r>
                      <a:r>
                        <a:rPr lang="ja-JP" altLang="en-US" sz="1050" dirty="0">
                          <a:latin typeface="Meiryo" charset="-128"/>
                          <a:ea typeface="Meiryo" charset="-128"/>
                          <a:cs typeface="Meiryo" charset="-128"/>
                        </a:rPr>
                        <a:t>課金</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1"/>
                  </a:ext>
                </a:extLst>
              </a:tr>
              <a:tr h="361923">
                <a:tc>
                  <a:txBody>
                    <a:bodyPr/>
                    <a:lstStyle/>
                    <a:p>
                      <a:pPr>
                        <a:lnSpc>
                          <a:spcPct val="100000"/>
                        </a:lnSpc>
                      </a:pPr>
                      <a:r>
                        <a:rPr lang="ja-JP" altLang="en-US" sz="1050" dirty="0">
                          <a:latin typeface="Meiryo" charset="-128"/>
                          <a:ea typeface="Meiryo" charset="-128"/>
                          <a:cs typeface="Meiryo" charset="-128"/>
                        </a:rPr>
                        <a:t>価格</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オークション落札額</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2"/>
                  </a:ext>
                </a:extLst>
              </a:tr>
              <a:tr h="361923">
                <a:tc>
                  <a:txBody>
                    <a:bodyPr/>
                    <a:lstStyle/>
                    <a:p>
                      <a:pPr>
                        <a:lnSpc>
                          <a:spcPct val="100000"/>
                        </a:lnSpc>
                      </a:pPr>
                      <a:r>
                        <a:rPr lang="ja-JP" altLang="en-US" sz="1050" dirty="0">
                          <a:latin typeface="Meiryo" charset="-128"/>
                          <a:ea typeface="Meiryo" charset="-128"/>
                          <a:cs typeface="Meiryo" charset="-128"/>
                        </a:rPr>
                        <a:t>最小申込金額</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なし</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3"/>
                  </a:ext>
                </a:extLst>
              </a:tr>
              <a:tr h="361923">
                <a:tc>
                  <a:txBody>
                    <a:bodyPr/>
                    <a:lstStyle/>
                    <a:p>
                      <a:pPr>
                        <a:lnSpc>
                          <a:spcPct val="100000"/>
                        </a:lnSpc>
                      </a:pPr>
                      <a:r>
                        <a:rPr lang="ja-JP" altLang="en-US" sz="1050" dirty="0">
                          <a:latin typeface="Meiryo" charset="-128"/>
                          <a:ea typeface="Meiryo" charset="-128"/>
                          <a:cs typeface="Meiryo" charset="-128"/>
                        </a:rPr>
                        <a:t>掲載期間</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なし</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4"/>
                  </a:ext>
                </a:extLst>
              </a:tr>
              <a:tr h="361923">
                <a:tc>
                  <a:txBody>
                    <a:bodyPr/>
                    <a:lstStyle/>
                    <a:p>
                      <a:pPr>
                        <a:lnSpc>
                          <a:spcPct val="100000"/>
                        </a:lnSpc>
                      </a:pPr>
                      <a:r>
                        <a:rPr lang="ja-JP" altLang="en-US" sz="1050" dirty="0">
                          <a:latin typeface="Meiryo" charset="-128"/>
                          <a:ea typeface="Meiryo" charset="-128"/>
                          <a:cs typeface="Meiryo" charset="-128"/>
                        </a:rPr>
                        <a:t>掲載面</a:t>
                      </a:r>
                      <a:endParaRPr lang="en-US" sz="1050" dirty="0">
                        <a:latin typeface="Meiryo" charset="-128"/>
                        <a:ea typeface="Meiryo" charset="-128"/>
                        <a:cs typeface="Meiryo" charset="-128"/>
                      </a:endParaRPr>
                    </a:p>
                  </a:txBody>
                  <a:tcPr anchor="ctr"/>
                </a:tc>
                <a:tc>
                  <a:txBody>
                    <a:bodyPr/>
                    <a:lstStyle/>
                    <a:p>
                      <a:pPr>
                        <a:lnSpc>
                          <a:spcPct val="100000"/>
                        </a:lnSpc>
                      </a:pPr>
                      <a:r>
                        <a:rPr lang="en-US" sz="1050" dirty="0">
                          <a:latin typeface="Meiryo" charset="-128"/>
                          <a:ea typeface="Meiryo" charset="-128"/>
                          <a:cs typeface="Meiryo" charset="-128"/>
                        </a:rPr>
                        <a:t>GeoLogic Ad Network</a:t>
                      </a:r>
                    </a:p>
                  </a:txBody>
                  <a:tcPr anchor="ctr"/>
                </a:tc>
                <a:extLst>
                  <a:ext uri="{0D108BD9-81ED-4DB2-BD59-A6C34878D82A}">
                    <a16:rowId xmlns:a16="http://schemas.microsoft.com/office/drawing/2014/main" val="10005"/>
                  </a:ext>
                </a:extLst>
              </a:tr>
              <a:tr h="361923">
                <a:tc>
                  <a:txBody>
                    <a:bodyPr/>
                    <a:lstStyle/>
                    <a:p>
                      <a:pPr>
                        <a:lnSpc>
                          <a:spcPct val="100000"/>
                        </a:lnSpc>
                      </a:pPr>
                      <a:r>
                        <a:rPr lang="ja-JP" altLang="en-US" sz="1050" dirty="0">
                          <a:latin typeface="Meiryo" charset="-128"/>
                          <a:ea typeface="Meiryo" charset="-128"/>
                          <a:cs typeface="Meiryo" charset="-128"/>
                        </a:rPr>
                        <a:t>掲載面種別</a:t>
                      </a:r>
                      <a:endParaRPr lang="en-US" sz="1050" dirty="0">
                        <a:latin typeface="Meiryo" charset="-128"/>
                        <a:ea typeface="Meiryo" charset="-128"/>
                        <a:cs typeface="Meiryo" charset="-128"/>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050" dirty="0">
                          <a:latin typeface="Meiryo" charset="-128"/>
                          <a:ea typeface="Meiryo" charset="-128"/>
                          <a:cs typeface="Meiryo" charset="-128"/>
                        </a:rPr>
                        <a:t>・スマホ アプリ面</a:t>
                      </a:r>
                      <a:endParaRPr lang="en-US" sz="1050" dirty="0">
                        <a:latin typeface="Meiryo" charset="-128"/>
                        <a:ea typeface="Meiryo" charset="-128"/>
                        <a:cs typeface="Meiryo" charset="-128"/>
                      </a:endParaRPr>
                    </a:p>
                    <a:p>
                      <a:pPr>
                        <a:lnSpc>
                          <a:spcPct val="100000"/>
                        </a:lnSpc>
                      </a:pPr>
                      <a:r>
                        <a:rPr lang="ja-JP" altLang="en-US" sz="1050" dirty="0">
                          <a:latin typeface="Meiryo" charset="-128"/>
                          <a:ea typeface="Meiryo" charset="-128"/>
                          <a:cs typeface="Meiryo" charset="-128"/>
                        </a:rPr>
                        <a:t>・</a:t>
                      </a:r>
                      <a:r>
                        <a:rPr lang="en-US" altLang="ja-JP" sz="1050" dirty="0">
                          <a:latin typeface="Meiryo" charset="-128"/>
                          <a:ea typeface="Meiryo" charset="-128"/>
                          <a:cs typeface="Meiryo" charset="-128"/>
                        </a:rPr>
                        <a:t>PC/</a:t>
                      </a:r>
                      <a:r>
                        <a:rPr lang="ja-JP" altLang="en-US" sz="1050" dirty="0">
                          <a:latin typeface="Meiryo" charset="-128"/>
                          <a:ea typeface="Meiryo" charset="-128"/>
                          <a:cs typeface="Meiryo" charset="-128"/>
                        </a:rPr>
                        <a:t>スマホ ブラウザ面</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06"/>
                  </a:ext>
                </a:extLst>
              </a:tr>
              <a:tr h="727752">
                <a:tc>
                  <a:txBody>
                    <a:bodyPr/>
                    <a:lstStyle/>
                    <a:p>
                      <a:pPr>
                        <a:lnSpc>
                          <a:spcPct val="100000"/>
                        </a:lnSpc>
                      </a:pPr>
                      <a:r>
                        <a:rPr lang="ja-JP" altLang="en-US" sz="1050" dirty="0">
                          <a:latin typeface="Meiryo" charset="-128"/>
                          <a:ea typeface="Meiryo" charset="-128"/>
                          <a:cs typeface="Meiryo" charset="-128"/>
                        </a:rPr>
                        <a:t>ターゲティング</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地域名を指定</a:t>
                      </a:r>
                      <a:endParaRPr lang="en-US" altLang="ja-JP" sz="1050" dirty="0">
                        <a:latin typeface="Meiryo" charset="-128"/>
                        <a:ea typeface="Meiryo" charset="-128"/>
                        <a:cs typeface="Meiryo" charset="-128"/>
                      </a:endParaRPr>
                    </a:p>
                    <a:p>
                      <a:pPr>
                        <a:lnSpc>
                          <a:spcPct val="100000"/>
                        </a:lnSpc>
                      </a:pPr>
                      <a:r>
                        <a:rPr lang="en-US" altLang="ja-JP" sz="1050" dirty="0">
                          <a:latin typeface="Meiryo" charset="-128"/>
                          <a:ea typeface="Meiryo" charset="-128"/>
                          <a:cs typeface="Meiryo" charset="-128"/>
                        </a:rPr>
                        <a:t>[</a:t>
                      </a:r>
                      <a:r>
                        <a:rPr lang="ja-JP" altLang="en-US" sz="1050" dirty="0">
                          <a:latin typeface="Meiryo" charset="-128"/>
                          <a:ea typeface="Meiryo" charset="-128"/>
                          <a:cs typeface="Meiryo" charset="-128"/>
                        </a:rPr>
                        <a:t>かけ合わせ可能項目</a:t>
                      </a:r>
                      <a:r>
                        <a:rPr lang="en-US" altLang="ja-JP" sz="1050" dirty="0">
                          <a:latin typeface="Meiryo" charset="-128"/>
                          <a:ea typeface="Meiryo" charset="-128"/>
                          <a:cs typeface="Meiryo" charset="-128"/>
                        </a:rPr>
                        <a:t>]</a:t>
                      </a:r>
                    </a:p>
                    <a:p>
                      <a:pPr marL="0" indent="0">
                        <a:lnSpc>
                          <a:spcPct val="100000"/>
                        </a:lnSpc>
                        <a:buFont typeface="Arial" charset="0"/>
                        <a:buNone/>
                      </a:pPr>
                      <a:r>
                        <a:rPr lang="ja-JP" altLang="en-US" sz="1050" dirty="0">
                          <a:latin typeface="Meiryo" charset="-128"/>
                          <a:ea typeface="Meiryo" charset="-128"/>
                          <a:cs typeface="Meiryo" charset="-128"/>
                        </a:rPr>
                        <a:t>・性別・年代（アプリ面のみ）</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7"/>
                  </a:ext>
                </a:extLst>
              </a:tr>
              <a:tr h="361923">
                <a:tc>
                  <a:txBody>
                    <a:bodyPr/>
                    <a:lstStyle/>
                    <a:p>
                      <a:pPr>
                        <a:lnSpc>
                          <a:spcPct val="100000"/>
                        </a:lnSpc>
                      </a:pPr>
                      <a:r>
                        <a:rPr lang="ja-JP" altLang="en-US" sz="1050" dirty="0">
                          <a:latin typeface="Meiryo" charset="-128"/>
                          <a:ea typeface="Meiryo" charset="-128"/>
                          <a:cs typeface="Meiryo" charset="-128"/>
                        </a:rPr>
                        <a:t>入稿期日</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約</a:t>
                      </a:r>
                      <a:r>
                        <a:rPr lang="en-US" altLang="ja-JP" sz="1050" dirty="0">
                          <a:latin typeface="Meiryo" charset="-128"/>
                          <a:ea typeface="Meiryo" charset="-128"/>
                          <a:cs typeface="Meiryo" charset="-128"/>
                        </a:rPr>
                        <a:t>1</a:t>
                      </a:r>
                      <a:r>
                        <a:rPr lang="ja-JP" altLang="en-US" sz="1050" dirty="0">
                          <a:latin typeface="Meiryo" charset="-128"/>
                          <a:ea typeface="Meiryo" charset="-128"/>
                          <a:cs typeface="Meiryo" charset="-128"/>
                        </a:rPr>
                        <a:t>営業日でクリエイティブ承認</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8"/>
                  </a:ext>
                </a:extLst>
              </a:tr>
              <a:tr h="361923">
                <a:tc>
                  <a:txBody>
                    <a:bodyPr/>
                    <a:lstStyle/>
                    <a:p>
                      <a:pPr>
                        <a:lnSpc>
                          <a:spcPct val="100000"/>
                        </a:lnSpc>
                      </a:pPr>
                      <a:r>
                        <a:rPr lang="ja-JP" altLang="en-US" sz="1050" dirty="0">
                          <a:latin typeface="Meiryo" charset="-128"/>
                          <a:ea typeface="Meiryo" charset="-128"/>
                          <a:cs typeface="Meiryo" charset="-128"/>
                        </a:rPr>
                        <a:t>バナーサイズ</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320x50, 300x250px, </a:t>
                      </a:r>
                      <a:br>
                        <a:rPr lang="en-US" altLang="ja-JP" sz="1050" dirty="0">
                          <a:latin typeface="Meiryo" charset="-128"/>
                          <a:ea typeface="Meiryo" charset="-128"/>
                          <a:cs typeface="Meiryo" charset="-128"/>
                        </a:rPr>
                      </a:br>
                      <a:r>
                        <a:rPr lang="ja-JP" altLang="en-US" sz="1050" dirty="0">
                          <a:latin typeface="Meiryo" charset="-128"/>
                          <a:ea typeface="Meiryo" charset="-128"/>
                          <a:cs typeface="Meiryo" charset="-128"/>
                        </a:rPr>
                        <a:t>インフィードなど</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09"/>
                  </a:ext>
                </a:extLst>
              </a:tr>
              <a:tr h="472440">
                <a:tc>
                  <a:txBody>
                    <a:bodyPr/>
                    <a:lstStyle/>
                    <a:p>
                      <a:pPr>
                        <a:lnSpc>
                          <a:spcPct val="100000"/>
                        </a:lnSpc>
                      </a:pPr>
                      <a:r>
                        <a:rPr lang="ja-JP" altLang="en-US" sz="1050" dirty="0">
                          <a:latin typeface="Meiryo" charset="-128"/>
                          <a:ea typeface="Meiryo" charset="-128"/>
                          <a:cs typeface="Meiryo" charset="-128"/>
                        </a:rPr>
                        <a:t>ファイル容量</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40KB</a:t>
                      </a:r>
                      <a:r>
                        <a:rPr lang="ja-JP" altLang="en-US" sz="1050" dirty="0">
                          <a:latin typeface="Meiryo" charset="-128"/>
                          <a:ea typeface="Meiryo" charset="-128"/>
                          <a:cs typeface="Meiryo" charset="-128"/>
                        </a:rPr>
                        <a:t>を超える場合、弊社にて圧縮する場合があります</a:t>
                      </a:r>
                    </a:p>
                  </a:txBody>
                  <a:tcPr anchor="ctr"/>
                </a:tc>
                <a:extLst>
                  <a:ext uri="{0D108BD9-81ED-4DB2-BD59-A6C34878D82A}">
                    <a16:rowId xmlns:a16="http://schemas.microsoft.com/office/drawing/2014/main" val="10010"/>
                  </a:ext>
                </a:extLst>
              </a:tr>
              <a:tr h="951257">
                <a:tc>
                  <a:txBody>
                    <a:bodyPr/>
                    <a:lstStyle/>
                    <a:p>
                      <a:pPr>
                        <a:lnSpc>
                          <a:spcPct val="100000"/>
                        </a:lnSpc>
                      </a:pPr>
                      <a:r>
                        <a:rPr lang="ja-JP" altLang="en-US" sz="1050" dirty="0">
                          <a:latin typeface="Meiryo" charset="-128"/>
                          <a:ea typeface="Meiryo" charset="-128"/>
                          <a:cs typeface="Meiryo" charset="-128"/>
                        </a:rPr>
                        <a:t>クリエイティブ数</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a:t>
                      </a:r>
                      <a:r>
                        <a:rPr lang="ja-JP" altLang="en-US" sz="1050" dirty="0">
                          <a:latin typeface="Meiryo" charset="-128"/>
                          <a:ea typeface="Meiryo" charset="-128"/>
                          <a:cs typeface="Meiryo" charset="-128"/>
                        </a:rPr>
                        <a:t>お申込み金額</a:t>
                      </a:r>
                      <a:r>
                        <a:rPr lang="en-US" altLang="ja-JP" sz="1050" dirty="0">
                          <a:latin typeface="Meiryo" charset="-128"/>
                          <a:ea typeface="Meiryo" charset="-128"/>
                          <a:cs typeface="Meiryo" charset="-128"/>
                        </a:rPr>
                        <a:t>]</a:t>
                      </a:r>
                    </a:p>
                    <a:p>
                      <a:pPr>
                        <a:lnSpc>
                          <a:spcPct val="100000"/>
                        </a:lnSpc>
                      </a:pPr>
                      <a:r>
                        <a:rPr lang="en-US" altLang="ja-JP" sz="1050" dirty="0">
                          <a:latin typeface="Meiryo" charset="-128"/>
                          <a:ea typeface="Meiryo" charset="-128"/>
                          <a:cs typeface="Meiryo" charset="-128"/>
                        </a:rPr>
                        <a:t>〜10</a:t>
                      </a:r>
                      <a:r>
                        <a:rPr lang="ja-JP" altLang="en-US" sz="1050" dirty="0">
                          <a:latin typeface="Meiryo" charset="-128"/>
                          <a:ea typeface="Meiryo" charset="-128"/>
                          <a:cs typeface="Meiryo" charset="-128"/>
                        </a:rPr>
                        <a:t>万円未満：</a:t>
                      </a:r>
                      <a:r>
                        <a:rPr lang="en-US" altLang="ja-JP" sz="1050" dirty="0">
                          <a:latin typeface="Meiryo" charset="-128"/>
                          <a:ea typeface="Meiryo" charset="-128"/>
                          <a:cs typeface="Meiryo" charset="-128"/>
                        </a:rPr>
                        <a:t>5</a:t>
                      </a:r>
                      <a:r>
                        <a:rPr lang="ja-JP" altLang="en-US" sz="1050" dirty="0">
                          <a:latin typeface="Meiryo" charset="-128"/>
                          <a:ea typeface="Meiryo" charset="-128"/>
                          <a:cs typeface="Meiryo" charset="-128"/>
                        </a:rPr>
                        <a:t>本</a:t>
                      </a:r>
                      <a:br>
                        <a:rPr lang="en-US" altLang="ja-JP" sz="1050" dirty="0">
                          <a:latin typeface="Meiryo" charset="-128"/>
                          <a:ea typeface="Meiryo" charset="-128"/>
                          <a:cs typeface="Meiryo" charset="-128"/>
                        </a:rPr>
                      </a:br>
                      <a:r>
                        <a:rPr lang="en-US" altLang="ja-JP" sz="1050" dirty="0">
                          <a:latin typeface="Meiryo" charset="-128"/>
                          <a:ea typeface="Meiryo" charset="-128"/>
                          <a:cs typeface="Meiryo" charset="-128"/>
                        </a:rPr>
                        <a:t>10</a:t>
                      </a:r>
                      <a:r>
                        <a:rPr lang="ja-JP" altLang="en-US" sz="1050" dirty="0">
                          <a:latin typeface="Meiryo" charset="-128"/>
                          <a:ea typeface="Meiryo" charset="-128"/>
                          <a:cs typeface="Meiryo" charset="-128"/>
                        </a:rPr>
                        <a:t>万円</a:t>
                      </a:r>
                      <a:r>
                        <a:rPr lang="en-US" altLang="ja-JP" sz="1050" dirty="0">
                          <a:latin typeface="Meiryo" charset="-128"/>
                          <a:ea typeface="Meiryo" charset="-128"/>
                          <a:cs typeface="Meiryo" charset="-128"/>
                        </a:rPr>
                        <a:t>〜30</a:t>
                      </a:r>
                      <a:r>
                        <a:rPr lang="ja-JP" altLang="en-US" sz="1050" dirty="0">
                          <a:latin typeface="Meiryo" charset="-128"/>
                          <a:ea typeface="Meiryo" charset="-128"/>
                          <a:cs typeface="Meiryo" charset="-128"/>
                        </a:rPr>
                        <a:t>万円未満：</a:t>
                      </a:r>
                      <a:r>
                        <a:rPr lang="en-US" altLang="ja-JP" sz="1050" dirty="0">
                          <a:latin typeface="Meiryo" charset="-128"/>
                          <a:ea typeface="Meiryo" charset="-128"/>
                          <a:cs typeface="Meiryo" charset="-128"/>
                        </a:rPr>
                        <a:t>10</a:t>
                      </a:r>
                      <a:r>
                        <a:rPr lang="ja-JP" altLang="en-US" sz="1050" dirty="0">
                          <a:latin typeface="Meiryo" charset="-128"/>
                          <a:ea typeface="Meiryo" charset="-128"/>
                          <a:cs typeface="Meiryo" charset="-128"/>
                        </a:rPr>
                        <a:t>本</a:t>
                      </a:r>
                      <a:br>
                        <a:rPr lang="en-US" altLang="ja-JP" sz="1050" dirty="0">
                          <a:latin typeface="Meiryo" charset="-128"/>
                          <a:ea typeface="Meiryo" charset="-128"/>
                          <a:cs typeface="Meiryo" charset="-128"/>
                        </a:rPr>
                      </a:br>
                      <a:r>
                        <a:rPr lang="en-US" altLang="ja-JP" sz="1050" dirty="0">
                          <a:latin typeface="Meiryo" charset="-128"/>
                          <a:ea typeface="Meiryo" charset="-128"/>
                          <a:cs typeface="Meiryo" charset="-128"/>
                        </a:rPr>
                        <a:t>30</a:t>
                      </a:r>
                      <a:r>
                        <a:rPr lang="ja-JP" altLang="en-US" sz="1050" dirty="0">
                          <a:latin typeface="Meiryo" charset="-128"/>
                          <a:ea typeface="Meiryo" charset="-128"/>
                          <a:cs typeface="Meiryo" charset="-128"/>
                        </a:rPr>
                        <a:t>万円</a:t>
                      </a:r>
                      <a:r>
                        <a:rPr lang="en-US" altLang="ja-JP" sz="1050" dirty="0">
                          <a:latin typeface="Meiryo" charset="-128"/>
                          <a:ea typeface="Meiryo" charset="-128"/>
                          <a:cs typeface="Meiryo" charset="-128"/>
                        </a:rPr>
                        <a:t>〜</a:t>
                      </a:r>
                      <a:r>
                        <a:rPr lang="ja-JP" altLang="en-US" sz="1050" dirty="0">
                          <a:latin typeface="Meiryo" charset="-128"/>
                          <a:ea typeface="Meiryo" charset="-128"/>
                          <a:cs typeface="Meiryo" charset="-128"/>
                        </a:rPr>
                        <a:t>：</a:t>
                      </a:r>
                      <a:r>
                        <a:rPr lang="en-US" altLang="ja-JP" sz="1050" dirty="0">
                          <a:latin typeface="Meiryo" charset="-128"/>
                          <a:ea typeface="Meiryo" charset="-128"/>
                          <a:cs typeface="Meiryo" charset="-128"/>
                        </a:rPr>
                        <a:t>30</a:t>
                      </a:r>
                      <a:r>
                        <a:rPr lang="ja-JP" altLang="en-US" sz="1050" dirty="0">
                          <a:latin typeface="Meiryo" charset="-128"/>
                          <a:ea typeface="Meiryo" charset="-128"/>
                          <a:cs typeface="Meiryo" charset="-128"/>
                        </a:rPr>
                        <a:t>本</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11"/>
                  </a:ext>
                </a:extLst>
              </a:tr>
              <a:tr h="361923">
                <a:tc>
                  <a:txBody>
                    <a:bodyPr/>
                    <a:lstStyle/>
                    <a:p>
                      <a:pPr>
                        <a:lnSpc>
                          <a:spcPct val="100000"/>
                        </a:lnSpc>
                      </a:pPr>
                      <a:r>
                        <a:rPr lang="ja-JP" altLang="en-US" sz="1050" dirty="0">
                          <a:latin typeface="Meiryo" charset="-128"/>
                          <a:ea typeface="Meiryo" charset="-128"/>
                          <a:cs typeface="Meiryo" charset="-128"/>
                        </a:rPr>
                        <a:t>レポート</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レポーティング画面をご提供</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12"/>
                  </a:ext>
                </a:extLst>
              </a:tr>
            </a:tbl>
          </a:graphicData>
        </a:graphic>
      </p:graphicFrame>
      <p:sp>
        <p:nvSpPr>
          <p:cNvPr id="8" name="Freeform 7"/>
          <p:cNvSpPr/>
          <p:nvPr/>
        </p:nvSpPr>
        <p:spPr>
          <a:xfrm>
            <a:off x="2799213" y="5036744"/>
            <a:ext cx="1301793" cy="1269651"/>
          </a:xfrm>
          <a:custGeom>
            <a:avLst/>
            <a:gdLst>
              <a:gd name="connsiteX0" fmla="*/ 673100 w 1422400"/>
              <a:gd name="connsiteY0" fmla="*/ 0 h 1384300"/>
              <a:gd name="connsiteX1" fmla="*/ 0 w 1422400"/>
              <a:gd name="connsiteY1" fmla="*/ 495300 h 1384300"/>
              <a:gd name="connsiteX2" fmla="*/ 304800 w 1422400"/>
              <a:gd name="connsiteY2" fmla="*/ 876300 h 1384300"/>
              <a:gd name="connsiteX3" fmla="*/ 101600 w 1422400"/>
              <a:gd name="connsiteY3" fmla="*/ 1066800 h 1384300"/>
              <a:gd name="connsiteX4" fmla="*/ 101600 w 1422400"/>
              <a:gd name="connsiteY4" fmla="*/ 1346200 h 1384300"/>
              <a:gd name="connsiteX5" fmla="*/ 546100 w 1422400"/>
              <a:gd name="connsiteY5" fmla="*/ 1384300 h 1384300"/>
              <a:gd name="connsiteX6" fmla="*/ 1054100 w 1422400"/>
              <a:gd name="connsiteY6" fmla="*/ 1270000 h 1384300"/>
              <a:gd name="connsiteX7" fmla="*/ 990600 w 1422400"/>
              <a:gd name="connsiteY7" fmla="*/ 1028700 h 1384300"/>
              <a:gd name="connsiteX8" fmla="*/ 977900 w 1422400"/>
              <a:gd name="connsiteY8" fmla="*/ 838200 h 1384300"/>
              <a:gd name="connsiteX9" fmla="*/ 1371600 w 1422400"/>
              <a:gd name="connsiteY9" fmla="*/ 723900 h 1384300"/>
              <a:gd name="connsiteX10" fmla="*/ 1422400 w 1422400"/>
              <a:gd name="connsiteY10" fmla="*/ 406400 h 1384300"/>
              <a:gd name="connsiteX11" fmla="*/ 1244600 w 1422400"/>
              <a:gd name="connsiteY11" fmla="*/ 317500 h 1384300"/>
              <a:gd name="connsiteX12" fmla="*/ 850900 w 1422400"/>
              <a:gd name="connsiteY12" fmla="*/ 317500 h 1384300"/>
              <a:gd name="connsiteX13" fmla="*/ 812800 w 1422400"/>
              <a:gd name="connsiteY13" fmla="*/ 165100 h 1384300"/>
              <a:gd name="connsiteX14" fmla="*/ 673100 w 1422400"/>
              <a:gd name="connsiteY14" fmla="*/ 0 h 138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22400" h="1384300">
                <a:moveTo>
                  <a:pt x="673100" y="0"/>
                </a:moveTo>
                <a:lnTo>
                  <a:pt x="0" y="495300"/>
                </a:lnTo>
                <a:lnTo>
                  <a:pt x="304800" y="876300"/>
                </a:lnTo>
                <a:lnTo>
                  <a:pt x="101600" y="1066800"/>
                </a:lnTo>
                <a:lnTo>
                  <a:pt x="101600" y="1346200"/>
                </a:lnTo>
                <a:lnTo>
                  <a:pt x="546100" y="1384300"/>
                </a:lnTo>
                <a:lnTo>
                  <a:pt x="1054100" y="1270000"/>
                </a:lnTo>
                <a:lnTo>
                  <a:pt x="990600" y="1028700"/>
                </a:lnTo>
                <a:lnTo>
                  <a:pt x="977900" y="838200"/>
                </a:lnTo>
                <a:lnTo>
                  <a:pt x="1371600" y="723900"/>
                </a:lnTo>
                <a:lnTo>
                  <a:pt x="1422400" y="406400"/>
                </a:lnTo>
                <a:lnTo>
                  <a:pt x="1244600" y="317500"/>
                </a:lnTo>
                <a:lnTo>
                  <a:pt x="850900" y="317500"/>
                </a:lnTo>
                <a:lnTo>
                  <a:pt x="812800" y="165100"/>
                </a:lnTo>
                <a:lnTo>
                  <a:pt x="673100" y="0"/>
                </a:lnTo>
                <a:close/>
              </a:path>
            </a:pathLst>
          </a:custGeom>
          <a:ln w="12700">
            <a:solidFill>
              <a:srgbClr val="329FFB"/>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TextBox 8"/>
          <p:cNvSpPr txBox="1"/>
          <p:nvPr/>
        </p:nvSpPr>
        <p:spPr>
          <a:xfrm>
            <a:off x="3123095" y="5521174"/>
            <a:ext cx="646331" cy="276999"/>
          </a:xfrm>
          <a:prstGeom prst="rect">
            <a:avLst/>
          </a:prstGeom>
          <a:noFill/>
        </p:spPr>
        <p:txBody>
          <a:bodyPr wrap="none" rtlCol="0">
            <a:spAutoFit/>
          </a:bodyPr>
          <a:lstStyle/>
          <a:p>
            <a:pPr algn="ctr"/>
            <a:r>
              <a:rPr lang="ja-JP" altLang="en-US" sz="1200" b="1" dirty="0">
                <a:solidFill>
                  <a:srgbClr val="329FFB"/>
                </a:solidFill>
              </a:rPr>
              <a:t>ジオ市</a:t>
            </a:r>
            <a:endParaRPr lang="en-US" sz="1200" b="1" dirty="0">
              <a:solidFill>
                <a:srgbClr val="329FFB"/>
              </a:solidFill>
            </a:endParaRPr>
          </a:p>
        </p:txBody>
      </p:sp>
      <p:grpSp>
        <p:nvGrpSpPr>
          <p:cNvPr id="10" name="図形グループ 46"/>
          <p:cNvGrpSpPr/>
          <p:nvPr/>
        </p:nvGrpSpPr>
        <p:grpSpPr>
          <a:xfrm>
            <a:off x="3784643" y="5184519"/>
            <a:ext cx="176967" cy="377565"/>
            <a:chOff x="426947" y="3005268"/>
            <a:chExt cx="399435" cy="852208"/>
          </a:xfrm>
        </p:grpSpPr>
        <p:sp>
          <p:nvSpPr>
            <p:cNvPr id="11" name="角丸四角形 47"/>
            <p:cNvSpPr/>
            <p:nvPr/>
          </p:nvSpPr>
          <p:spPr>
            <a:xfrm>
              <a:off x="426947" y="3271820"/>
              <a:ext cx="399435" cy="585656"/>
            </a:xfrm>
            <a:prstGeom prst="roundRect">
              <a:avLst>
                <a:gd name="adj" fmla="val 50000"/>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12" name="円/楕円 48"/>
            <p:cNvSpPr/>
            <p:nvPr/>
          </p:nvSpPr>
          <p:spPr>
            <a:xfrm>
              <a:off x="426947" y="3005268"/>
              <a:ext cx="399435" cy="36870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grpSp>
      <p:grpSp>
        <p:nvGrpSpPr>
          <p:cNvPr id="13" name="図形グループ 46"/>
          <p:cNvGrpSpPr/>
          <p:nvPr/>
        </p:nvGrpSpPr>
        <p:grpSpPr>
          <a:xfrm>
            <a:off x="3267339" y="5816735"/>
            <a:ext cx="176967" cy="377565"/>
            <a:chOff x="426947" y="3005268"/>
            <a:chExt cx="399435" cy="852208"/>
          </a:xfrm>
        </p:grpSpPr>
        <p:sp>
          <p:nvSpPr>
            <p:cNvPr id="14" name="角丸四角形 47"/>
            <p:cNvSpPr/>
            <p:nvPr/>
          </p:nvSpPr>
          <p:spPr>
            <a:xfrm>
              <a:off x="426947" y="3271820"/>
              <a:ext cx="399435" cy="585656"/>
            </a:xfrm>
            <a:prstGeom prst="roundRect">
              <a:avLst>
                <a:gd name="adj" fmla="val 50000"/>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15" name="円/楕円 48"/>
            <p:cNvSpPr/>
            <p:nvPr/>
          </p:nvSpPr>
          <p:spPr>
            <a:xfrm>
              <a:off x="426947" y="3005268"/>
              <a:ext cx="399435" cy="36870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grpSp>
      <p:grpSp>
        <p:nvGrpSpPr>
          <p:cNvPr id="19" name="図形グループ 46"/>
          <p:cNvGrpSpPr/>
          <p:nvPr/>
        </p:nvGrpSpPr>
        <p:grpSpPr>
          <a:xfrm>
            <a:off x="3111003" y="5101826"/>
            <a:ext cx="176967" cy="377565"/>
            <a:chOff x="426947" y="3005268"/>
            <a:chExt cx="399435" cy="852208"/>
          </a:xfrm>
        </p:grpSpPr>
        <p:sp>
          <p:nvSpPr>
            <p:cNvPr id="20" name="角丸四角形 47"/>
            <p:cNvSpPr/>
            <p:nvPr/>
          </p:nvSpPr>
          <p:spPr>
            <a:xfrm>
              <a:off x="426947" y="3271820"/>
              <a:ext cx="399435" cy="585656"/>
            </a:xfrm>
            <a:prstGeom prst="roundRect">
              <a:avLst>
                <a:gd name="adj" fmla="val 50000"/>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21" name="円/楕円 48"/>
            <p:cNvSpPr/>
            <p:nvPr/>
          </p:nvSpPr>
          <p:spPr>
            <a:xfrm>
              <a:off x="426947" y="3005268"/>
              <a:ext cx="399435" cy="36870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grpSp>
      <p:cxnSp>
        <p:nvCxnSpPr>
          <p:cNvPr id="24" name="Straight Arrow Connector 23"/>
          <p:cNvCxnSpPr>
            <a:cxnSpLocks/>
            <a:stCxn id="11" idx="3"/>
            <a:endCxn id="6" idx="1"/>
          </p:cNvCxnSpPr>
          <p:nvPr/>
        </p:nvCxnSpPr>
        <p:spPr>
          <a:xfrm>
            <a:off x="3961610" y="5432349"/>
            <a:ext cx="322161" cy="340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598791" y="6345218"/>
            <a:ext cx="1531188" cy="415498"/>
          </a:xfrm>
          <a:prstGeom prst="rect">
            <a:avLst/>
          </a:prstGeom>
          <a:noFill/>
        </p:spPr>
        <p:txBody>
          <a:bodyPr wrap="none" rtlCol="0">
            <a:spAutoFit/>
          </a:bodyPr>
          <a:lstStyle/>
          <a:p>
            <a:pPr algn="ctr"/>
            <a:r>
              <a:rPr lang="ja-JP" altLang="en-US" sz="1050" dirty="0">
                <a:latin typeface="Meiryo" charset="-128"/>
                <a:ea typeface="Meiryo" charset="-128"/>
                <a:cs typeface="Meiryo" charset="-128"/>
              </a:rPr>
              <a:t>ターゲットエリア内で</a:t>
            </a:r>
            <a:endParaRPr lang="en-US" altLang="ja-JP" sz="1050" dirty="0">
              <a:latin typeface="Meiryo" charset="-128"/>
              <a:ea typeface="Meiryo" charset="-128"/>
              <a:cs typeface="Meiryo" charset="-128"/>
            </a:endParaRPr>
          </a:p>
          <a:p>
            <a:pPr algn="ctr"/>
            <a:r>
              <a:rPr lang="ja-JP" altLang="en-US" sz="1050" dirty="0">
                <a:latin typeface="Meiryo" charset="-128"/>
                <a:ea typeface="Meiryo" charset="-128"/>
                <a:cs typeface="Meiryo" charset="-128"/>
              </a:rPr>
              <a:t>アプリを起動</a:t>
            </a:r>
            <a:endParaRPr lang="en-US" sz="1050" dirty="0">
              <a:latin typeface="Meiryo" charset="-128"/>
              <a:ea typeface="Meiryo" charset="-128"/>
              <a:cs typeface="Meiryo" charset="-128"/>
            </a:endParaRPr>
          </a:p>
        </p:txBody>
      </p:sp>
      <p:graphicFrame>
        <p:nvGraphicFramePr>
          <p:cNvPr id="23" name="Table 22"/>
          <p:cNvGraphicFramePr>
            <a:graphicFrameLocks noGrp="1"/>
          </p:cNvGraphicFramePr>
          <p:nvPr>
            <p:extLst>
              <p:ext uri="{D42A27DB-BD31-4B8C-83A1-F6EECF244321}">
                <p14:modId xmlns:p14="http://schemas.microsoft.com/office/powerpoint/2010/main" val="3452100093"/>
              </p:ext>
            </p:extLst>
          </p:nvPr>
        </p:nvGraphicFramePr>
        <p:xfrm>
          <a:off x="653533" y="2030444"/>
          <a:ext cx="4964947" cy="670560"/>
        </p:xfrm>
        <a:graphic>
          <a:graphicData uri="http://schemas.openxmlformats.org/drawingml/2006/table">
            <a:tbl>
              <a:tblPr firstCol="1">
                <a:tableStyleId>{5C22544A-7EE6-4342-B048-85BDC9FD1C3A}</a:tableStyleId>
              </a:tblPr>
              <a:tblGrid>
                <a:gridCol w="1206144">
                  <a:extLst>
                    <a:ext uri="{9D8B030D-6E8A-4147-A177-3AD203B41FA5}">
                      <a16:colId xmlns:a16="http://schemas.microsoft.com/office/drawing/2014/main" val="20000"/>
                    </a:ext>
                  </a:extLst>
                </a:gridCol>
                <a:gridCol w="3758803">
                  <a:extLst>
                    <a:ext uri="{9D8B030D-6E8A-4147-A177-3AD203B41FA5}">
                      <a16:colId xmlns:a16="http://schemas.microsoft.com/office/drawing/2014/main" val="20001"/>
                    </a:ext>
                  </a:extLst>
                </a:gridCol>
              </a:tblGrid>
              <a:tr h="178975">
                <a:tc>
                  <a:txBody>
                    <a:bodyPr/>
                    <a:lstStyle/>
                    <a:p>
                      <a:r>
                        <a:rPr lang="ja-JP" altLang="en-US" sz="1100" dirty="0"/>
                        <a:t>都道府県</a:t>
                      </a:r>
                      <a:endParaRPr lang="en-US" sz="1100" dirty="0">
                        <a:latin typeface="Meiryo" charset="-128"/>
                        <a:ea typeface="Meiryo" charset="-128"/>
                        <a:cs typeface="Meiryo" charset="-128"/>
                      </a:endParaRPr>
                    </a:p>
                  </a:txBody>
                  <a:tcPr anchor="ctr"/>
                </a:tc>
                <a:tc>
                  <a:txBody>
                    <a:bodyPr/>
                    <a:lstStyle/>
                    <a:p>
                      <a:r>
                        <a:rPr lang="ja-JP" altLang="en-US" sz="1050" dirty="0"/>
                        <a:t>東京都 など</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2"/>
                  </a:ext>
                </a:extLst>
              </a:tr>
              <a:tr h="178975">
                <a:tc>
                  <a:txBody>
                    <a:bodyPr/>
                    <a:lstStyle/>
                    <a:p>
                      <a:r>
                        <a:rPr lang="ja-JP" altLang="en-US" sz="1100" dirty="0"/>
                        <a:t>市区町村</a:t>
                      </a:r>
                      <a:endParaRPr lang="en-US" sz="1100" dirty="0">
                        <a:latin typeface="Meiryo" charset="-128"/>
                        <a:ea typeface="Meiryo" charset="-128"/>
                        <a:cs typeface="Meiryo" charset="-128"/>
                      </a:endParaRPr>
                    </a:p>
                  </a:txBody>
                  <a:tcPr anchor="ctr"/>
                </a:tc>
                <a:tc>
                  <a:txBody>
                    <a:bodyPr/>
                    <a:lstStyle/>
                    <a:p>
                      <a:r>
                        <a:rPr lang="ja-JP" altLang="en-US" sz="1050" dirty="0"/>
                        <a:t>東京</a:t>
                      </a:r>
                      <a:r>
                        <a:rPr lang="en-US" altLang="ja-JP" sz="1050" dirty="0"/>
                        <a:t>23</a:t>
                      </a:r>
                      <a:r>
                        <a:rPr lang="ja-JP" altLang="en-US" sz="1050" dirty="0"/>
                        <a:t>区の場合、区単位（例：世田谷区）</a:t>
                      </a:r>
                    </a:p>
                    <a:p>
                      <a:r>
                        <a:rPr lang="ja-JP" altLang="en-US" sz="1050" dirty="0"/>
                        <a:t>政令指定都市の場合、市（例：横浜市）</a:t>
                      </a:r>
                      <a:endParaRPr lang="ja-JP" altLang="en-US" sz="1050" dirty="0">
                        <a:latin typeface="Meiryo" charset="-128"/>
                        <a:ea typeface="Meiryo" charset="-128"/>
                        <a:cs typeface="Meiryo" charset="-128"/>
                      </a:endParaRPr>
                    </a:p>
                  </a:txBody>
                  <a:tcPr anchor="ctr"/>
                </a:tc>
                <a:extLst>
                  <a:ext uri="{0D108BD9-81ED-4DB2-BD59-A6C34878D82A}">
                    <a16:rowId xmlns:a16="http://schemas.microsoft.com/office/drawing/2014/main" val="10003"/>
                  </a:ext>
                </a:extLst>
              </a:tr>
            </a:tbl>
          </a:graphicData>
        </a:graphic>
      </p:graphicFrame>
      <p:sp>
        <p:nvSpPr>
          <p:cNvPr id="30" name="TextBox 29">
            <a:extLst>
              <a:ext uri="{FF2B5EF4-FFF2-40B4-BE49-F238E27FC236}">
                <a16:creationId xmlns:a16="http://schemas.microsoft.com/office/drawing/2014/main" id="{49750116-F18C-8B4B-96FB-49D8E05401F8}"/>
              </a:ext>
            </a:extLst>
          </p:cNvPr>
          <p:cNvSpPr txBox="1"/>
          <p:nvPr/>
        </p:nvSpPr>
        <p:spPr>
          <a:xfrm>
            <a:off x="5821689" y="6608772"/>
            <a:ext cx="1107996" cy="215444"/>
          </a:xfrm>
          <a:prstGeom prst="rect">
            <a:avLst/>
          </a:prstGeom>
          <a:noFill/>
        </p:spPr>
        <p:txBody>
          <a:bodyPr wrap="none" rtlCol="0">
            <a:spAutoFit/>
          </a:bodyPr>
          <a:lstStyle/>
          <a:p>
            <a:r>
              <a:rPr lang="en-US" altLang="ja-JP" sz="800" dirty="0"/>
              <a:t>※</a:t>
            </a:r>
            <a:r>
              <a:rPr lang="ja-JP" altLang="en-US" sz="800" dirty="0"/>
              <a:t>金額はグロス表記</a:t>
            </a:r>
            <a:endParaRPr lang="en-US" sz="800" dirty="0"/>
          </a:p>
        </p:txBody>
      </p:sp>
      <p:graphicFrame>
        <p:nvGraphicFramePr>
          <p:cNvPr id="22" name="Table 21">
            <a:extLst>
              <a:ext uri="{FF2B5EF4-FFF2-40B4-BE49-F238E27FC236}">
                <a16:creationId xmlns:a16="http://schemas.microsoft.com/office/drawing/2014/main" id="{EFAD5259-00CF-4149-BB49-7BE07E9F2B55}"/>
              </a:ext>
            </a:extLst>
          </p:cNvPr>
          <p:cNvGraphicFramePr>
            <a:graphicFrameLocks noGrp="1"/>
          </p:cNvGraphicFramePr>
          <p:nvPr>
            <p:extLst>
              <p:ext uri="{D42A27DB-BD31-4B8C-83A1-F6EECF244321}">
                <p14:modId xmlns:p14="http://schemas.microsoft.com/office/powerpoint/2010/main" val="480160770"/>
              </p:ext>
            </p:extLst>
          </p:nvPr>
        </p:nvGraphicFramePr>
        <p:xfrm>
          <a:off x="653533" y="2824969"/>
          <a:ext cx="4964947" cy="1295400"/>
        </p:xfrm>
        <a:graphic>
          <a:graphicData uri="http://schemas.openxmlformats.org/drawingml/2006/table">
            <a:tbl>
              <a:tblPr firstCol="1">
                <a:tableStyleId>{F5AB1C69-6EDB-4FF4-983F-18BD219EF322}</a:tableStyleId>
              </a:tblPr>
              <a:tblGrid>
                <a:gridCol w="1209848">
                  <a:extLst>
                    <a:ext uri="{9D8B030D-6E8A-4147-A177-3AD203B41FA5}">
                      <a16:colId xmlns:a16="http://schemas.microsoft.com/office/drawing/2014/main" val="2235639564"/>
                    </a:ext>
                  </a:extLst>
                </a:gridCol>
                <a:gridCol w="3755099">
                  <a:extLst>
                    <a:ext uri="{9D8B030D-6E8A-4147-A177-3AD203B41FA5}">
                      <a16:colId xmlns:a16="http://schemas.microsoft.com/office/drawing/2014/main" val="1573581453"/>
                    </a:ext>
                  </a:extLst>
                </a:gridCol>
              </a:tblGrid>
              <a:tr h="140553">
                <a:tc>
                  <a:txBody>
                    <a:bodyPr/>
                    <a:lstStyle/>
                    <a:p>
                      <a:r>
                        <a:rPr lang="ja-JP" altLang="en-US" sz="1100" dirty="0"/>
                        <a:t>入札方式</a:t>
                      </a:r>
                      <a:endParaRPr lang="en-US" sz="1100" dirty="0">
                        <a:latin typeface="Meiryo" panose="020B0604030504040204" pitchFamily="34" charset="-128"/>
                        <a:ea typeface="Meiryo" panose="020B0604030504040204" pitchFamily="34" charset="-128"/>
                      </a:endParaRPr>
                    </a:p>
                  </a:txBody>
                  <a:tcPr anchor="ctr">
                    <a:solidFill>
                      <a:schemeClr val="accent3">
                        <a:lumMod val="60000"/>
                        <a:lumOff val="4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050" dirty="0"/>
                        <a:t>最適入札</a:t>
                      </a:r>
                      <a:r>
                        <a:rPr lang="ja-JP" altLang="en-US" sz="700" dirty="0"/>
                        <a:t>（デフォルト）</a:t>
                      </a:r>
                      <a:r>
                        <a:rPr lang="ja-JP" altLang="en-US" sz="1050" dirty="0"/>
                        <a:t>／目標</a:t>
                      </a:r>
                      <a:r>
                        <a:rPr lang="en-US" sz="1050" dirty="0"/>
                        <a:t>CPC</a:t>
                      </a:r>
                      <a:r>
                        <a:rPr lang="ja-JP" altLang="en-US" sz="1050" dirty="0"/>
                        <a:t>入札／固定</a:t>
                      </a:r>
                      <a:r>
                        <a:rPr lang="en-US" sz="1050" dirty="0"/>
                        <a:t>CPM</a:t>
                      </a:r>
                      <a:r>
                        <a:rPr lang="ja-JP" altLang="en-US" sz="1050" dirty="0"/>
                        <a:t>入札</a:t>
                      </a:r>
                      <a:endParaRPr lang="en-US" sz="1050" dirty="0">
                        <a:latin typeface="Meiryo" panose="020B0604030504040204" pitchFamily="34" charset="-128"/>
                        <a:ea typeface="Meiryo" panose="020B0604030504040204" pitchFamily="34" charset="-128"/>
                      </a:endParaRPr>
                    </a:p>
                  </a:txBody>
                  <a:tcPr anchor="ctr">
                    <a:solidFill>
                      <a:schemeClr val="bg1">
                        <a:lumMod val="95000"/>
                      </a:schemeClr>
                    </a:solidFill>
                  </a:tcPr>
                </a:tc>
                <a:extLst>
                  <a:ext uri="{0D108BD9-81ED-4DB2-BD59-A6C34878D82A}">
                    <a16:rowId xmlns:a16="http://schemas.microsoft.com/office/drawing/2014/main" val="1121575552"/>
                  </a:ext>
                </a:extLst>
              </a:tr>
              <a:tr h="140553">
                <a:tc>
                  <a:txBody>
                    <a:bodyPr/>
                    <a:lstStyle/>
                    <a:p>
                      <a:r>
                        <a:rPr lang="ja-JP" altLang="en-US" sz="1100" dirty="0"/>
                        <a:t>配信面</a:t>
                      </a:r>
                      <a:endParaRPr lang="en-US" sz="1100" dirty="0">
                        <a:latin typeface="Meiryo" panose="020B0604030504040204" pitchFamily="34" charset="-128"/>
                        <a:ea typeface="Meiryo" panose="020B0604030504040204" pitchFamily="34" charset="-128"/>
                      </a:endParaRPr>
                    </a:p>
                  </a:txBody>
                  <a:tcPr anchor="ctr">
                    <a:solidFill>
                      <a:schemeClr val="accent3">
                        <a:lumMod val="60000"/>
                        <a:lumOff val="4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50" dirty="0"/>
                        <a:t>Web</a:t>
                      </a:r>
                      <a:r>
                        <a:rPr lang="ja-JP" altLang="en-US" sz="1050" dirty="0"/>
                        <a:t>面、アプリ面を選択可能</a:t>
                      </a:r>
                      <a:endParaRPr lang="en-US" sz="1050" dirty="0">
                        <a:latin typeface="Meiryo" panose="020B0604030504040204" pitchFamily="34" charset="-128"/>
                        <a:ea typeface="Meiryo" panose="020B0604030504040204" pitchFamily="34" charset="-128"/>
                      </a:endParaRPr>
                    </a:p>
                  </a:txBody>
                  <a:tcPr anchor="ctr">
                    <a:solidFill>
                      <a:schemeClr val="bg1">
                        <a:lumMod val="95000"/>
                      </a:schemeClr>
                    </a:solidFill>
                  </a:tcPr>
                </a:tc>
                <a:extLst>
                  <a:ext uri="{0D108BD9-81ED-4DB2-BD59-A6C34878D82A}">
                    <a16:rowId xmlns:a16="http://schemas.microsoft.com/office/drawing/2014/main" val="402878533"/>
                  </a:ext>
                </a:extLst>
              </a:tr>
              <a:tr h="140553">
                <a:tc>
                  <a:txBody>
                    <a:bodyPr/>
                    <a:lstStyle/>
                    <a:p>
                      <a:r>
                        <a:rPr lang="ja-JP" altLang="en-US" sz="1100" dirty="0"/>
                        <a:t>端末</a:t>
                      </a:r>
                      <a:endParaRPr lang="en-US" sz="1100" dirty="0">
                        <a:latin typeface="Meiryo" panose="020B0604030504040204" pitchFamily="34" charset="-128"/>
                        <a:ea typeface="Meiryo" panose="020B0604030504040204" pitchFamily="34" charset="-128"/>
                      </a:endParaRPr>
                    </a:p>
                  </a:txBody>
                  <a:tcPr anchor="ctr">
                    <a:solidFill>
                      <a:schemeClr val="accent3">
                        <a:lumMod val="60000"/>
                        <a:lumOff val="4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050" dirty="0"/>
                        <a:t>スマホ、タブレット、</a:t>
                      </a:r>
                      <a:r>
                        <a:rPr lang="en-US" sz="1050" dirty="0"/>
                        <a:t>PC</a:t>
                      </a:r>
                      <a:r>
                        <a:rPr lang="ja-JP" altLang="en-US" sz="1050" dirty="0"/>
                        <a:t>を選択可能</a:t>
                      </a:r>
                      <a:endParaRPr lang="en-US" sz="1050" dirty="0">
                        <a:latin typeface="Meiryo" panose="020B0604030504040204" pitchFamily="34" charset="-128"/>
                        <a:ea typeface="Meiryo" panose="020B0604030504040204" pitchFamily="34" charset="-128"/>
                      </a:endParaRPr>
                    </a:p>
                  </a:txBody>
                  <a:tcPr anchor="ctr">
                    <a:solidFill>
                      <a:schemeClr val="bg1">
                        <a:lumMod val="95000"/>
                      </a:schemeClr>
                    </a:solidFill>
                  </a:tcPr>
                </a:tc>
                <a:extLst>
                  <a:ext uri="{0D108BD9-81ED-4DB2-BD59-A6C34878D82A}">
                    <a16:rowId xmlns:a16="http://schemas.microsoft.com/office/drawing/2014/main" val="794387807"/>
                  </a:ext>
                </a:extLst>
              </a:tr>
              <a:tr h="140553">
                <a:tc>
                  <a:txBody>
                    <a:bodyPr/>
                    <a:lstStyle/>
                    <a:p>
                      <a:r>
                        <a:rPr lang="en-US" altLang="ja-JP" sz="1100" dirty="0"/>
                        <a:t>SSP</a:t>
                      </a:r>
                      <a:endParaRPr lang="en-US" sz="1100" dirty="0">
                        <a:latin typeface="Meiryo" panose="020B0604030504040204" pitchFamily="34" charset="-128"/>
                        <a:ea typeface="Meiryo" panose="020B0604030504040204" pitchFamily="34" charset="-128"/>
                      </a:endParaRPr>
                    </a:p>
                  </a:txBody>
                  <a:tcPr anchor="ctr">
                    <a:solidFill>
                      <a:schemeClr val="accent3">
                        <a:lumMod val="60000"/>
                        <a:lumOff val="4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050" dirty="0"/>
                        <a:t>海外</a:t>
                      </a:r>
                      <a:r>
                        <a:rPr lang="en-US" sz="1050" dirty="0"/>
                        <a:t>SSP</a:t>
                      </a:r>
                      <a:r>
                        <a:rPr lang="ja-JP" altLang="en-US" sz="1050" dirty="0"/>
                        <a:t>の除外など</a:t>
                      </a:r>
                      <a:endParaRPr lang="en-US" sz="1050" dirty="0">
                        <a:latin typeface="Meiryo" panose="020B0604030504040204" pitchFamily="34" charset="-128"/>
                        <a:ea typeface="Meiryo" panose="020B0604030504040204" pitchFamily="34" charset="-128"/>
                      </a:endParaRPr>
                    </a:p>
                  </a:txBody>
                  <a:tcPr anchor="ctr">
                    <a:solidFill>
                      <a:schemeClr val="bg1">
                        <a:lumMod val="95000"/>
                      </a:schemeClr>
                    </a:solidFill>
                  </a:tcPr>
                </a:tc>
                <a:extLst>
                  <a:ext uri="{0D108BD9-81ED-4DB2-BD59-A6C34878D82A}">
                    <a16:rowId xmlns:a16="http://schemas.microsoft.com/office/drawing/2014/main" val="3048208637"/>
                  </a:ext>
                </a:extLst>
              </a:tr>
              <a:tr h="140553">
                <a:tc>
                  <a:txBody>
                    <a:bodyPr/>
                    <a:lstStyle/>
                    <a:p>
                      <a:r>
                        <a:rPr lang="ja-JP" altLang="en-US" sz="1100" dirty="0"/>
                        <a:t>ブラックリスト</a:t>
                      </a:r>
                      <a:endParaRPr lang="en-US" sz="1100" dirty="0">
                        <a:latin typeface="Meiryo" panose="020B0604030504040204" pitchFamily="34" charset="-128"/>
                        <a:ea typeface="Meiryo" panose="020B0604030504040204" pitchFamily="34" charset="-128"/>
                      </a:endParaRPr>
                    </a:p>
                  </a:txBody>
                  <a:tcPr anchor="ctr">
                    <a:solidFill>
                      <a:schemeClr val="accent3">
                        <a:lumMod val="60000"/>
                        <a:lumOff val="4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050" dirty="0"/>
                        <a:t>&lt;</a:t>
                      </a:r>
                      <a:r>
                        <a:rPr lang="ja-JP" altLang="en-US" sz="1050" dirty="0"/>
                        <a:t>アプリ面</a:t>
                      </a:r>
                      <a:r>
                        <a:rPr lang="en-US" altLang="ja-JP" sz="1050" dirty="0"/>
                        <a:t>&gt;</a:t>
                      </a:r>
                      <a:r>
                        <a:rPr lang="en-US" altLang="ja-JP" sz="1050" dirty="0" err="1"/>
                        <a:t>bundleID</a:t>
                      </a:r>
                      <a:r>
                        <a:rPr lang="ja-JP" altLang="en-US" sz="1050" dirty="0"/>
                        <a:t>指定 </a:t>
                      </a:r>
                      <a:r>
                        <a:rPr lang="en-US" altLang="ja-JP" sz="1050" dirty="0"/>
                        <a:t>&lt;Web</a:t>
                      </a:r>
                      <a:r>
                        <a:rPr lang="ja-JP" altLang="en-US" sz="1050" dirty="0"/>
                        <a:t>面</a:t>
                      </a:r>
                      <a:r>
                        <a:rPr lang="en-US" altLang="ja-JP" sz="1050" dirty="0"/>
                        <a:t>&gt;</a:t>
                      </a:r>
                      <a:r>
                        <a:rPr lang="ja-JP" altLang="en-US" sz="1050" dirty="0"/>
                        <a:t>ドメイン指定</a:t>
                      </a:r>
                      <a:endParaRPr lang="en-US" sz="1050" dirty="0">
                        <a:latin typeface="Meiryo" panose="020B0604030504040204" pitchFamily="34" charset="-128"/>
                        <a:ea typeface="Meiryo" panose="020B0604030504040204" pitchFamily="34" charset="-128"/>
                      </a:endParaRPr>
                    </a:p>
                  </a:txBody>
                  <a:tcPr anchor="ctr">
                    <a:solidFill>
                      <a:schemeClr val="bg1">
                        <a:lumMod val="95000"/>
                      </a:schemeClr>
                    </a:solidFill>
                  </a:tcPr>
                </a:tc>
                <a:extLst>
                  <a:ext uri="{0D108BD9-81ED-4DB2-BD59-A6C34878D82A}">
                    <a16:rowId xmlns:a16="http://schemas.microsoft.com/office/drawing/2014/main" val="3941169953"/>
                  </a:ext>
                </a:extLst>
              </a:tr>
            </a:tbl>
          </a:graphicData>
        </a:graphic>
      </p:graphicFrame>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283771" y="4301725"/>
            <a:ext cx="1309635" cy="2329405"/>
          </a:xfrm>
          <a:prstGeom prst="rect">
            <a:avLst/>
          </a:prstGeom>
          <a:effectLst>
            <a:outerShdw blurRad="50800" dist="38100" dir="2700000" algn="tl" rotWithShape="0">
              <a:prstClr val="black">
                <a:alpha val="40000"/>
              </a:prstClr>
            </a:outerShdw>
          </a:effectLst>
        </p:spPr>
      </p:pic>
      <p:grpSp>
        <p:nvGrpSpPr>
          <p:cNvPr id="27" name="Group 26"/>
          <p:cNvGrpSpPr/>
          <p:nvPr/>
        </p:nvGrpSpPr>
        <p:grpSpPr>
          <a:xfrm>
            <a:off x="4177082" y="6296496"/>
            <a:ext cx="167784" cy="129729"/>
            <a:chOff x="3312884" y="6032532"/>
            <a:chExt cx="270613" cy="206636"/>
          </a:xfrm>
        </p:grpSpPr>
        <p:sp>
          <p:nvSpPr>
            <p:cNvPr id="28" name="Chevron 27"/>
            <p:cNvSpPr/>
            <p:nvPr/>
          </p:nvSpPr>
          <p:spPr>
            <a:xfrm>
              <a:off x="3432154" y="6032532"/>
              <a:ext cx="151343" cy="206636"/>
            </a:xfrm>
            <a:prstGeom prst="chevron">
              <a:avLst/>
            </a:prstGeom>
            <a:solidFill>
              <a:srgbClr val="D2020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9" name="Chevron 28"/>
            <p:cNvSpPr/>
            <p:nvPr/>
          </p:nvSpPr>
          <p:spPr>
            <a:xfrm>
              <a:off x="3312884" y="6032532"/>
              <a:ext cx="151343" cy="206636"/>
            </a:xfrm>
            <a:prstGeom prst="chevron">
              <a:avLst/>
            </a:prstGeom>
            <a:solidFill>
              <a:srgbClr val="D2020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31" name="TextBox 30">
            <a:extLst>
              <a:ext uri="{FF2B5EF4-FFF2-40B4-BE49-F238E27FC236}">
                <a16:creationId xmlns:a16="http://schemas.microsoft.com/office/drawing/2014/main" id="{EC95961D-EB05-6846-B403-6A2F18A6D735}"/>
              </a:ext>
            </a:extLst>
          </p:cNvPr>
          <p:cNvSpPr txBox="1"/>
          <p:nvPr/>
        </p:nvSpPr>
        <p:spPr>
          <a:xfrm>
            <a:off x="2978017" y="2621997"/>
            <a:ext cx="269626" cy="276999"/>
          </a:xfrm>
          <a:prstGeom prst="rect">
            <a:avLst/>
          </a:prstGeom>
          <a:noFill/>
        </p:spPr>
        <p:txBody>
          <a:bodyPr wrap="none" rtlCol="0">
            <a:spAutoFit/>
          </a:bodyPr>
          <a:lstStyle/>
          <a:p>
            <a:r>
              <a:rPr lang="en-US" sz="1200" dirty="0">
                <a:latin typeface="Meiryo" panose="020B0604030504040204" pitchFamily="34" charset="-128"/>
                <a:ea typeface="Meiryo" panose="020B0604030504040204" pitchFamily="34" charset="-128"/>
              </a:rPr>
              <a:t>x</a:t>
            </a:r>
          </a:p>
        </p:txBody>
      </p:sp>
      <p:sp>
        <p:nvSpPr>
          <p:cNvPr id="32" name="TextBox 31">
            <a:extLst>
              <a:ext uri="{FF2B5EF4-FFF2-40B4-BE49-F238E27FC236}">
                <a16:creationId xmlns:a16="http://schemas.microsoft.com/office/drawing/2014/main" id="{556CE8EC-1BD3-7B43-8EB7-D7FAA150C1B4}"/>
              </a:ext>
            </a:extLst>
          </p:cNvPr>
          <p:cNvSpPr txBox="1"/>
          <p:nvPr/>
        </p:nvSpPr>
        <p:spPr>
          <a:xfrm>
            <a:off x="589987" y="4101670"/>
            <a:ext cx="4314001" cy="200055"/>
          </a:xfrm>
          <a:prstGeom prst="rect">
            <a:avLst/>
          </a:prstGeom>
          <a:noFill/>
        </p:spPr>
        <p:txBody>
          <a:bodyPr wrap="none" rtlCol="0">
            <a:spAutoFit/>
          </a:bodyPr>
          <a:lstStyle/>
          <a:p>
            <a:r>
              <a:rPr lang="en-US" altLang="ja-JP" sz="700" dirty="0"/>
              <a:t>※</a:t>
            </a:r>
            <a:r>
              <a:rPr lang="ja-JP" altLang="en-US" sz="700" dirty="0"/>
              <a:t>その他の掛け合わせ可能なターゲティングは「カスタムターゲティング」のページをご覧ください。</a:t>
            </a:r>
            <a:endParaRPr lang="en-US" sz="700" dirty="0"/>
          </a:p>
        </p:txBody>
      </p:sp>
      <p:sp>
        <p:nvSpPr>
          <p:cNvPr id="33" name="Rectangle 32">
            <a:extLst>
              <a:ext uri="{FF2B5EF4-FFF2-40B4-BE49-F238E27FC236}">
                <a16:creationId xmlns:a16="http://schemas.microsoft.com/office/drawing/2014/main" id="{1B01F8BF-111D-8847-A420-F999DE3458AB}"/>
              </a:ext>
            </a:extLst>
          </p:cNvPr>
          <p:cNvSpPr/>
          <p:nvPr/>
        </p:nvSpPr>
        <p:spPr>
          <a:xfrm>
            <a:off x="484610" y="4556981"/>
            <a:ext cx="3701912" cy="307777"/>
          </a:xfrm>
          <a:prstGeom prst="rect">
            <a:avLst/>
          </a:prstGeom>
        </p:spPr>
        <p:txBody>
          <a:bodyPr wrap="square">
            <a:spAutoFit/>
          </a:bodyPr>
          <a:lstStyle/>
          <a:p>
            <a:r>
              <a:rPr lang="ja-JP" altLang="en-US" sz="1400" dirty="0"/>
              <a:t>ブラウザ面にもアプリ面にも広く配信可能</a:t>
            </a:r>
          </a:p>
        </p:txBody>
      </p:sp>
      <p:sp>
        <p:nvSpPr>
          <p:cNvPr id="34" name="Rectangle 33">
            <a:extLst>
              <a:ext uri="{FF2B5EF4-FFF2-40B4-BE49-F238E27FC236}">
                <a16:creationId xmlns:a16="http://schemas.microsoft.com/office/drawing/2014/main" id="{A0813AB9-24B0-0247-8C36-61407A4F1362}"/>
              </a:ext>
            </a:extLst>
          </p:cNvPr>
          <p:cNvSpPr/>
          <p:nvPr/>
        </p:nvSpPr>
        <p:spPr>
          <a:xfrm>
            <a:off x="484610" y="5462166"/>
            <a:ext cx="2641993" cy="523220"/>
          </a:xfrm>
          <a:prstGeom prst="rect">
            <a:avLst/>
          </a:prstGeom>
        </p:spPr>
        <p:txBody>
          <a:bodyPr wrap="square">
            <a:spAutoFit/>
          </a:bodyPr>
          <a:lstStyle/>
          <a:p>
            <a:r>
              <a:rPr lang="ja-JP" altLang="en-US" sz="1400" dirty="0"/>
              <a:t>ジオフェンスよりも多い</a:t>
            </a:r>
            <a:br>
              <a:rPr lang="en-US" altLang="ja-JP" sz="1400" dirty="0"/>
            </a:br>
            <a:r>
              <a:rPr lang="ja-JP" altLang="en-US" sz="1400" dirty="0"/>
              <a:t>運用可能項目</a:t>
            </a:r>
          </a:p>
        </p:txBody>
      </p:sp>
      <p:sp>
        <p:nvSpPr>
          <p:cNvPr id="35" name="Triangle 34">
            <a:extLst>
              <a:ext uri="{FF2B5EF4-FFF2-40B4-BE49-F238E27FC236}">
                <a16:creationId xmlns:a16="http://schemas.microsoft.com/office/drawing/2014/main" id="{64628BED-0976-B540-B543-DF41D41F1810}"/>
              </a:ext>
            </a:extLst>
          </p:cNvPr>
          <p:cNvSpPr/>
          <p:nvPr/>
        </p:nvSpPr>
        <p:spPr>
          <a:xfrm rot="5400000">
            <a:off x="380767" y="4642911"/>
            <a:ext cx="166366" cy="110525"/>
          </a:xfrm>
          <a:prstGeom prst="triangle">
            <a:avLst/>
          </a:prstGeom>
          <a:solidFill>
            <a:srgbClr val="329FFB"/>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6" name="Triangle 35">
            <a:extLst>
              <a:ext uri="{FF2B5EF4-FFF2-40B4-BE49-F238E27FC236}">
                <a16:creationId xmlns:a16="http://schemas.microsoft.com/office/drawing/2014/main" id="{AD933024-7156-AF43-ABDF-6924BA31EC0A}"/>
              </a:ext>
            </a:extLst>
          </p:cNvPr>
          <p:cNvSpPr/>
          <p:nvPr/>
        </p:nvSpPr>
        <p:spPr>
          <a:xfrm rot="5400000">
            <a:off x="380767" y="5542956"/>
            <a:ext cx="166366" cy="110525"/>
          </a:xfrm>
          <a:prstGeom prst="triangle">
            <a:avLst/>
          </a:prstGeom>
          <a:solidFill>
            <a:srgbClr val="329FFB"/>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070108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p:cNvGrpSpPr/>
          <p:nvPr/>
        </p:nvGrpSpPr>
        <p:grpSpPr>
          <a:xfrm>
            <a:off x="467300" y="4448380"/>
            <a:ext cx="5189641" cy="2049908"/>
            <a:chOff x="423759" y="4448380"/>
            <a:chExt cx="5189641" cy="2049908"/>
          </a:xfrm>
        </p:grpSpPr>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23759" y="4448380"/>
              <a:ext cx="5189641" cy="2049908"/>
            </a:xfrm>
            <a:prstGeom prst="rect">
              <a:avLst/>
            </a:prstGeom>
          </p:spPr>
        </p:pic>
        <p:sp>
          <p:nvSpPr>
            <p:cNvPr id="32" name="Rectangle 31"/>
            <p:cNvSpPr/>
            <p:nvPr/>
          </p:nvSpPr>
          <p:spPr>
            <a:xfrm>
              <a:off x="3986579" y="4448380"/>
              <a:ext cx="1625571" cy="341334"/>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sp>
        <p:nvSpPr>
          <p:cNvPr id="27" name="Rounded Rectangle 26"/>
          <p:cNvSpPr/>
          <p:nvPr/>
        </p:nvSpPr>
        <p:spPr>
          <a:xfrm>
            <a:off x="1932572" y="2407436"/>
            <a:ext cx="1819258" cy="501805"/>
          </a:xfrm>
          <a:prstGeom prst="roundRect">
            <a:avLst>
              <a:gd name="adj" fmla="val 19162"/>
            </a:avLst>
          </a:prstGeom>
          <a:solidFill>
            <a:schemeClr val="bg1">
              <a:lumMod val="95000"/>
            </a:schemeClr>
          </a:solidFill>
          <a:ln>
            <a:noFill/>
          </a:ln>
        </p:spPr>
        <p:style>
          <a:lnRef idx="1">
            <a:schemeClr val="accent3"/>
          </a:lnRef>
          <a:fillRef idx="2">
            <a:schemeClr val="accent3"/>
          </a:fillRef>
          <a:effectRef idx="1">
            <a:schemeClr val="accent3"/>
          </a:effectRef>
          <a:fontRef idx="minor">
            <a:schemeClr val="dk1"/>
          </a:fontRef>
        </p:style>
        <p:txBody>
          <a:bodyPr wrap="none" tIns="18000" bIns="18000" rtlCol="0" anchor="t"/>
          <a:lstStyle/>
          <a:p>
            <a:pPr algn="ctr"/>
            <a:r>
              <a:rPr lang="ja-JP" altLang="en-US" sz="1050">
                <a:latin typeface="Meiryo" charset="-128"/>
                <a:ea typeface="Meiryo" charset="-128"/>
                <a:cs typeface="Meiryo" charset="-128"/>
              </a:rPr>
              <a:t>独自アルゴリズム</a:t>
            </a:r>
            <a:endParaRPr lang="en-US" sz="1050" dirty="0">
              <a:latin typeface="Meiryo" charset="-128"/>
              <a:ea typeface="Meiryo" charset="-128"/>
              <a:cs typeface="Meiryo" charset="-128"/>
            </a:endParaRPr>
          </a:p>
        </p:txBody>
      </p:sp>
      <p:sp>
        <p:nvSpPr>
          <p:cNvPr id="2" name="Title 1"/>
          <p:cNvSpPr>
            <a:spLocks noGrp="1"/>
          </p:cNvSpPr>
          <p:nvPr>
            <p:ph type="title"/>
          </p:nvPr>
        </p:nvSpPr>
        <p:spPr/>
        <p:txBody>
          <a:bodyPr/>
          <a:lstStyle/>
          <a:p>
            <a:r>
              <a:rPr lang="en-US" dirty="0"/>
              <a:t>GeoGenome</a:t>
            </a:r>
            <a:r>
              <a:rPr lang="ja-JP" altLang="en-US" dirty="0"/>
              <a:t>（ジオゲノム</a:t>
            </a:r>
            <a:r>
              <a:rPr lang="ja-JP" altLang="en-US"/>
              <a:t>）</a:t>
            </a:r>
            <a:r>
              <a:rPr lang="en-US" dirty="0"/>
              <a:t> Audience</a:t>
            </a:r>
          </a:p>
        </p:txBody>
      </p:sp>
      <p:sp>
        <p:nvSpPr>
          <p:cNvPr id="3" name="Content Placeholder 2"/>
          <p:cNvSpPr>
            <a:spLocks noGrp="1"/>
          </p:cNvSpPr>
          <p:nvPr>
            <p:ph idx="1"/>
          </p:nvPr>
        </p:nvSpPr>
        <p:spPr>
          <a:xfrm>
            <a:off x="495300" y="915840"/>
            <a:ext cx="5219700" cy="5693958"/>
          </a:xfrm>
        </p:spPr>
        <p:txBody>
          <a:bodyPr/>
          <a:lstStyle/>
          <a:p>
            <a:r>
              <a:rPr lang="ja-JP" altLang="en-US" dirty="0"/>
              <a:t>概要</a:t>
            </a:r>
            <a:endParaRPr lang="en-US" altLang="ja-JP" dirty="0"/>
          </a:p>
          <a:p>
            <a:pPr lvl="1"/>
            <a:r>
              <a:rPr lang="ja-JP" altLang="en-US" dirty="0"/>
              <a:t>日本全国を分類した</a:t>
            </a:r>
            <a:r>
              <a:rPr lang="en-US" altLang="ja-JP" dirty="0"/>
              <a:t>GeoGenome</a:t>
            </a:r>
            <a:r>
              <a:rPr lang="ja-JP" altLang="en-US" dirty="0"/>
              <a:t>によって、社会階層や家族構成などを軸にターゲティング。</a:t>
            </a:r>
            <a:endParaRPr lang="en-US" altLang="ja-JP" dirty="0"/>
          </a:p>
          <a:p>
            <a:pPr lvl="1"/>
            <a:endParaRPr lang="en-US" altLang="ja-JP" dirty="0"/>
          </a:p>
          <a:p>
            <a:r>
              <a:rPr lang="ja-JP" altLang="en-US" dirty="0"/>
              <a:t>住んでいる場所から 人々の暮らしを推定</a:t>
            </a:r>
            <a:endParaRPr lang="en-US" altLang="ja-JP"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12</a:t>
            </a:fld>
            <a:endParaRPr kumimoji="1" lang="ja-JP" altLang="en-US"/>
          </a:p>
        </p:txBody>
      </p:sp>
      <p:graphicFrame>
        <p:nvGraphicFramePr>
          <p:cNvPr id="7" name="Table 6"/>
          <p:cNvGraphicFramePr>
            <a:graphicFrameLocks noGrp="1"/>
          </p:cNvGraphicFramePr>
          <p:nvPr>
            <p:extLst>
              <p:ext uri="{D42A27DB-BD31-4B8C-83A1-F6EECF244321}">
                <p14:modId xmlns:p14="http://schemas.microsoft.com/office/powerpoint/2010/main" val="738869634"/>
              </p:ext>
            </p:extLst>
          </p:nvPr>
        </p:nvGraphicFramePr>
        <p:xfrm>
          <a:off x="5892800" y="776177"/>
          <a:ext cx="3844165" cy="5836110"/>
        </p:xfrm>
        <a:graphic>
          <a:graphicData uri="http://schemas.openxmlformats.org/drawingml/2006/table">
            <a:tbl>
              <a:tblPr firstCol="1">
                <a:tableStyleId>{5C22544A-7EE6-4342-B048-85BDC9FD1C3A}</a:tableStyleId>
              </a:tblPr>
              <a:tblGrid>
                <a:gridCol w="1485653">
                  <a:extLst>
                    <a:ext uri="{9D8B030D-6E8A-4147-A177-3AD203B41FA5}">
                      <a16:colId xmlns:a16="http://schemas.microsoft.com/office/drawing/2014/main" val="20000"/>
                    </a:ext>
                  </a:extLst>
                </a:gridCol>
                <a:gridCol w="2358512">
                  <a:extLst>
                    <a:ext uri="{9D8B030D-6E8A-4147-A177-3AD203B41FA5}">
                      <a16:colId xmlns:a16="http://schemas.microsoft.com/office/drawing/2014/main" val="20001"/>
                    </a:ext>
                  </a:extLst>
                </a:gridCol>
              </a:tblGrid>
              <a:tr h="334218">
                <a:tc>
                  <a:txBody>
                    <a:bodyPr/>
                    <a:lstStyle/>
                    <a:p>
                      <a:pPr>
                        <a:lnSpc>
                          <a:spcPct val="100000"/>
                        </a:lnSpc>
                      </a:pPr>
                      <a:r>
                        <a:rPr lang="ja-JP" altLang="en-US" sz="1050" dirty="0">
                          <a:latin typeface="Meiryo" charset="-128"/>
                          <a:ea typeface="Meiryo" charset="-128"/>
                          <a:cs typeface="Meiryo" charset="-128"/>
                        </a:rPr>
                        <a:t>メニュー名</a:t>
                      </a:r>
                      <a:endParaRPr lang="en-US" sz="1050" dirty="0">
                        <a:latin typeface="Meiryo" charset="-128"/>
                        <a:ea typeface="Meiryo" charset="-128"/>
                        <a:cs typeface="Meiryo" charset="-128"/>
                      </a:endParaRPr>
                    </a:p>
                  </a:txBody>
                  <a:tcPr anchor="ctr"/>
                </a:tc>
                <a:tc>
                  <a:txBody>
                    <a:bodyPr/>
                    <a:lstStyle/>
                    <a:p>
                      <a:pPr>
                        <a:lnSpc>
                          <a:spcPct val="100000"/>
                        </a:lnSpc>
                      </a:pPr>
                      <a:r>
                        <a:rPr lang="en-US" sz="1050" dirty="0">
                          <a:latin typeface="Meiryo" charset="-128"/>
                          <a:ea typeface="Meiryo" charset="-128"/>
                          <a:cs typeface="Meiryo" charset="-128"/>
                        </a:rPr>
                        <a:t>GeoGenome Audience</a:t>
                      </a:r>
                    </a:p>
                  </a:txBody>
                  <a:tcPr anchor="ctr"/>
                </a:tc>
                <a:extLst>
                  <a:ext uri="{0D108BD9-81ED-4DB2-BD59-A6C34878D82A}">
                    <a16:rowId xmlns:a16="http://schemas.microsoft.com/office/drawing/2014/main" val="10000"/>
                  </a:ext>
                </a:extLst>
              </a:tr>
              <a:tr h="334218">
                <a:tc>
                  <a:txBody>
                    <a:bodyPr/>
                    <a:lstStyle/>
                    <a:p>
                      <a:pPr>
                        <a:lnSpc>
                          <a:spcPct val="100000"/>
                        </a:lnSpc>
                      </a:pPr>
                      <a:r>
                        <a:rPr lang="ja-JP" altLang="en-US" sz="1050" dirty="0">
                          <a:latin typeface="Meiryo" charset="-128"/>
                          <a:ea typeface="Meiryo" charset="-128"/>
                          <a:cs typeface="Meiryo" charset="-128"/>
                        </a:rPr>
                        <a:t>課金形態</a:t>
                      </a:r>
                      <a:endParaRPr lang="en-US" sz="1050" dirty="0">
                        <a:latin typeface="Meiryo" charset="-128"/>
                        <a:ea typeface="Meiryo" charset="-128"/>
                        <a:cs typeface="Meiryo" charset="-128"/>
                      </a:endParaRPr>
                    </a:p>
                  </a:txBody>
                  <a:tcPr anchor="ctr"/>
                </a:tc>
                <a:tc>
                  <a:txBody>
                    <a:bodyPr/>
                    <a:lstStyle/>
                    <a:p>
                      <a:pPr>
                        <a:lnSpc>
                          <a:spcPct val="100000"/>
                        </a:lnSpc>
                      </a:pPr>
                      <a:r>
                        <a:rPr lang="en-US" sz="1050" dirty="0">
                          <a:latin typeface="Meiryo" charset="-128"/>
                          <a:ea typeface="Meiryo" charset="-128"/>
                          <a:cs typeface="Meiryo" charset="-128"/>
                        </a:rPr>
                        <a:t>CPC</a:t>
                      </a:r>
                      <a:r>
                        <a:rPr lang="ja-JP" altLang="en-US" sz="1050" dirty="0">
                          <a:latin typeface="Meiryo" charset="-128"/>
                          <a:ea typeface="Meiryo" charset="-128"/>
                          <a:cs typeface="Meiryo" charset="-128"/>
                        </a:rPr>
                        <a:t>課金</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1"/>
                  </a:ext>
                </a:extLst>
              </a:tr>
              <a:tr h="334218">
                <a:tc>
                  <a:txBody>
                    <a:bodyPr/>
                    <a:lstStyle/>
                    <a:p>
                      <a:pPr>
                        <a:lnSpc>
                          <a:spcPct val="100000"/>
                        </a:lnSpc>
                      </a:pPr>
                      <a:r>
                        <a:rPr lang="ja-JP" altLang="en-US" sz="1050" dirty="0">
                          <a:latin typeface="Meiryo" charset="-128"/>
                          <a:ea typeface="Meiryo" charset="-128"/>
                          <a:cs typeface="Meiryo" charset="-128"/>
                        </a:rPr>
                        <a:t>価格</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CPC</a:t>
                      </a:r>
                      <a:r>
                        <a:rPr lang="ja-JP" altLang="en-US" sz="1050" dirty="0">
                          <a:latin typeface="Meiryo" charset="-128"/>
                          <a:ea typeface="Meiryo" charset="-128"/>
                          <a:cs typeface="Meiryo" charset="-128"/>
                        </a:rPr>
                        <a:t> </a:t>
                      </a:r>
                      <a:r>
                        <a:rPr lang="en-US" altLang="ja-JP" sz="1050" dirty="0">
                          <a:latin typeface="Meiryo" charset="-128"/>
                          <a:ea typeface="Meiryo" charset="-128"/>
                          <a:cs typeface="Meiryo" charset="-128"/>
                        </a:rPr>
                        <a:t>100</a:t>
                      </a:r>
                      <a:r>
                        <a:rPr lang="ja-JP" altLang="en-US" sz="1050" dirty="0">
                          <a:latin typeface="Meiryo" charset="-128"/>
                          <a:ea typeface="Meiryo" charset="-128"/>
                          <a:cs typeface="Meiryo" charset="-128"/>
                        </a:rPr>
                        <a:t>円</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2"/>
                  </a:ext>
                </a:extLst>
              </a:tr>
              <a:tr h="334218">
                <a:tc>
                  <a:txBody>
                    <a:bodyPr/>
                    <a:lstStyle/>
                    <a:p>
                      <a:pPr>
                        <a:lnSpc>
                          <a:spcPct val="100000"/>
                        </a:lnSpc>
                      </a:pPr>
                      <a:r>
                        <a:rPr lang="ja-JP" altLang="en-US" sz="1050" dirty="0">
                          <a:latin typeface="Meiryo" charset="-128"/>
                          <a:ea typeface="Meiryo" charset="-128"/>
                          <a:cs typeface="Meiryo" charset="-128"/>
                        </a:rPr>
                        <a:t>最小申込金額</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なし</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3"/>
                  </a:ext>
                </a:extLst>
              </a:tr>
              <a:tr h="334218">
                <a:tc>
                  <a:txBody>
                    <a:bodyPr/>
                    <a:lstStyle/>
                    <a:p>
                      <a:pPr>
                        <a:lnSpc>
                          <a:spcPct val="100000"/>
                        </a:lnSpc>
                      </a:pPr>
                      <a:r>
                        <a:rPr lang="ja-JP" altLang="en-US" sz="1050" dirty="0">
                          <a:latin typeface="Meiryo" charset="-128"/>
                          <a:ea typeface="Meiryo" charset="-128"/>
                          <a:cs typeface="Meiryo" charset="-128"/>
                        </a:rPr>
                        <a:t>掲載期間</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なし</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4"/>
                  </a:ext>
                </a:extLst>
              </a:tr>
              <a:tr h="334218">
                <a:tc>
                  <a:txBody>
                    <a:bodyPr/>
                    <a:lstStyle/>
                    <a:p>
                      <a:pPr>
                        <a:lnSpc>
                          <a:spcPct val="100000"/>
                        </a:lnSpc>
                      </a:pPr>
                      <a:r>
                        <a:rPr lang="ja-JP" altLang="en-US" sz="1050" dirty="0">
                          <a:latin typeface="Meiryo" charset="-128"/>
                          <a:ea typeface="Meiryo" charset="-128"/>
                          <a:cs typeface="Meiryo" charset="-128"/>
                        </a:rPr>
                        <a:t>掲載面</a:t>
                      </a:r>
                      <a:endParaRPr lang="en-US" sz="1050" dirty="0">
                        <a:latin typeface="Meiryo" charset="-128"/>
                        <a:ea typeface="Meiryo" charset="-128"/>
                        <a:cs typeface="Meiryo" charset="-128"/>
                      </a:endParaRPr>
                    </a:p>
                  </a:txBody>
                  <a:tcPr anchor="ctr"/>
                </a:tc>
                <a:tc>
                  <a:txBody>
                    <a:bodyPr/>
                    <a:lstStyle/>
                    <a:p>
                      <a:pPr>
                        <a:lnSpc>
                          <a:spcPct val="100000"/>
                        </a:lnSpc>
                      </a:pPr>
                      <a:r>
                        <a:rPr lang="en-US" sz="1050" dirty="0">
                          <a:latin typeface="Meiryo" charset="-128"/>
                          <a:ea typeface="Meiryo" charset="-128"/>
                          <a:cs typeface="Meiryo" charset="-128"/>
                        </a:rPr>
                        <a:t>GeoLogic Ad Network</a:t>
                      </a:r>
                    </a:p>
                  </a:txBody>
                  <a:tcPr anchor="ctr"/>
                </a:tc>
                <a:extLst>
                  <a:ext uri="{0D108BD9-81ED-4DB2-BD59-A6C34878D82A}">
                    <a16:rowId xmlns:a16="http://schemas.microsoft.com/office/drawing/2014/main" val="10005"/>
                  </a:ext>
                </a:extLst>
              </a:tr>
              <a:tr h="334218">
                <a:tc>
                  <a:txBody>
                    <a:bodyPr/>
                    <a:lstStyle/>
                    <a:p>
                      <a:pPr>
                        <a:lnSpc>
                          <a:spcPct val="100000"/>
                        </a:lnSpc>
                      </a:pPr>
                      <a:r>
                        <a:rPr lang="ja-JP" altLang="en-US" sz="1050" dirty="0">
                          <a:latin typeface="Meiryo" charset="-128"/>
                          <a:ea typeface="Meiryo" charset="-128"/>
                          <a:cs typeface="Meiryo" charset="-128"/>
                        </a:rPr>
                        <a:t>掲載面種別</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・スマホ アプリ面</a:t>
                      </a:r>
                      <a:endParaRPr lang="en-US" altLang="ja-JP" sz="1050" dirty="0">
                        <a:latin typeface="Meiryo" charset="-128"/>
                        <a:ea typeface="Meiryo" charset="-128"/>
                        <a:cs typeface="Meiryo" charset="-128"/>
                      </a:endParaRPr>
                    </a:p>
                    <a:p>
                      <a:pPr>
                        <a:lnSpc>
                          <a:spcPct val="100000"/>
                        </a:lnSpc>
                      </a:pPr>
                      <a:r>
                        <a:rPr lang="ja-JP" altLang="en-US" sz="1050" dirty="0">
                          <a:latin typeface="Meiryo" charset="-128"/>
                          <a:ea typeface="Meiryo" charset="-128"/>
                          <a:cs typeface="Meiryo" charset="-128"/>
                        </a:rPr>
                        <a:t>・一部スマホ ブラウザ面</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6"/>
                  </a:ext>
                </a:extLst>
              </a:tr>
              <a:tr h="820235">
                <a:tc>
                  <a:txBody>
                    <a:bodyPr/>
                    <a:lstStyle/>
                    <a:p>
                      <a:pPr>
                        <a:lnSpc>
                          <a:spcPct val="100000"/>
                        </a:lnSpc>
                      </a:pPr>
                      <a:r>
                        <a:rPr lang="ja-JP" altLang="en-US" sz="1050" dirty="0">
                          <a:latin typeface="Meiryo" charset="-128"/>
                          <a:ea typeface="Meiryo" charset="-128"/>
                          <a:cs typeface="Meiryo" charset="-128"/>
                        </a:rPr>
                        <a:t>ターゲティング</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36</a:t>
                      </a:r>
                      <a:r>
                        <a:rPr lang="ja-JP" altLang="en-US" sz="1050" dirty="0">
                          <a:latin typeface="Meiryo" charset="-128"/>
                          <a:ea typeface="Meiryo" charset="-128"/>
                          <a:cs typeface="Meiryo" charset="-128"/>
                        </a:rPr>
                        <a:t>のクラスター</a:t>
                      </a:r>
                      <a:r>
                        <a:rPr lang="en-US" altLang="ja-JP" sz="1050" dirty="0">
                          <a:latin typeface="Meiryo" charset="-128"/>
                          <a:ea typeface="Meiryo" charset="-128"/>
                          <a:cs typeface="Meiryo" charset="-128"/>
                        </a:rPr>
                        <a:t>ID</a:t>
                      </a:r>
                      <a:r>
                        <a:rPr lang="ja-JP" altLang="en-US" sz="1050" dirty="0">
                          <a:latin typeface="Meiryo" charset="-128"/>
                          <a:ea typeface="Meiryo" charset="-128"/>
                          <a:cs typeface="Meiryo" charset="-128"/>
                        </a:rPr>
                        <a:t>から選択。</a:t>
                      </a:r>
                      <a:endParaRPr lang="en-US" altLang="ja-JP" sz="1050" dirty="0">
                        <a:latin typeface="Meiryo" charset="-128"/>
                        <a:ea typeface="Meiryo" charset="-128"/>
                        <a:cs typeface="Meiryo" charset="-128"/>
                      </a:endParaRPr>
                    </a:p>
                    <a:p>
                      <a:pPr>
                        <a:lnSpc>
                          <a:spcPct val="100000"/>
                        </a:lnSpc>
                      </a:pPr>
                      <a:r>
                        <a:rPr lang="en-US" altLang="ja-JP" sz="1050" dirty="0">
                          <a:latin typeface="Meiryo" charset="-128"/>
                          <a:ea typeface="Meiryo" charset="-128"/>
                          <a:cs typeface="Meiryo" charset="-128"/>
                        </a:rPr>
                        <a:t>[</a:t>
                      </a:r>
                      <a:r>
                        <a:rPr lang="ja-JP" altLang="en-US" sz="1050" dirty="0">
                          <a:latin typeface="Meiryo" charset="-128"/>
                          <a:ea typeface="Meiryo" charset="-128"/>
                          <a:cs typeface="Meiryo" charset="-128"/>
                        </a:rPr>
                        <a:t>かけ合わせ可能項目</a:t>
                      </a:r>
                      <a:r>
                        <a:rPr lang="en-US" altLang="ja-JP" sz="1050" dirty="0">
                          <a:latin typeface="Meiryo" charset="-128"/>
                          <a:ea typeface="Meiryo" charset="-128"/>
                          <a:cs typeface="Meiryo" charset="-128"/>
                        </a:rPr>
                        <a:t>]</a:t>
                      </a:r>
                    </a:p>
                    <a:p>
                      <a:pPr marL="0" indent="0">
                        <a:lnSpc>
                          <a:spcPct val="100000"/>
                        </a:lnSpc>
                        <a:buFont typeface="Arial" charset="0"/>
                        <a:buNone/>
                      </a:pPr>
                      <a:r>
                        <a:rPr lang="ja-JP" altLang="en-US" sz="1050" dirty="0">
                          <a:latin typeface="Meiryo" charset="-128"/>
                          <a:ea typeface="Meiryo" charset="-128"/>
                          <a:cs typeface="Meiryo" charset="-128"/>
                        </a:rPr>
                        <a:t>・地方・都道府県</a:t>
                      </a:r>
                      <a:br>
                        <a:rPr lang="en-US" altLang="ja-JP" sz="1050" dirty="0">
                          <a:latin typeface="Meiryo" charset="-128"/>
                          <a:ea typeface="Meiryo" charset="-128"/>
                          <a:cs typeface="Meiryo" charset="-128"/>
                        </a:rPr>
                      </a:br>
                      <a:r>
                        <a:rPr lang="ja-JP" altLang="en-US" sz="1050" dirty="0">
                          <a:latin typeface="Meiryo" charset="-128"/>
                          <a:ea typeface="Meiryo" charset="-128"/>
                          <a:cs typeface="Meiryo" charset="-128"/>
                        </a:rPr>
                        <a:t>・性別・年代</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7"/>
                  </a:ext>
                </a:extLst>
              </a:tr>
              <a:tr h="334218">
                <a:tc>
                  <a:txBody>
                    <a:bodyPr/>
                    <a:lstStyle/>
                    <a:p>
                      <a:pPr>
                        <a:lnSpc>
                          <a:spcPct val="100000"/>
                        </a:lnSpc>
                      </a:pPr>
                      <a:r>
                        <a:rPr lang="ja-JP" altLang="en-US" sz="1050" dirty="0">
                          <a:latin typeface="Meiryo" charset="-128"/>
                          <a:ea typeface="Meiryo" charset="-128"/>
                          <a:cs typeface="Meiryo" charset="-128"/>
                        </a:rPr>
                        <a:t>入稿期日</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約</a:t>
                      </a:r>
                      <a:r>
                        <a:rPr lang="en-US" altLang="ja-JP" sz="1050" dirty="0">
                          <a:latin typeface="Meiryo" charset="-128"/>
                          <a:ea typeface="Meiryo" charset="-128"/>
                          <a:cs typeface="Meiryo" charset="-128"/>
                        </a:rPr>
                        <a:t>1</a:t>
                      </a:r>
                      <a:r>
                        <a:rPr lang="ja-JP" altLang="en-US" sz="1050" dirty="0">
                          <a:latin typeface="Meiryo" charset="-128"/>
                          <a:ea typeface="Meiryo" charset="-128"/>
                          <a:cs typeface="Meiryo" charset="-128"/>
                        </a:rPr>
                        <a:t>営業日でクリエイティブ承認</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8"/>
                  </a:ext>
                </a:extLst>
              </a:tr>
              <a:tr h="334218">
                <a:tc>
                  <a:txBody>
                    <a:bodyPr/>
                    <a:lstStyle/>
                    <a:p>
                      <a:pPr>
                        <a:lnSpc>
                          <a:spcPct val="100000"/>
                        </a:lnSpc>
                      </a:pPr>
                      <a:r>
                        <a:rPr lang="ja-JP" altLang="en-US" sz="1050" dirty="0">
                          <a:latin typeface="Meiryo" charset="-128"/>
                          <a:ea typeface="Meiryo" charset="-128"/>
                          <a:cs typeface="Meiryo" charset="-128"/>
                        </a:rPr>
                        <a:t>バナーサイズ</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320x50, 300x250px, </a:t>
                      </a:r>
                      <a:br>
                        <a:rPr lang="en-US" altLang="ja-JP" sz="1050" dirty="0">
                          <a:latin typeface="Meiryo" charset="-128"/>
                          <a:ea typeface="Meiryo" charset="-128"/>
                          <a:cs typeface="Meiryo" charset="-128"/>
                        </a:rPr>
                      </a:br>
                      <a:r>
                        <a:rPr lang="ja-JP" altLang="en-US" sz="1050" dirty="0">
                          <a:latin typeface="Meiryo" charset="-128"/>
                          <a:ea typeface="Meiryo" charset="-128"/>
                          <a:cs typeface="Meiryo" charset="-128"/>
                        </a:rPr>
                        <a:t>インフィードなど</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09"/>
                  </a:ext>
                </a:extLst>
              </a:tr>
              <a:tr h="546901">
                <a:tc>
                  <a:txBody>
                    <a:bodyPr/>
                    <a:lstStyle/>
                    <a:p>
                      <a:pPr>
                        <a:lnSpc>
                          <a:spcPct val="100000"/>
                        </a:lnSpc>
                      </a:pPr>
                      <a:r>
                        <a:rPr lang="ja-JP" altLang="en-US" sz="1050" dirty="0">
                          <a:latin typeface="Meiryo" charset="-128"/>
                          <a:ea typeface="Meiryo" charset="-128"/>
                          <a:cs typeface="Meiryo" charset="-128"/>
                        </a:rPr>
                        <a:t>ファイル容量</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40KB</a:t>
                      </a:r>
                      <a:r>
                        <a:rPr lang="ja-JP" altLang="en-US" sz="1050" dirty="0">
                          <a:latin typeface="Meiryo" charset="-128"/>
                          <a:ea typeface="Meiryo" charset="-128"/>
                          <a:cs typeface="Meiryo" charset="-128"/>
                        </a:rPr>
                        <a:t>を超える場合、弊社にて圧縮する場合があります</a:t>
                      </a:r>
                    </a:p>
                  </a:txBody>
                  <a:tcPr anchor="ctr"/>
                </a:tc>
                <a:extLst>
                  <a:ext uri="{0D108BD9-81ED-4DB2-BD59-A6C34878D82A}">
                    <a16:rowId xmlns:a16="http://schemas.microsoft.com/office/drawing/2014/main" val="10010"/>
                  </a:ext>
                </a:extLst>
              </a:tr>
              <a:tr h="972270">
                <a:tc>
                  <a:txBody>
                    <a:bodyPr/>
                    <a:lstStyle/>
                    <a:p>
                      <a:pPr>
                        <a:lnSpc>
                          <a:spcPct val="100000"/>
                        </a:lnSpc>
                      </a:pPr>
                      <a:r>
                        <a:rPr lang="ja-JP" altLang="en-US" sz="1050" dirty="0">
                          <a:latin typeface="Meiryo" charset="-128"/>
                          <a:ea typeface="Meiryo" charset="-128"/>
                          <a:cs typeface="Meiryo" charset="-128"/>
                        </a:rPr>
                        <a:t>クリエイティブ数</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a:t>
                      </a:r>
                      <a:r>
                        <a:rPr lang="ja-JP" altLang="en-US" sz="1050" dirty="0">
                          <a:latin typeface="Meiryo" charset="-128"/>
                          <a:ea typeface="Meiryo" charset="-128"/>
                          <a:cs typeface="Meiryo" charset="-128"/>
                        </a:rPr>
                        <a:t>お申込み金額</a:t>
                      </a:r>
                      <a:r>
                        <a:rPr lang="en-US" altLang="ja-JP" sz="1050" dirty="0">
                          <a:latin typeface="Meiryo" charset="-128"/>
                          <a:ea typeface="Meiryo" charset="-128"/>
                          <a:cs typeface="Meiryo" charset="-128"/>
                        </a:rPr>
                        <a:t>]</a:t>
                      </a:r>
                    </a:p>
                    <a:p>
                      <a:pPr>
                        <a:lnSpc>
                          <a:spcPct val="100000"/>
                        </a:lnSpc>
                      </a:pPr>
                      <a:r>
                        <a:rPr lang="en-US" altLang="ja-JP" sz="1050" dirty="0">
                          <a:latin typeface="Meiryo" charset="-128"/>
                          <a:ea typeface="Meiryo" charset="-128"/>
                          <a:cs typeface="Meiryo" charset="-128"/>
                        </a:rPr>
                        <a:t>〜10</a:t>
                      </a:r>
                      <a:r>
                        <a:rPr lang="ja-JP" altLang="en-US" sz="1050" dirty="0">
                          <a:latin typeface="Meiryo" charset="-128"/>
                          <a:ea typeface="Meiryo" charset="-128"/>
                          <a:cs typeface="Meiryo" charset="-128"/>
                        </a:rPr>
                        <a:t>万円未満：</a:t>
                      </a:r>
                      <a:r>
                        <a:rPr lang="en-US" altLang="ja-JP" sz="1050" dirty="0">
                          <a:latin typeface="Meiryo" charset="-128"/>
                          <a:ea typeface="Meiryo" charset="-128"/>
                          <a:cs typeface="Meiryo" charset="-128"/>
                        </a:rPr>
                        <a:t>5</a:t>
                      </a:r>
                      <a:r>
                        <a:rPr lang="ja-JP" altLang="en-US" sz="1050" dirty="0">
                          <a:latin typeface="Meiryo" charset="-128"/>
                          <a:ea typeface="Meiryo" charset="-128"/>
                          <a:cs typeface="Meiryo" charset="-128"/>
                        </a:rPr>
                        <a:t>本</a:t>
                      </a:r>
                      <a:br>
                        <a:rPr lang="en-US" altLang="ja-JP" sz="1050" dirty="0">
                          <a:latin typeface="Meiryo" charset="-128"/>
                          <a:ea typeface="Meiryo" charset="-128"/>
                          <a:cs typeface="Meiryo" charset="-128"/>
                        </a:rPr>
                      </a:br>
                      <a:r>
                        <a:rPr lang="en-US" altLang="ja-JP" sz="1050" dirty="0">
                          <a:latin typeface="Meiryo" charset="-128"/>
                          <a:ea typeface="Meiryo" charset="-128"/>
                          <a:cs typeface="Meiryo" charset="-128"/>
                        </a:rPr>
                        <a:t>10</a:t>
                      </a:r>
                      <a:r>
                        <a:rPr lang="ja-JP" altLang="en-US" sz="1050" dirty="0">
                          <a:latin typeface="Meiryo" charset="-128"/>
                          <a:ea typeface="Meiryo" charset="-128"/>
                          <a:cs typeface="Meiryo" charset="-128"/>
                        </a:rPr>
                        <a:t>万円</a:t>
                      </a:r>
                      <a:r>
                        <a:rPr lang="en-US" altLang="ja-JP" sz="1050" dirty="0">
                          <a:latin typeface="Meiryo" charset="-128"/>
                          <a:ea typeface="Meiryo" charset="-128"/>
                          <a:cs typeface="Meiryo" charset="-128"/>
                        </a:rPr>
                        <a:t>〜30</a:t>
                      </a:r>
                      <a:r>
                        <a:rPr lang="ja-JP" altLang="en-US" sz="1050" dirty="0">
                          <a:latin typeface="Meiryo" charset="-128"/>
                          <a:ea typeface="Meiryo" charset="-128"/>
                          <a:cs typeface="Meiryo" charset="-128"/>
                        </a:rPr>
                        <a:t>万円未満：</a:t>
                      </a:r>
                      <a:r>
                        <a:rPr lang="en-US" altLang="ja-JP" sz="1050" dirty="0">
                          <a:latin typeface="Meiryo" charset="-128"/>
                          <a:ea typeface="Meiryo" charset="-128"/>
                          <a:cs typeface="Meiryo" charset="-128"/>
                        </a:rPr>
                        <a:t>10</a:t>
                      </a:r>
                      <a:r>
                        <a:rPr lang="ja-JP" altLang="en-US" sz="1050" dirty="0">
                          <a:latin typeface="Meiryo" charset="-128"/>
                          <a:ea typeface="Meiryo" charset="-128"/>
                          <a:cs typeface="Meiryo" charset="-128"/>
                        </a:rPr>
                        <a:t>本</a:t>
                      </a:r>
                      <a:br>
                        <a:rPr lang="en-US" altLang="ja-JP" sz="1050" dirty="0">
                          <a:latin typeface="Meiryo" charset="-128"/>
                          <a:ea typeface="Meiryo" charset="-128"/>
                          <a:cs typeface="Meiryo" charset="-128"/>
                        </a:rPr>
                      </a:br>
                      <a:r>
                        <a:rPr lang="en-US" altLang="ja-JP" sz="1050" dirty="0">
                          <a:latin typeface="Meiryo" charset="-128"/>
                          <a:ea typeface="Meiryo" charset="-128"/>
                          <a:cs typeface="Meiryo" charset="-128"/>
                        </a:rPr>
                        <a:t>30</a:t>
                      </a:r>
                      <a:r>
                        <a:rPr lang="ja-JP" altLang="en-US" sz="1050" dirty="0">
                          <a:latin typeface="Meiryo" charset="-128"/>
                          <a:ea typeface="Meiryo" charset="-128"/>
                          <a:cs typeface="Meiryo" charset="-128"/>
                        </a:rPr>
                        <a:t>万円</a:t>
                      </a:r>
                      <a:r>
                        <a:rPr lang="en-US" altLang="ja-JP" sz="1050" dirty="0">
                          <a:latin typeface="Meiryo" charset="-128"/>
                          <a:ea typeface="Meiryo" charset="-128"/>
                          <a:cs typeface="Meiryo" charset="-128"/>
                        </a:rPr>
                        <a:t>〜</a:t>
                      </a:r>
                      <a:r>
                        <a:rPr lang="ja-JP" altLang="en-US" sz="1050" dirty="0">
                          <a:latin typeface="Meiryo" charset="-128"/>
                          <a:ea typeface="Meiryo" charset="-128"/>
                          <a:cs typeface="Meiryo" charset="-128"/>
                        </a:rPr>
                        <a:t>：</a:t>
                      </a:r>
                      <a:r>
                        <a:rPr lang="en-US" altLang="ja-JP" sz="1050" dirty="0">
                          <a:latin typeface="Meiryo" charset="-128"/>
                          <a:ea typeface="Meiryo" charset="-128"/>
                          <a:cs typeface="Meiryo" charset="-128"/>
                        </a:rPr>
                        <a:t>30</a:t>
                      </a:r>
                      <a:r>
                        <a:rPr lang="ja-JP" altLang="en-US" sz="1050" dirty="0">
                          <a:latin typeface="Meiryo" charset="-128"/>
                          <a:ea typeface="Meiryo" charset="-128"/>
                          <a:cs typeface="Meiryo" charset="-128"/>
                        </a:rPr>
                        <a:t>本</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11"/>
                  </a:ext>
                </a:extLst>
              </a:tr>
              <a:tr h="334218">
                <a:tc>
                  <a:txBody>
                    <a:bodyPr/>
                    <a:lstStyle/>
                    <a:p>
                      <a:pPr>
                        <a:lnSpc>
                          <a:spcPct val="100000"/>
                        </a:lnSpc>
                      </a:pPr>
                      <a:r>
                        <a:rPr lang="ja-JP" altLang="en-US" sz="1050" dirty="0">
                          <a:latin typeface="Meiryo" charset="-128"/>
                          <a:ea typeface="Meiryo" charset="-128"/>
                          <a:cs typeface="Meiryo" charset="-128"/>
                        </a:rPr>
                        <a:t>レポート</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レポーティング画面をご提供</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12"/>
                  </a:ext>
                </a:extLst>
              </a:tr>
            </a:tbl>
          </a:graphicData>
        </a:graphic>
      </p:graphicFrame>
      <p:sp>
        <p:nvSpPr>
          <p:cNvPr id="26" name="Rounded Rectangle 25"/>
          <p:cNvSpPr/>
          <p:nvPr/>
        </p:nvSpPr>
        <p:spPr>
          <a:xfrm>
            <a:off x="1932572" y="3541292"/>
            <a:ext cx="1819258" cy="501805"/>
          </a:xfrm>
          <a:prstGeom prst="roundRect">
            <a:avLst>
              <a:gd name="adj" fmla="val 19162"/>
            </a:avLst>
          </a:prstGeom>
          <a:solidFill>
            <a:schemeClr val="bg1">
              <a:lumMod val="95000"/>
            </a:schemeClr>
          </a:solidFill>
          <a:ln>
            <a:noFill/>
          </a:ln>
        </p:spPr>
        <p:style>
          <a:lnRef idx="1">
            <a:schemeClr val="accent3"/>
          </a:lnRef>
          <a:fillRef idx="2">
            <a:schemeClr val="accent3"/>
          </a:fillRef>
          <a:effectRef idx="1">
            <a:schemeClr val="accent3"/>
          </a:effectRef>
          <a:fontRef idx="minor">
            <a:schemeClr val="dk1"/>
          </a:fontRef>
        </p:style>
        <p:txBody>
          <a:bodyPr wrap="none" tIns="18000" bIns="18000" rtlCol="0" anchor="b"/>
          <a:lstStyle/>
          <a:p>
            <a:pPr algn="ctr"/>
            <a:endParaRPr lang="en-US" sz="1050" dirty="0">
              <a:latin typeface="Meiryo" charset="-128"/>
              <a:ea typeface="Meiryo" charset="-128"/>
              <a:cs typeface="Meiryo" charset="-128"/>
            </a:endParaRPr>
          </a:p>
          <a:p>
            <a:pPr algn="ctr"/>
            <a:r>
              <a:rPr lang="ja-JP" altLang="en-US" sz="1050" dirty="0">
                <a:latin typeface="Meiryo" charset="-128"/>
                <a:ea typeface="Meiryo" charset="-128"/>
                <a:cs typeface="Meiryo" charset="-128"/>
              </a:rPr>
              <a:t>独自データ </a:t>
            </a:r>
            <a:r>
              <a:rPr lang="en-US" altLang="ja-JP" sz="1050" dirty="0">
                <a:latin typeface="Meiryo" charset="-128"/>
                <a:ea typeface="Meiryo" charset="-128"/>
                <a:cs typeface="Meiryo" charset="-128"/>
              </a:rPr>
              <a:t>GeoGenome</a:t>
            </a:r>
            <a:endParaRPr lang="en-US" sz="1050" dirty="0">
              <a:latin typeface="Meiryo" charset="-128"/>
              <a:ea typeface="Meiryo" charset="-128"/>
              <a:cs typeface="Meiryo" charset="-128"/>
            </a:endParaRPr>
          </a:p>
        </p:txBody>
      </p:sp>
      <p:sp>
        <p:nvSpPr>
          <p:cNvPr id="6" name="Rectangle 5"/>
          <p:cNvSpPr/>
          <p:nvPr/>
        </p:nvSpPr>
        <p:spPr>
          <a:xfrm>
            <a:off x="1848702" y="3302839"/>
            <a:ext cx="1986998" cy="452486"/>
          </a:xfrm>
          <a:prstGeom prst="rect">
            <a:avLst/>
          </a:prstGeom>
          <a:solidFill>
            <a:srgbClr val="92D05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1400" dirty="0">
                <a:latin typeface="Meiryo" charset="-128"/>
                <a:ea typeface="Meiryo" charset="-128"/>
                <a:cs typeface="Meiryo" charset="-128"/>
              </a:rPr>
              <a:t>居住地クラスター</a:t>
            </a:r>
            <a:endParaRPr lang="en-US" sz="1400" dirty="0">
              <a:latin typeface="Meiryo" charset="-128"/>
              <a:ea typeface="Meiryo" charset="-128"/>
              <a:cs typeface="Meiryo" charset="-128"/>
            </a:endParaRPr>
          </a:p>
        </p:txBody>
      </p:sp>
      <p:sp>
        <p:nvSpPr>
          <p:cNvPr id="10" name="Rectangle 9"/>
          <p:cNvSpPr/>
          <p:nvPr/>
        </p:nvSpPr>
        <p:spPr>
          <a:xfrm>
            <a:off x="1848702" y="2636567"/>
            <a:ext cx="1986998" cy="452486"/>
          </a:xfrm>
          <a:prstGeom prst="rect">
            <a:avLst/>
          </a:prstGeom>
          <a:solidFill>
            <a:srgbClr val="00B0F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1400" dirty="0">
                <a:latin typeface="Meiryo" charset="-128"/>
                <a:ea typeface="Meiryo" charset="-128"/>
                <a:cs typeface="Meiryo" charset="-128"/>
              </a:rPr>
              <a:t>ユーザー居住地推定</a:t>
            </a:r>
            <a:endParaRPr lang="en-US" sz="1400" dirty="0">
              <a:latin typeface="Meiryo" charset="-128"/>
              <a:ea typeface="Meiryo" charset="-128"/>
              <a:cs typeface="Meiryo" charset="-128"/>
            </a:endParaRPr>
          </a:p>
        </p:txBody>
      </p:sp>
      <p:sp>
        <p:nvSpPr>
          <p:cNvPr id="11" name="TextBox 10"/>
          <p:cNvSpPr txBox="1"/>
          <p:nvPr/>
        </p:nvSpPr>
        <p:spPr>
          <a:xfrm>
            <a:off x="447659" y="3305672"/>
            <a:ext cx="1107996" cy="461665"/>
          </a:xfrm>
          <a:prstGeom prst="rect">
            <a:avLst/>
          </a:prstGeom>
          <a:noFill/>
        </p:spPr>
        <p:txBody>
          <a:bodyPr wrap="none" rtlCol="0">
            <a:spAutoFit/>
          </a:bodyPr>
          <a:lstStyle/>
          <a:p>
            <a:pPr algn="ctr"/>
            <a:r>
              <a:rPr lang="ja-JP" altLang="en-US" sz="1200" dirty="0"/>
              <a:t>国勢調査・</a:t>
            </a:r>
            <a:endParaRPr lang="en-US" altLang="ja-JP" sz="1200" dirty="0"/>
          </a:p>
          <a:p>
            <a:pPr algn="ctr"/>
            <a:r>
              <a:rPr lang="ja-JP" altLang="en-US" sz="1200" dirty="0"/>
              <a:t>家計収入など</a:t>
            </a:r>
            <a:endParaRPr lang="en-US" sz="1200" dirty="0"/>
          </a:p>
        </p:txBody>
      </p:sp>
      <p:sp>
        <p:nvSpPr>
          <p:cNvPr id="12" name="TextBox 11"/>
          <p:cNvSpPr txBox="1"/>
          <p:nvPr/>
        </p:nvSpPr>
        <p:spPr>
          <a:xfrm>
            <a:off x="370715" y="2738598"/>
            <a:ext cx="1261884" cy="276999"/>
          </a:xfrm>
          <a:prstGeom prst="rect">
            <a:avLst/>
          </a:prstGeom>
          <a:noFill/>
        </p:spPr>
        <p:txBody>
          <a:bodyPr wrap="none" rtlCol="0">
            <a:spAutoFit/>
          </a:bodyPr>
          <a:lstStyle/>
          <a:p>
            <a:pPr algn="ctr"/>
            <a:r>
              <a:rPr lang="ja-JP" altLang="en-US" sz="1200" dirty="0"/>
              <a:t>スマホ位置情報</a:t>
            </a:r>
            <a:endParaRPr lang="en-US" sz="1200" dirty="0"/>
          </a:p>
        </p:txBody>
      </p:sp>
      <p:sp>
        <p:nvSpPr>
          <p:cNvPr id="14" name="TextBox 13"/>
          <p:cNvSpPr txBox="1"/>
          <p:nvPr/>
        </p:nvSpPr>
        <p:spPr>
          <a:xfrm>
            <a:off x="4280323" y="3435123"/>
            <a:ext cx="1531188" cy="600164"/>
          </a:xfrm>
          <a:prstGeom prst="rect">
            <a:avLst/>
          </a:prstGeom>
          <a:noFill/>
        </p:spPr>
        <p:txBody>
          <a:bodyPr wrap="none" rtlCol="0">
            <a:spAutoFit/>
          </a:bodyPr>
          <a:lstStyle/>
          <a:p>
            <a:pPr algn="ctr"/>
            <a:r>
              <a:rPr lang="ja-JP" altLang="en-US" sz="1200" b="1" dirty="0">
                <a:solidFill>
                  <a:srgbClr val="92D050"/>
                </a:solidFill>
                <a:latin typeface="Meiryo" charset="-128"/>
                <a:ea typeface="Meiryo" charset="-128"/>
                <a:cs typeface="Meiryo" charset="-128"/>
              </a:rPr>
              <a:t>居住地クラスター</a:t>
            </a:r>
            <a:endParaRPr lang="en-US" altLang="ja-JP" sz="1200" b="1" dirty="0">
              <a:solidFill>
                <a:srgbClr val="92D050"/>
              </a:solidFill>
              <a:latin typeface="Meiryo" charset="-128"/>
              <a:ea typeface="Meiryo" charset="-128"/>
              <a:cs typeface="Meiryo" charset="-128"/>
            </a:endParaRPr>
          </a:p>
          <a:p>
            <a:pPr algn="ctr"/>
            <a:r>
              <a:rPr lang="ja-JP" altLang="en-US" sz="1050" dirty="0">
                <a:latin typeface="Meiryo" charset="-128"/>
                <a:ea typeface="Meiryo" charset="-128"/>
                <a:cs typeface="Meiryo" charset="-128"/>
              </a:rPr>
              <a:t>都心の高層マンション</a:t>
            </a:r>
            <a:br>
              <a:rPr lang="en-US" altLang="ja-JP" sz="1050" dirty="0">
                <a:latin typeface="Meiryo" charset="-128"/>
                <a:ea typeface="Meiryo" charset="-128"/>
                <a:cs typeface="Meiryo" charset="-128"/>
              </a:rPr>
            </a:br>
            <a:r>
              <a:rPr lang="ja-JP" altLang="en-US" sz="1050" dirty="0">
                <a:latin typeface="Meiryo" charset="-128"/>
                <a:ea typeface="Meiryo" charset="-128"/>
                <a:cs typeface="Meiryo" charset="-128"/>
              </a:rPr>
              <a:t>セレブ地域</a:t>
            </a:r>
            <a:endParaRPr lang="en-US" sz="1050" dirty="0">
              <a:latin typeface="Meiryo" charset="-128"/>
              <a:ea typeface="Meiryo" charset="-128"/>
              <a:cs typeface="Meiryo" charset="-128"/>
            </a:endParaRPr>
          </a:p>
        </p:txBody>
      </p:sp>
      <p:sp>
        <p:nvSpPr>
          <p:cNvPr id="16" name="Freeform 15"/>
          <p:cNvSpPr/>
          <p:nvPr/>
        </p:nvSpPr>
        <p:spPr>
          <a:xfrm>
            <a:off x="4350266" y="2906801"/>
            <a:ext cx="1357460" cy="499620"/>
          </a:xfrm>
          <a:custGeom>
            <a:avLst/>
            <a:gdLst>
              <a:gd name="connsiteX0" fmla="*/ 1140643 w 1357460"/>
              <a:gd name="connsiteY0" fmla="*/ 292231 h 499620"/>
              <a:gd name="connsiteX1" fmla="*/ 857839 w 1357460"/>
              <a:gd name="connsiteY1" fmla="*/ 499620 h 499620"/>
              <a:gd name="connsiteX2" fmla="*/ 207390 w 1357460"/>
              <a:gd name="connsiteY2" fmla="*/ 499620 h 499620"/>
              <a:gd name="connsiteX3" fmla="*/ 0 w 1357460"/>
              <a:gd name="connsiteY3" fmla="*/ 282804 h 499620"/>
              <a:gd name="connsiteX4" fmla="*/ 358218 w 1357460"/>
              <a:gd name="connsiteY4" fmla="*/ 18853 h 499620"/>
              <a:gd name="connsiteX5" fmla="*/ 876693 w 1357460"/>
              <a:gd name="connsiteY5" fmla="*/ 0 h 499620"/>
              <a:gd name="connsiteX6" fmla="*/ 1225484 w 1357460"/>
              <a:gd name="connsiteY6" fmla="*/ 84841 h 499620"/>
              <a:gd name="connsiteX7" fmla="*/ 1357460 w 1357460"/>
              <a:gd name="connsiteY7" fmla="*/ 216816 h 499620"/>
              <a:gd name="connsiteX8" fmla="*/ 1140643 w 1357460"/>
              <a:gd name="connsiteY8" fmla="*/ 292231 h 49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7460" h="499620">
                <a:moveTo>
                  <a:pt x="1140643" y="292231"/>
                </a:moveTo>
                <a:lnTo>
                  <a:pt x="857839" y="499620"/>
                </a:lnTo>
                <a:lnTo>
                  <a:pt x="207390" y="499620"/>
                </a:lnTo>
                <a:lnTo>
                  <a:pt x="0" y="282804"/>
                </a:lnTo>
                <a:lnTo>
                  <a:pt x="358218" y="18853"/>
                </a:lnTo>
                <a:lnTo>
                  <a:pt x="876693" y="0"/>
                </a:lnTo>
                <a:lnTo>
                  <a:pt x="1225484" y="84841"/>
                </a:lnTo>
                <a:lnTo>
                  <a:pt x="1357460" y="216816"/>
                </a:lnTo>
                <a:lnTo>
                  <a:pt x="1140643" y="292231"/>
                </a:ln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18169" y="2925385"/>
            <a:ext cx="332819" cy="337811"/>
          </a:xfrm>
          <a:prstGeom prst="rect">
            <a:avLst/>
          </a:prstGeom>
          <a:effectLst>
            <a:outerShdw blurRad="38100" dir="17700000" sx="101000" sy="101000" kx="-1200000" algn="bl" rotWithShape="0">
              <a:prstClr val="black">
                <a:alpha val="36000"/>
              </a:prstClr>
            </a:outerShdw>
          </a:effectLst>
        </p:spPr>
      </p:pic>
      <p:sp>
        <p:nvSpPr>
          <p:cNvPr id="21" name="Right Arrow 20"/>
          <p:cNvSpPr/>
          <p:nvPr/>
        </p:nvSpPr>
        <p:spPr>
          <a:xfrm rot="1236649">
            <a:off x="4003284" y="2869116"/>
            <a:ext cx="260805" cy="139648"/>
          </a:xfrm>
          <a:prstGeom prst="rightArrow">
            <a:avLst>
              <a:gd name="adj1" fmla="val 50000"/>
              <a:gd name="adj2" fmla="val 94432"/>
            </a:avLst>
          </a:prstGeom>
          <a:solidFill>
            <a:schemeClr val="bg1">
              <a:lumMod val="6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2" name="Right Arrow 21"/>
          <p:cNvSpPr/>
          <p:nvPr/>
        </p:nvSpPr>
        <p:spPr>
          <a:xfrm rot="20270318">
            <a:off x="4003285" y="3353767"/>
            <a:ext cx="260805" cy="139648"/>
          </a:xfrm>
          <a:prstGeom prst="rightArrow">
            <a:avLst>
              <a:gd name="adj1" fmla="val 50000"/>
              <a:gd name="adj2" fmla="val 94432"/>
            </a:avLst>
          </a:prstGeom>
          <a:solidFill>
            <a:schemeClr val="bg1">
              <a:lumMod val="6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3" name="TextBox 22"/>
          <p:cNvSpPr txBox="1"/>
          <p:nvPr/>
        </p:nvSpPr>
        <p:spPr>
          <a:xfrm>
            <a:off x="4350266" y="2504333"/>
            <a:ext cx="1261884" cy="438582"/>
          </a:xfrm>
          <a:prstGeom prst="rect">
            <a:avLst/>
          </a:prstGeom>
          <a:noFill/>
        </p:spPr>
        <p:txBody>
          <a:bodyPr wrap="none" rtlCol="0">
            <a:spAutoFit/>
          </a:bodyPr>
          <a:lstStyle/>
          <a:p>
            <a:pPr algn="ctr"/>
            <a:r>
              <a:rPr lang="ja-JP" altLang="en-US" sz="1200" b="1" dirty="0">
                <a:solidFill>
                  <a:srgbClr val="329FFB"/>
                </a:solidFill>
                <a:latin typeface="Meiryo" charset="-128"/>
                <a:ea typeface="Meiryo" charset="-128"/>
                <a:cs typeface="Meiryo" charset="-128"/>
              </a:rPr>
              <a:t>ユーザー居住地</a:t>
            </a:r>
            <a:endParaRPr lang="en-US" altLang="ja-JP" sz="1200" b="1" dirty="0">
              <a:solidFill>
                <a:srgbClr val="329FFB"/>
              </a:solidFill>
              <a:latin typeface="Meiryo" charset="-128"/>
              <a:ea typeface="Meiryo" charset="-128"/>
              <a:cs typeface="Meiryo" charset="-128"/>
            </a:endParaRPr>
          </a:p>
          <a:p>
            <a:pPr algn="ctr"/>
            <a:r>
              <a:rPr lang="ja-JP" altLang="en-US" sz="1050" dirty="0">
                <a:latin typeface="Meiryo" charset="-128"/>
                <a:ea typeface="Meiryo" charset="-128"/>
                <a:cs typeface="Meiryo" charset="-128"/>
              </a:rPr>
              <a:t>港区六本木●丁目</a:t>
            </a:r>
            <a:endParaRPr lang="en-US" sz="1050" dirty="0">
              <a:latin typeface="Meiryo" charset="-128"/>
              <a:ea typeface="Meiryo" charset="-128"/>
              <a:cs typeface="Meiryo" charset="-128"/>
            </a:endParaRPr>
          </a:p>
        </p:txBody>
      </p:sp>
      <p:sp>
        <p:nvSpPr>
          <p:cNvPr id="24" name="Triangle 23"/>
          <p:cNvSpPr/>
          <p:nvPr/>
        </p:nvSpPr>
        <p:spPr>
          <a:xfrm rot="5400000">
            <a:off x="1614128" y="2823505"/>
            <a:ext cx="142988" cy="108475"/>
          </a:xfrm>
          <a:prstGeom prst="triangle">
            <a:avLst/>
          </a:prstGeom>
          <a:solidFill>
            <a:schemeClr val="bg1">
              <a:lumMod val="6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dk1"/>
              </a:solidFill>
            </a:endParaRPr>
          </a:p>
        </p:txBody>
      </p:sp>
      <p:sp>
        <p:nvSpPr>
          <p:cNvPr id="25" name="Triangle 24"/>
          <p:cNvSpPr/>
          <p:nvPr/>
        </p:nvSpPr>
        <p:spPr>
          <a:xfrm rot="5400000">
            <a:off x="1614128" y="3487874"/>
            <a:ext cx="142988" cy="108475"/>
          </a:xfrm>
          <a:prstGeom prst="triangle">
            <a:avLst/>
          </a:prstGeom>
          <a:solidFill>
            <a:schemeClr val="bg1">
              <a:lumMod val="6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dk1"/>
              </a:solidFill>
            </a:endParaRPr>
          </a:p>
        </p:txBody>
      </p:sp>
      <p:sp>
        <p:nvSpPr>
          <p:cNvPr id="31" name="TextBox 30"/>
          <p:cNvSpPr txBox="1"/>
          <p:nvPr/>
        </p:nvSpPr>
        <p:spPr>
          <a:xfrm>
            <a:off x="1771571" y="4535819"/>
            <a:ext cx="2492991" cy="461665"/>
          </a:xfrm>
          <a:prstGeom prst="rect">
            <a:avLst/>
          </a:prstGeom>
          <a:noFill/>
        </p:spPr>
        <p:txBody>
          <a:bodyPr wrap="none" rtlCol="0">
            <a:spAutoFit/>
          </a:bodyPr>
          <a:lstStyle/>
          <a:p>
            <a:pPr algn="ctr"/>
            <a:r>
              <a:rPr lang="ja-JP" altLang="en-US" sz="1200" b="1" dirty="0">
                <a:solidFill>
                  <a:srgbClr val="329FFB"/>
                </a:solidFill>
                <a:latin typeface="Meiryo" charset="-128"/>
                <a:ea typeface="Meiryo" charset="-128"/>
                <a:cs typeface="Meiryo" charset="-128"/>
              </a:rPr>
              <a:t>日本全国、土地勘がない地域でも</a:t>
            </a:r>
            <a:br>
              <a:rPr lang="en-US" altLang="ja-JP" sz="1200" b="1" dirty="0">
                <a:solidFill>
                  <a:srgbClr val="329FFB"/>
                </a:solidFill>
                <a:latin typeface="Meiryo" charset="-128"/>
                <a:ea typeface="Meiryo" charset="-128"/>
                <a:cs typeface="Meiryo" charset="-128"/>
              </a:rPr>
            </a:br>
            <a:r>
              <a:rPr lang="ja-JP" altLang="en-US" sz="1200" b="1" dirty="0">
                <a:solidFill>
                  <a:srgbClr val="329FFB"/>
                </a:solidFill>
                <a:latin typeface="Meiryo" charset="-128"/>
                <a:ea typeface="Meiryo" charset="-128"/>
                <a:cs typeface="Meiryo" charset="-128"/>
              </a:rPr>
              <a:t>簡単にエリアターゲティング！</a:t>
            </a:r>
            <a:endParaRPr lang="en-US" sz="1200" b="1" dirty="0">
              <a:solidFill>
                <a:srgbClr val="329FFB"/>
              </a:solidFill>
              <a:latin typeface="Meiryo" charset="-128"/>
              <a:ea typeface="Meiryo" charset="-128"/>
              <a:cs typeface="Meiryo" charset="-128"/>
            </a:endParaRPr>
          </a:p>
        </p:txBody>
      </p:sp>
      <p:sp>
        <p:nvSpPr>
          <p:cNvPr id="9" name="TextBox 8">
            <a:extLst>
              <a:ext uri="{FF2B5EF4-FFF2-40B4-BE49-F238E27FC236}">
                <a16:creationId xmlns:a16="http://schemas.microsoft.com/office/drawing/2014/main" id="{BEFC5700-CA11-F542-B420-23F84A42422E}"/>
              </a:ext>
            </a:extLst>
          </p:cNvPr>
          <p:cNvSpPr txBox="1"/>
          <p:nvPr/>
        </p:nvSpPr>
        <p:spPr>
          <a:xfrm>
            <a:off x="5821689" y="6608772"/>
            <a:ext cx="1107996" cy="215444"/>
          </a:xfrm>
          <a:prstGeom prst="rect">
            <a:avLst/>
          </a:prstGeom>
          <a:noFill/>
        </p:spPr>
        <p:txBody>
          <a:bodyPr wrap="none" rtlCol="0">
            <a:spAutoFit/>
          </a:bodyPr>
          <a:lstStyle/>
          <a:p>
            <a:r>
              <a:rPr lang="en-US" altLang="ja-JP" sz="800" dirty="0"/>
              <a:t>※</a:t>
            </a:r>
            <a:r>
              <a:rPr lang="ja-JP" altLang="en-US" sz="800" dirty="0"/>
              <a:t>金額はグロス表記</a:t>
            </a:r>
            <a:endParaRPr lang="en-US" sz="800" dirty="0"/>
          </a:p>
        </p:txBody>
      </p:sp>
    </p:spTree>
    <p:extLst>
      <p:ext uri="{BB962C8B-B14F-4D97-AF65-F5344CB8AC3E}">
        <p14:creationId xmlns:p14="http://schemas.microsoft.com/office/powerpoint/2010/main" val="662299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dissolve">
                                      <p:cBhvr>
                                        <p:cTn id="10" dur="500"/>
                                        <p:tgtEl>
                                          <p:spTgt spid="2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dissolve">
                                      <p:cBhvr>
                                        <p:cTn id="16" dur="500"/>
                                        <p:tgtEl>
                                          <p:spTgt spid="26"/>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dissolve">
                                      <p:cBhvr>
                                        <p:cTn id="21" dur="500"/>
                                        <p:tgtEl>
                                          <p:spTgt spid="12"/>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dissolve">
                                      <p:cBhvr>
                                        <p:cTn id="24" dur="500"/>
                                        <p:tgtEl>
                                          <p:spTgt spid="24"/>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dissolve">
                                      <p:cBhvr>
                                        <p:cTn id="27" dur="500"/>
                                        <p:tgtEl>
                                          <p:spTgt spid="10"/>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dissolve">
                                      <p:cBhvr>
                                        <p:cTn id="30" dur="500"/>
                                        <p:tgtEl>
                                          <p:spTgt spid="27"/>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dissolve">
                                      <p:cBhvr>
                                        <p:cTn id="35" dur="500"/>
                                        <p:tgtEl>
                                          <p:spTgt spid="21"/>
                                        </p:tgtEl>
                                      </p:cBhvr>
                                    </p:animEffect>
                                  </p:childTnLst>
                                </p:cTn>
                              </p:par>
                              <p:par>
                                <p:cTn id="36" presetID="9" presetClass="entr" presetSubtype="0"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dissolve">
                                      <p:cBhvr>
                                        <p:cTn id="38" dur="500"/>
                                        <p:tgtEl>
                                          <p:spTgt spid="15"/>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dissolve">
                                      <p:cBhvr>
                                        <p:cTn id="41" dur="500"/>
                                        <p:tgtEl>
                                          <p:spTgt spid="23"/>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dissolve">
                                      <p:cBhvr>
                                        <p:cTn id="46" dur="500"/>
                                        <p:tgtEl>
                                          <p:spTgt spid="16"/>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dissolve">
                                      <p:cBhvr>
                                        <p:cTn id="49" dur="500"/>
                                        <p:tgtEl>
                                          <p:spTgt spid="22"/>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dissolve">
                                      <p:cBhvr>
                                        <p:cTn id="52" dur="5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nodeType="click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dissolve">
                                      <p:cBhvr>
                                        <p:cTn id="57" dur="500"/>
                                        <p:tgtEl>
                                          <p:spTgt spid="33"/>
                                        </p:tgtEl>
                                      </p:cBhvr>
                                    </p:animEffect>
                                  </p:childTnLst>
                                </p:cTn>
                              </p:par>
                              <p:par>
                                <p:cTn id="58" presetID="9" presetClass="entr" presetSubtype="0" fill="hold" grpId="0" nodeType="with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dissolve">
                                      <p:cBhvr>
                                        <p:cTn id="6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6" grpId="0" animBg="1"/>
      <p:bldP spid="10" grpId="0" animBg="1"/>
      <p:bldP spid="11" grpId="0"/>
      <p:bldP spid="12" grpId="0"/>
      <p:bldP spid="14" grpId="0"/>
      <p:bldP spid="16" grpId="0" animBg="1"/>
      <p:bldP spid="21" grpId="0" animBg="1"/>
      <p:bldP spid="22" grpId="0" animBg="1"/>
      <p:bldP spid="23" grpId="0"/>
      <p:bldP spid="24" grpId="0" animBg="1"/>
      <p:bldP spid="25" grpId="0" animBg="1"/>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図形グループ 9"/>
          <p:cNvGrpSpPr/>
          <p:nvPr/>
        </p:nvGrpSpPr>
        <p:grpSpPr>
          <a:xfrm>
            <a:off x="9247" y="1086795"/>
            <a:ext cx="4478421" cy="3004664"/>
            <a:chOff x="116120" y="3591505"/>
            <a:chExt cx="4185866" cy="2808383"/>
          </a:xfrm>
        </p:grpSpPr>
        <p:pic>
          <p:nvPicPr>
            <p:cNvPr id="8" name="図 7" descr="cluster_share.PNG"/>
            <p:cNvPicPr>
              <a:picLocks noChangeAspect="1"/>
            </p:cNvPicPr>
            <p:nvPr/>
          </p:nvPicPr>
          <p:blipFill rotWithShape="1">
            <a:blip r:embed="rId2" cstate="email">
              <a:extLst>
                <a:ext uri="{28A0092B-C50C-407E-A947-70E740481C1C}">
                  <a14:useLocalDpi xmlns:a14="http://schemas.microsoft.com/office/drawing/2010/main"/>
                </a:ext>
              </a:extLst>
            </a:blip>
            <a:srcRect l="5602" r="6601"/>
            <a:stretch/>
          </p:blipFill>
          <p:spPr>
            <a:xfrm>
              <a:off x="258043" y="3591505"/>
              <a:ext cx="4043943" cy="2808383"/>
            </a:xfrm>
            <a:prstGeom prst="rect">
              <a:avLst/>
            </a:prstGeom>
          </p:spPr>
        </p:pic>
        <p:sp>
          <p:nvSpPr>
            <p:cNvPr id="9" name="正方形/長方形 8"/>
            <p:cNvSpPr/>
            <p:nvPr/>
          </p:nvSpPr>
          <p:spPr>
            <a:xfrm>
              <a:off x="116120" y="3591505"/>
              <a:ext cx="717801" cy="21887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sp>
        <p:nvSpPr>
          <p:cNvPr id="2" name="タイトル 1"/>
          <p:cNvSpPr>
            <a:spLocks noGrp="1"/>
          </p:cNvSpPr>
          <p:nvPr>
            <p:ph type="title"/>
          </p:nvPr>
        </p:nvSpPr>
        <p:spPr/>
        <p:txBody>
          <a:bodyPr/>
          <a:lstStyle/>
          <a:p>
            <a:r>
              <a:rPr lang="en-US" altLang="ja-JP" dirty="0"/>
              <a:t>Geo</a:t>
            </a:r>
            <a:r>
              <a:rPr kumimoji="1" lang="en-US" altLang="ja-JP" dirty="0"/>
              <a:t>Genome</a:t>
            </a:r>
            <a:r>
              <a:rPr kumimoji="1" lang="ja-JP" altLang="en-US" dirty="0"/>
              <a:t>クラスター一覧</a:t>
            </a:r>
          </a:p>
        </p:txBody>
      </p:sp>
      <p:sp>
        <p:nvSpPr>
          <p:cNvPr id="4" name="フッター プレースホルダー 3"/>
          <p:cNvSpPr>
            <a:spLocks noGrp="1"/>
          </p:cNvSpPr>
          <p:nvPr>
            <p:ph type="ftr" sz="quarter" idx="11"/>
          </p:nvPr>
        </p:nvSpPr>
        <p:spPr/>
        <p:txBody>
          <a:bodyPr/>
          <a:lstStyle/>
          <a:p>
            <a:r>
              <a:rPr kumimoji="1" lang="en-US" altLang="ja-JP" dirty="0"/>
              <a:t>(c)GeoLogic, Inc.</a:t>
            </a:r>
            <a:endParaRPr kumimoji="1" lang="ja-JP" altLang="en-US" dirty="0"/>
          </a:p>
        </p:txBody>
      </p:sp>
      <p:sp>
        <p:nvSpPr>
          <p:cNvPr id="5" name="スライド番号プレースホルダー 4"/>
          <p:cNvSpPr>
            <a:spLocks noGrp="1"/>
          </p:cNvSpPr>
          <p:nvPr>
            <p:ph type="sldNum" sz="quarter" idx="12"/>
          </p:nvPr>
        </p:nvSpPr>
        <p:spPr/>
        <p:txBody>
          <a:bodyPr/>
          <a:lstStyle/>
          <a:p>
            <a:fld id="{04ACE752-BD15-4044-A9B6-0BE975522DFF}" type="slidenum">
              <a:rPr kumimoji="1" lang="ja-JP" altLang="en-US" smtClean="0"/>
              <a:t>13</a:t>
            </a:fld>
            <a:endParaRPr kumimoji="1" lang="ja-JP" altLang="en-US"/>
          </a:p>
        </p:txBody>
      </p:sp>
      <p:graphicFrame>
        <p:nvGraphicFramePr>
          <p:cNvPr id="6" name="表 5"/>
          <p:cNvGraphicFramePr>
            <a:graphicFrameLocks noGrp="1"/>
          </p:cNvGraphicFramePr>
          <p:nvPr>
            <p:extLst>
              <p:ext uri="{D42A27DB-BD31-4B8C-83A1-F6EECF244321}">
                <p14:modId xmlns:p14="http://schemas.microsoft.com/office/powerpoint/2010/main" val="862750231"/>
              </p:ext>
            </p:extLst>
          </p:nvPr>
        </p:nvGraphicFramePr>
        <p:xfrm>
          <a:off x="4606057" y="782282"/>
          <a:ext cx="5207108" cy="6008874"/>
        </p:xfrm>
        <a:graphic>
          <a:graphicData uri="http://schemas.openxmlformats.org/drawingml/2006/table">
            <a:tbl>
              <a:tblPr/>
              <a:tblGrid>
                <a:gridCol w="382043">
                  <a:extLst>
                    <a:ext uri="{9D8B030D-6E8A-4147-A177-3AD203B41FA5}">
                      <a16:colId xmlns:a16="http://schemas.microsoft.com/office/drawing/2014/main" val="20000"/>
                    </a:ext>
                  </a:extLst>
                </a:gridCol>
                <a:gridCol w="1964223">
                  <a:extLst>
                    <a:ext uri="{9D8B030D-6E8A-4147-A177-3AD203B41FA5}">
                      <a16:colId xmlns:a16="http://schemas.microsoft.com/office/drawing/2014/main" val="20001"/>
                    </a:ext>
                  </a:extLst>
                </a:gridCol>
                <a:gridCol w="360947">
                  <a:extLst>
                    <a:ext uri="{9D8B030D-6E8A-4147-A177-3AD203B41FA5}">
                      <a16:colId xmlns:a16="http://schemas.microsoft.com/office/drawing/2014/main" val="20002"/>
                    </a:ext>
                  </a:extLst>
                </a:gridCol>
                <a:gridCol w="2499895">
                  <a:extLst>
                    <a:ext uri="{9D8B030D-6E8A-4147-A177-3AD203B41FA5}">
                      <a16:colId xmlns:a16="http://schemas.microsoft.com/office/drawing/2014/main" val="20003"/>
                    </a:ext>
                  </a:extLst>
                </a:gridCol>
              </a:tblGrid>
              <a:tr h="162402">
                <a:tc gridSpan="2">
                  <a:txBody>
                    <a:bodyPr/>
                    <a:lstStyle/>
                    <a:p>
                      <a:pPr algn="ctr" fontAlgn="ctr"/>
                      <a:r>
                        <a:rPr lang="ja-JP" altLang="en-US" sz="900" b="1" i="0" u="none" strike="noStrike" dirty="0">
                          <a:solidFill>
                            <a:srgbClr val="000000"/>
                          </a:solidFill>
                          <a:effectLst/>
                          <a:latin typeface="+mj-ea"/>
                          <a:ea typeface="+mj-ea"/>
                        </a:rPr>
                        <a:t>グループ</a:t>
                      </a:r>
                    </a:p>
                  </a:txBody>
                  <a:tcPr marL="7411" marR="7411" marT="10800" marB="10800" anchor="ctr">
                    <a:lnL w="6350" cap="flat" cmpd="sng" algn="ctr">
                      <a:solidFill>
                        <a:srgbClr val="538DD5"/>
                      </a:solidFill>
                      <a:prstDash val="solid"/>
                      <a:round/>
                      <a:headEnd type="none" w="med" len="med"/>
                      <a:tailEnd type="none" w="med" len="med"/>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noFill/>
                  </a:tcPr>
                </a:tc>
                <a:tc hMerge="1">
                  <a:txBody>
                    <a:bodyPr/>
                    <a:lstStyle/>
                    <a:p>
                      <a:endParaRPr kumimoji="1" lang="ja-JP" altLang="en-US"/>
                    </a:p>
                  </a:txBody>
                  <a:tcPr/>
                </a:tc>
                <a:tc gridSpan="2">
                  <a:txBody>
                    <a:bodyPr/>
                    <a:lstStyle/>
                    <a:p>
                      <a:pPr algn="ctr" fontAlgn="ctr"/>
                      <a:r>
                        <a:rPr lang="ja-JP" altLang="en-US" sz="900" b="1" i="0" u="none" strike="noStrike" dirty="0">
                          <a:solidFill>
                            <a:srgbClr val="000000"/>
                          </a:solidFill>
                          <a:effectLst/>
                          <a:latin typeface="+mj-ea"/>
                          <a:ea typeface="+mj-ea"/>
                        </a:rPr>
                        <a:t>クラスター</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noFill/>
                  </a:tcPr>
                </a:tc>
                <a:tc hMerge="1">
                  <a:txBody>
                    <a:bodyPr/>
                    <a:lstStyle/>
                    <a:p>
                      <a:endParaRPr kumimoji="1" lang="ja-JP" altLang="en-US"/>
                    </a:p>
                  </a:txBody>
                  <a:tcPr/>
                </a:tc>
                <a:extLst>
                  <a:ext uri="{0D108BD9-81ED-4DB2-BD59-A6C34878D82A}">
                    <a16:rowId xmlns:a16="http://schemas.microsoft.com/office/drawing/2014/main" val="10000"/>
                  </a:ext>
                </a:extLst>
              </a:tr>
              <a:tr h="162402">
                <a:tc rowSpan="2">
                  <a:txBody>
                    <a:bodyPr/>
                    <a:lstStyle/>
                    <a:p>
                      <a:pPr algn="ctr" fontAlgn="ctr"/>
                      <a:r>
                        <a:rPr lang="en-US" altLang="ja-JP" sz="900" b="0" i="0" u="none" strike="noStrike" dirty="0">
                          <a:solidFill>
                            <a:srgbClr val="000000"/>
                          </a:solidFill>
                          <a:effectLst/>
                          <a:latin typeface="+mj-ea"/>
                          <a:ea typeface="+mj-ea"/>
                        </a:rPr>
                        <a:t>A</a:t>
                      </a:r>
                    </a:p>
                  </a:txBody>
                  <a:tcPr marL="7411" marR="7411" marT="10800" marB="10800" anchor="ctr">
                    <a:lnL w="6350" cap="flat" cmpd="sng" algn="ctr">
                      <a:solidFill>
                        <a:srgbClr val="538DD5"/>
                      </a:solidFill>
                      <a:prstDash val="solid"/>
                      <a:round/>
                      <a:headEnd type="none" w="med" len="med"/>
                      <a:tailEnd type="none" w="med" len="med"/>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6E3F7"/>
                    </a:solidFill>
                  </a:tcPr>
                </a:tc>
                <a:tc rowSpan="2">
                  <a:txBody>
                    <a:bodyPr/>
                    <a:lstStyle/>
                    <a:p>
                      <a:pPr algn="l" fontAlgn="ctr"/>
                      <a:r>
                        <a:rPr lang="ja-JP" altLang="en-US" sz="900" b="0" i="0" u="none" strike="noStrike" dirty="0">
                          <a:solidFill>
                            <a:srgbClr val="000000"/>
                          </a:solidFill>
                          <a:effectLst/>
                          <a:latin typeface="+mj-ea"/>
                          <a:ea typeface="+mj-ea"/>
                        </a:rPr>
                        <a:t>都心のひとり暮らし</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6E3F7"/>
                    </a:solidFill>
                  </a:tcPr>
                </a:tc>
                <a:tc>
                  <a:txBody>
                    <a:bodyPr/>
                    <a:lstStyle/>
                    <a:p>
                      <a:pPr algn="ctr" fontAlgn="ctr"/>
                      <a:r>
                        <a:rPr lang="en-US" altLang="ja-JP" sz="900" b="0" i="0" u="none" strike="noStrike">
                          <a:solidFill>
                            <a:srgbClr val="000000"/>
                          </a:solidFill>
                          <a:effectLst/>
                          <a:latin typeface="+mj-ea"/>
                          <a:ea typeface="+mj-ea"/>
                        </a:rPr>
                        <a:t>1</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6E3F7"/>
                    </a:solidFill>
                  </a:tcPr>
                </a:tc>
                <a:tc>
                  <a:txBody>
                    <a:bodyPr/>
                    <a:lstStyle/>
                    <a:p>
                      <a:pPr algn="l" fontAlgn="ctr"/>
                      <a:r>
                        <a:rPr lang="ja-JP" altLang="en-US" sz="900" b="0" i="0" u="none" strike="noStrike" dirty="0">
                          <a:solidFill>
                            <a:srgbClr val="000000"/>
                          </a:solidFill>
                          <a:effectLst/>
                          <a:latin typeface="+mj-ea"/>
                          <a:ea typeface="+mj-ea"/>
                        </a:rPr>
                        <a:t>都心の高層マンションセレブ</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6E3F7"/>
                    </a:solidFill>
                  </a:tcPr>
                </a:tc>
                <a:extLst>
                  <a:ext uri="{0D108BD9-81ED-4DB2-BD59-A6C34878D82A}">
                    <a16:rowId xmlns:a16="http://schemas.microsoft.com/office/drawing/2014/main" val="10001"/>
                  </a:ext>
                </a:extLst>
              </a:tr>
              <a:tr h="16240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0" i="0" u="none" strike="noStrike">
                          <a:solidFill>
                            <a:srgbClr val="000000"/>
                          </a:solidFill>
                          <a:effectLst/>
                          <a:latin typeface="+mj-ea"/>
                          <a:ea typeface="+mj-ea"/>
                        </a:rPr>
                        <a:t>2</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6E3F7"/>
                    </a:solidFill>
                  </a:tcPr>
                </a:tc>
                <a:tc>
                  <a:txBody>
                    <a:bodyPr/>
                    <a:lstStyle/>
                    <a:p>
                      <a:pPr algn="l" fontAlgn="ctr"/>
                      <a:r>
                        <a:rPr lang="ja-JP" altLang="en-US" sz="900" b="0" i="0" u="none" strike="noStrike" dirty="0">
                          <a:solidFill>
                            <a:srgbClr val="000000"/>
                          </a:solidFill>
                          <a:effectLst/>
                          <a:latin typeface="+mj-ea"/>
                          <a:ea typeface="+mj-ea"/>
                        </a:rPr>
                        <a:t>都心の若者ひとり暮らし</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6E3F7"/>
                    </a:solidFill>
                  </a:tcPr>
                </a:tc>
                <a:extLst>
                  <a:ext uri="{0D108BD9-81ED-4DB2-BD59-A6C34878D82A}">
                    <a16:rowId xmlns:a16="http://schemas.microsoft.com/office/drawing/2014/main" val="10002"/>
                  </a:ext>
                </a:extLst>
              </a:tr>
              <a:tr h="162402">
                <a:tc rowSpan="2">
                  <a:txBody>
                    <a:bodyPr/>
                    <a:lstStyle/>
                    <a:p>
                      <a:pPr algn="ctr" fontAlgn="ctr"/>
                      <a:r>
                        <a:rPr lang="en-US" altLang="ja-JP" sz="900" b="0" i="0" u="none" strike="noStrike">
                          <a:solidFill>
                            <a:srgbClr val="000000"/>
                          </a:solidFill>
                          <a:effectLst/>
                          <a:latin typeface="+mj-ea"/>
                          <a:ea typeface="+mj-ea"/>
                        </a:rPr>
                        <a:t>B</a:t>
                      </a:r>
                    </a:p>
                  </a:txBody>
                  <a:tcPr marL="7411" marR="7411" marT="10800" marB="10800" anchor="ctr">
                    <a:lnL w="6350" cap="flat" cmpd="sng" algn="ctr">
                      <a:solidFill>
                        <a:srgbClr val="538DD5"/>
                      </a:solidFill>
                      <a:prstDash val="solid"/>
                      <a:round/>
                      <a:headEnd type="none" w="med" len="med"/>
                      <a:tailEnd type="none" w="med" len="med"/>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6E3F7"/>
                    </a:solidFill>
                  </a:tcPr>
                </a:tc>
                <a:tc rowSpan="2">
                  <a:txBody>
                    <a:bodyPr/>
                    <a:lstStyle/>
                    <a:p>
                      <a:pPr algn="l" fontAlgn="ctr"/>
                      <a:r>
                        <a:rPr lang="ja-JP" altLang="en-US" sz="900" b="0" i="0" u="none" strike="noStrike" dirty="0">
                          <a:solidFill>
                            <a:srgbClr val="000000"/>
                          </a:solidFill>
                          <a:effectLst/>
                          <a:latin typeface="+mj-ea"/>
                          <a:ea typeface="+mj-ea"/>
                        </a:rPr>
                        <a:t>都心周辺のひとり暮らし</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6E3F7"/>
                    </a:solidFill>
                  </a:tcPr>
                </a:tc>
                <a:tc>
                  <a:txBody>
                    <a:bodyPr/>
                    <a:lstStyle/>
                    <a:p>
                      <a:pPr algn="ctr" fontAlgn="ctr"/>
                      <a:r>
                        <a:rPr lang="en-US" altLang="ja-JP" sz="900" b="0" i="0" u="none" strike="noStrike" dirty="0">
                          <a:solidFill>
                            <a:srgbClr val="000000"/>
                          </a:solidFill>
                          <a:effectLst/>
                          <a:latin typeface="+mj-ea"/>
                          <a:ea typeface="+mj-ea"/>
                        </a:rPr>
                        <a:t>3</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6E3F7"/>
                    </a:solidFill>
                  </a:tcPr>
                </a:tc>
                <a:tc>
                  <a:txBody>
                    <a:bodyPr/>
                    <a:lstStyle/>
                    <a:p>
                      <a:pPr algn="l" fontAlgn="ctr"/>
                      <a:r>
                        <a:rPr lang="ja-JP" altLang="en-US" sz="900" b="0" i="0" u="none" strike="noStrike" dirty="0">
                          <a:solidFill>
                            <a:srgbClr val="000000"/>
                          </a:solidFill>
                          <a:effectLst/>
                          <a:latin typeface="+mj-ea"/>
                          <a:ea typeface="+mj-ea"/>
                        </a:rPr>
                        <a:t>若手キャリア系ビジネスマン</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6E3F7"/>
                    </a:solidFill>
                  </a:tcPr>
                </a:tc>
                <a:extLst>
                  <a:ext uri="{0D108BD9-81ED-4DB2-BD59-A6C34878D82A}">
                    <a16:rowId xmlns:a16="http://schemas.microsoft.com/office/drawing/2014/main" val="10003"/>
                  </a:ext>
                </a:extLst>
              </a:tr>
              <a:tr h="16240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0" i="0" u="none" strike="noStrike" dirty="0">
                          <a:solidFill>
                            <a:srgbClr val="000000"/>
                          </a:solidFill>
                          <a:effectLst/>
                          <a:latin typeface="+mj-ea"/>
                          <a:ea typeface="+mj-ea"/>
                        </a:rPr>
                        <a:t>4</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6E3F7"/>
                    </a:solidFill>
                  </a:tcPr>
                </a:tc>
                <a:tc>
                  <a:txBody>
                    <a:bodyPr/>
                    <a:lstStyle/>
                    <a:p>
                      <a:pPr algn="l" fontAlgn="ctr"/>
                      <a:r>
                        <a:rPr lang="ja-JP" altLang="en-US" sz="900" b="0" i="0" u="none" strike="noStrike" dirty="0">
                          <a:solidFill>
                            <a:srgbClr val="000000"/>
                          </a:solidFill>
                          <a:effectLst/>
                          <a:latin typeface="+mj-ea"/>
                          <a:ea typeface="+mj-ea"/>
                        </a:rPr>
                        <a:t>都心へ通勤独身貴族</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6E3F7"/>
                    </a:solidFill>
                  </a:tcPr>
                </a:tc>
                <a:extLst>
                  <a:ext uri="{0D108BD9-81ED-4DB2-BD59-A6C34878D82A}">
                    <a16:rowId xmlns:a16="http://schemas.microsoft.com/office/drawing/2014/main" val="10004"/>
                  </a:ext>
                </a:extLst>
              </a:tr>
              <a:tr h="162402">
                <a:tc rowSpan="2">
                  <a:txBody>
                    <a:bodyPr/>
                    <a:lstStyle/>
                    <a:p>
                      <a:pPr algn="ctr" fontAlgn="ctr"/>
                      <a:r>
                        <a:rPr lang="en-US" altLang="ja-JP" sz="900" b="0" i="0" u="none" strike="noStrike" dirty="0">
                          <a:solidFill>
                            <a:srgbClr val="000000"/>
                          </a:solidFill>
                          <a:effectLst/>
                          <a:latin typeface="+mj-ea"/>
                          <a:ea typeface="+mj-ea"/>
                        </a:rPr>
                        <a:t>C</a:t>
                      </a:r>
                    </a:p>
                  </a:txBody>
                  <a:tcPr marL="7411" marR="7411" marT="10800" marB="10800" anchor="ctr">
                    <a:lnL w="6350" cap="flat" cmpd="sng" algn="ctr">
                      <a:solidFill>
                        <a:srgbClr val="538DD5"/>
                      </a:solidFill>
                      <a:prstDash val="solid"/>
                      <a:round/>
                      <a:headEnd type="none" w="med" len="med"/>
                      <a:tailEnd type="none" w="med" len="med"/>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rowSpan="2">
                  <a:txBody>
                    <a:bodyPr/>
                    <a:lstStyle/>
                    <a:p>
                      <a:pPr algn="l" fontAlgn="ctr"/>
                      <a:r>
                        <a:rPr lang="ja-JP" altLang="en-US" sz="900" b="0" i="0" u="none" strike="noStrike" dirty="0">
                          <a:solidFill>
                            <a:srgbClr val="000000"/>
                          </a:solidFill>
                          <a:effectLst/>
                          <a:latin typeface="+mj-ea"/>
                          <a:ea typeface="+mj-ea"/>
                        </a:rPr>
                        <a:t>都会のファミリー</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ctr" fontAlgn="ctr"/>
                      <a:r>
                        <a:rPr lang="en-US" altLang="ja-JP" sz="900" b="0" i="0" u="none" strike="noStrike">
                          <a:solidFill>
                            <a:srgbClr val="000000"/>
                          </a:solidFill>
                          <a:effectLst/>
                          <a:latin typeface="+mj-ea"/>
                          <a:ea typeface="+mj-ea"/>
                        </a:rPr>
                        <a:t>5</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l" fontAlgn="ctr"/>
                      <a:r>
                        <a:rPr lang="ja-JP" altLang="en-US" sz="900" b="0" i="0" u="none" strike="noStrike" dirty="0">
                          <a:solidFill>
                            <a:srgbClr val="000000"/>
                          </a:solidFill>
                          <a:effectLst/>
                          <a:latin typeface="+mj-ea"/>
                          <a:ea typeface="+mj-ea"/>
                        </a:rPr>
                        <a:t>都会の勝ち組ファミリー</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extLst>
                  <a:ext uri="{0D108BD9-81ED-4DB2-BD59-A6C34878D82A}">
                    <a16:rowId xmlns:a16="http://schemas.microsoft.com/office/drawing/2014/main" val="10005"/>
                  </a:ext>
                </a:extLst>
              </a:tr>
              <a:tr h="16240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0" i="0" u="none" strike="noStrike">
                          <a:solidFill>
                            <a:srgbClr val="000000"/>
                          </a:solidFill>
                          <a:effectLst/>
                          <a:latin typeface="+mj-ea"/>
                          <a:ea typeface="+mj-ea"/>
                        </a:rPr>
                        <a:t>6</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l" fontAlgn="ctr"/>
                      <a:r>
                        <a:rPr lang="ja-JP" altLang="en-US" sz="900" b="0" i="0" u="none" strike="noStrike" dirty="0">
                          <a:solidFill>
                            <a:srgbClr val="000000"/>
                          </a:solidFill>
                          <a:effectLst/>
                          <a:latin typeface="+mj-ea"/>
                          <a:ea typeface="+mj-ea"/>
                        </a:rPr>
                        <a:t>都会のニューファミリー</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extLst>
                  <a:ext uri="{0D108BD9-81ED-4DB2-BD59-A6C34878D82A}">
                    <a16:rowId xmlns:a16="http://schemas.microsoft.com/office/drawing/2014/main" val="10006"/>
                  </a:ext>
                </a:extLst>
              </a:tr>
              <a:tr h="162402">
                <a:tc rowSpan="2">
                  <a:txBody>
                    <a:bodyPr/>
                    <a:lstStyle/>
                    <a:p>
                      <a:pPr algn="ctr" fontAlgn="ctr"/>
                      <a:r>
                        <a:rPr lang="en-US" altLang="ja-JP" sz="900" b="0" i="0" u="none" strike="noStrike">
                          <a:solidFill>
                            <a:srgbClr val="000000"/>
                          </a:solidFill>
                          <a:effectLst/>
                          <a:latin typeface="+mj-ea"/>
                          <a:ea typeface="+mj-ea"/>
                        </a:rPr>
                        <a:t>D</a:t>
                      </a:r>
                    </a:p>
                  </a:txBody>
                  <a:tcPr marL="7411" marR="7411" marT="10800" marB="10800" anchor="ctr">
                    <a:lnL w="6350" cap="flat" cmpd="sng" algn="ctr">
                      <a:solidFill>
                        <a:srgbClr val="538DD5"/>
                      </a:solidFill>
                      <a:prstDash val="solid"/>
                      <a:round/>
                      <a:headEnd type="none" w="med" len="med"/>
                      <a:tailEnd type="none" w="med" len="med"/>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rowSpan="2">
                  <a:txBody>
                    <a:bodyPr/>
                    <a:lstStyle/>
                    <a:p>
                      <a:pPr algn="l" fontAlgn="ctr"/>
                      <a:r>
                        <a:rPr lang="ja-JP" altLang="en-US" sz="900" b="0" i="0" u="none" strike="noStrike" dirty="0">
                          <a:solidFill>
                            <a:srgbClr val="000000"/>
                          </a:solidFill>
                          <a:effectLst/>
                          <a:latin typeface="+mj-ea"/>
                          <a:ea typeface="+mj-ea"/>
                        </a:rPr>
                        <a:t>高級住宅街</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ctr" fontAlgn="ctr"/>
                      <a:r>
                        <a:rPr lang="en-US" altLang="ja-JP" sz="900" b="0" i="0" u="none" strike="noStrike">
                          <a:solidFill>
                            <a:srgbClr val="000000"/>
                          </a:solidFill>
                          <a:effectLst/>
                          <a:latin typeface="+mj-ea"/>
                          <a:ea typeface="+mj-ea"/>
                        </a:rPr>
                        <a:t>7</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l" fontAlgn="ctr"/>
                      <a:r>
                        <a:rPr lang="ja-JP" altLang="en-US" sz="900" b="0" i="0" u="none" strike="noStrike" dirty="0">
                          <a:solidFill>
                            <a:srgbClr val="000000"/>
                          </a:solidFill>
                          <a:effectLst/>
                          <a:latin typeface="+mj-ea"/>
                          <a:ea typeface="+mj-ea"/>
                        </a:rPr>
                        <a:t>超高級住宅地のエグゼクティブ</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extLst>
                  <a:ext uri="{0D108BD9-81ED-4DB2-BD59-A6C34878D82A}">
                    <a16:rowId xmlns:a16="http://schemas.microsoft.com/office/drawing/2014/main" val="10007"/>
                  </a:ext>
                </a:extLst>
              </a:tr>
              <a:tr h="16240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0" i="0" u="none" strike="noStrike" dirty="0">
                          <a:solidFill>
                            <a:srgbClr val="000000"/>
                          </a:solidFill>
                          <a:effectLst/>
                          <a:latin typeface="+mj-ea"/>
                          <a:ea typeface="+mj-ea"/>
                        </a:rPr>
                        <a:t>8</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l" fontAlgn="ctr"/>
                      <a:r>
                        <a:rPr lang="ja-JP" altLang="en-US" sz="900" b="0" i="0" u="none" strike="noStrike" dirty="0">
                          <a:solidFill>
                            <a:srgbClr val="000000"/>
                          </a:solidFill>
                          <a:effectLst/>
                          <a:latin typeface="+mj-ea"/>
                          <a:ea typeface="+mj-ea"/>
                        </a:rPr>
                        <a:t>中高年ファミリーの持ち家高級住宅街</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extLst>
                  <a:ext uri="{0D108BD9-81ED-4DB2-BD59-A6C34878D82A}">
                    <a16:rowId xmlns:a16="http://schemas.microsoft.com/office/drawing/2014/main" val="10008"/>
                  </a:ext>
                </a:extLst>
              </a:tr>
              <a:tr h="162402">
                <a:tc rowSpan="5">
                  <a:txBody>
                    <a:bodyPr/>
                    <a:lstStyle/>
                    <a:p>
                      <a:pPr algn="ctr" fontAlgn="ctr"/>
                      <a:r>
                        <a:rPr lang="en-US" altLang="ja-JP" sz="900" b="0" i="0" u="none" strike="noStrike" dirty="0">
                          <a:solidFill>
                            <a:srgbClr val="000000"/>
                          </a:solidFill>
                          <a:effectLst/>
                          <a:latin typeface="+mj-ea"/>
                          <a:ea typeface="+mj-ea"/>
                        </a:rPr>
                        <a:t>E</a:t>
                      </a:r>
                    </a:p>
                  </a:txBody>
                  <a:tcPr marL="7411" marR="7411" marT="10800" marB="10800" anchor="ctr">
                    <a:lnL w="6350" cap="flat" cmpd="sng" algn="ctr">
                      <a:solidFill>
                        <a:srgbClr val="538DD5"/>
                      </a:solidFill>
                      <a:prstDash val="solid"/>
                      <a:round/>
                      <a:headEnd type="none" w="med" len="med"/>
                      <a:tailEnd type="none" w="med" len="med"/>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rowSpan="5">
                  <a:txBody>
                    <a:bodyPr/>
                    <a:lstStyle/>
                    <a:p>
                      <a:pPr algn="l" fontAlgn="ctr"/>
                      <a:r>
                        <a:rPr lang="ja-JP" altLang="en-US" sz="900" b="0" i="0" u="none" strike="noStrike" dirty="0">
                          <a:solidFill>
                            <a:srgbClr val="000000"/>
                          </a:solidFill>
                          <a:effectLst/>
                          <a:latin typeface="+mj-ea"/>
                          <a:ea typeface="+mj-ea"/>
                        </a:rPr>
                        <a:t>ニュータウン</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ctr" fontAlgn="ctr"/>
                      <a:r>
                        <a:rPr lang="en-US" altLang="ja-JP" sz="900" b="0" i="0" u="none" strike="noStrike" dirty="0">
                          <a:solidFill>
                            <a:srgbClr val="000000"/>
                          </a:solidFill>
                          <a:effectLst/>
                          <a:latin typeface="+mj-ea"/>
                          <a:ea typeface="+mj-ea"/>
                        </a:rPr>
                        <a:t>9</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l" fontAlgn="ctr"/>
                      <a:r>
                        <a:rPr lang="ja-JP" altLang="en-US" sz="900" b="0" i="0" u="none" strike="noStrike" dirty="0">
                          <a:solidFill>
                            <a:srgbClr val="000000"/>
                          </a:solidFill>
                          <a:effectLst/>
                          <a:latin typeface="+mj-ea"/>
                          <a:ea typeface="+mj-ea"/>
                        </a:rPr>
                        <a:t>都会の新興高級マンション</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extLst>
                  <a:ext uri="{0D108BD9-81ED-4DB2-BD59-A6C34878D82A}">
                    <a16:rowId xmlns:a16="http://schemas.microsoft.com/office/drawing/2014/main" val="10009"/>
                  </a:ext>
                </a:extLst>
              </a:tr>
              <a:tr h="16240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0" i="0" u="none" strike="noStrike" dirty="0">
                          <a:solidFill>
                            <a:srgbClr val="000000"/>
                          </a:solidFill>
                          <a:effectLst/>
                          <a:latin typeface="+mj-ea"/>
                          <a:ea typeface="+mj-ea"/>
                        </a:rPr>
                        <a:t>10</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l" fontAlgn="ctr"/>
                      <a:r>
                        <a:rPr lang="ja-JP" altLang="en-US" sz="900" b="0" i="0" u="none" strike="noStrike" dirty="0">
                          <a:solidFill>
                            <a:srgbClr val="000000"/>
                          </a:solidFill>
                          <a:effectLst/>
                          <a:latin typeface="+mj-ea"/>
                          <a:ea typeface="+mj-ea"/>
                        </a:rPr>
                        <a:t>育児ニュータウンマンション</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extLst>
                  <a:ext uri="{0D108BD9-81ED-4DB2-BD59-A6C34878D82A}">
                    <a16:rowId xmlns:a16="http://schemas.microsoft.com/office/drawing/2014/main" val="10010"/>
                  </a:ext>
                </a:extLst>
              </a:tr>
              <a:tr h="16240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0" i="0" u="none" strike="noStrike" dirty="0">
                          <a:solidFill>
                            <a:srgbClr val="000000"/>
                          </a:solidFill>
                          <a:effectLst/>
                          <a:latin typeface="+mj-ea"/>
                          <a:ea typeface="+mj-ea"/>
                        </a:rPr>
                        <a:t>11</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l" fontAlgn="ctr"/>
                      <a:r>
                        <a:rPr lang="ja-JP" altLang="en-US" sz="900" b="0" i="0" u="none" strike="noStrike" dirty="0">
                          <a:solidFill>
                            <a:srgbClr val="000000"/>
                          </a:solidFill>
                          <a:effectLst/>
                          <a:latin typeface="+mj-ea"/>
                          <a:ea typeface="+mj-ea"/>
                        </a:rPr>
                        <a:t>お手頃ニュータウン</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extLst>
                  <a:ext uri="{0D108BD9-81ED-4DB2-BD59-A6C34878D82A}">
                    <a16:rowId xmlns:a16="http://schemas.microsoft.com/office/drawing/2014/main" val="10011"/>
                  </a:ext>
                </a:extLst>
              </a:tr>
              <a:tr h="16240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0" i="0" u="none" strike="noStrike" dirty="0">
                          <a:solidFill>
                            <a:srgbClr val="000000"/>
                          </a:solidFill>
                          <a:effectLst/>
                          <a:latin typeface="+mj-ea"/>
                          <a:ea typeface="+mj-ea"/>
                        </a:rPr>
                        <a:t>12</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l" fontAlgn="ctr"/>
                      <a:r>
                        <a:rPr lang="ja-JP" altLang="en-US" sz="900" b="0" i="0" u="none" strike="noStrike" dirty="0">
                          <a:solidFill>
                            <a:srgbClr val="000000"/>
                          </a:solidFill>
                          <a:effectLst/>
                          <a:latin typeface="+mj-ea"/>
                          <a:ea typeface="+mj-ea"/>
                        </a:rPr>
                        <a:t>子育てマイホーム</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extLst>
                  <a:ext uri="{0D108BD9-81ED-4DB2-BD59-A6C34878D82A}">
                    <a16:rowId xmlns:a16="http://schemas.microsoft.com/office/drawing/2014/main" val="10012"/>
                  </a:ext>
                </a:extLst>
              </a:tr>
              <a:tr h="16240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0" i="0" u="none" strike="noStrike" dirty="0">
                          <a:solidFill>
                            <a:srgbClr val="000000"/>
                          </a:solidFill>
                          <a:effectLst/>
                          <a:latin typeface="+mj-ea"/>
                          <a:ea typeface="+mj-ea"/>
                        </a:rPr>
                        <a:t>13</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l" fontAlgn="ctr"/>
                      <a:r>
                        <a:rPr lang="ja-JP" altLang="en-US" sz="900" b="0" i="0" u="none" strike="noStrike" dirty="0">
                          <a:solidFill>
                            <a:srgbClr val="000000"/>
                          </a:solidFill>
                          <a:effectLst/>
                          <a:latin typeface="+mj-ea"/>
                          <a:ea typeface="+mj-ea"/>
                        </a:rPr>
                        <a:t>高齢化の進むニュータウン</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extLst>
                  <a:ext uri="{0D108BD9-81ED-4DB2-BD59-A6C34878D82A}">
                    <a16:rowId xmlns:a16="http://schemas.microsoft.com/office/drawing/2014/main" val="10013"/>
                  </a:ext>
                </a:extLst>
              </a:tr>
              <a:tr h="162402">
                <a:tc rowSpan="3">
                  <a:txBody>
                    <a:bodyPr/>
                    <a:lstStyle/>
                    <a:p>
                      <a:pPr algn="ctr" fontAlgn="ctr"/>
                      <a:r>
                        <a:rPr lang="en-US" altLang="ja-JP" sz="900" b="0" i="0" u="none" strike="noStrike" dirty="0">
                          <a:solidFill>
                            <a:srgbClr val="000000"/>
                          </a:solidFill>
                          <a:effectLst/>
                          <a:latin typeface="+mj-ea"/>
                          <a:ea typeface="+mj-ea"/>
                        </a:rPr>
                        <a:t>F</a:t>
                      </a:r>
                    </a:p>
                  </a:txBody>
                  <a:tcPr marL="7411" marR="7411" marT="10800" marB="10800" anchor="ctr">
                    <a:lnL w="6350" cap="flat" cmpd="sng" algn="ctr">
                      <a:solidFill>
                        <a:srgbClr val="538DD5"/>
                      </a:solidFill>
                      <a:prstDash val="solid"/>
                      <a:round/>
                      <a:headEnd type="none" w="med" len="med"/>
                      <a:tailEnd type="none" w="med" len="med"/>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rowSpan="3">
                  <a:txBody>
                    <a:bodyPr/>
                    <a:lstStyle/>
                    <a:p>
                      <a:pPr algn="l" fontAlgn="ctr"/>
                      <a:r>
                        <a:rPr lang="ja-JP" altLang="en-US" sz="900" b="0" i="0" u="none" strike="noStrike" dirty="0">
                          <a:solidFill>
                            <a:srgbClr val="000000"/>
                          </a:solidFill>
                          <a:effectLst/>
                          <a:latin typeface="+mj-ea"/>
                          <a:ea typeface="+mj-ea"/>
                        </a:rPr>
                        <a:t>都心のブルーカラー</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ctr" fontAlgn="ctr"/>
                      <a:r>
                        <a:rPr lang="en-US" altLang="ja-JP" sz="900" b="0" i="0" u="none" strike="noStrike" dirty="0">
                          <a:solidFill>
                            <a:srgbClr val="000000"/>
                          </a:solidFill>
                          <a:effectLst/>
                          <a:latin typeface="+mj-ea"/>
                          <a:ea typeface="+mj-ea"/>
                        </a:rPr>
                        <a:t>14</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l" fontAlgn="ctr"/>
                      <a:r>
                        <a:rPr lang="ja-JP" altLang="en-US" sz="900" b="0" i="0" u="none" strike="noStrike" dirty="0">
                          <a:solidFill>
                            <a:srgbClr val="000000"/>
                          </a:solidFill>
                          <a:effectLst/>
                          <a:latin typeface="+mj-ea"/>
                          <a:ea typeface="+mj-ea"/>
                        </a:rPr>
                        <a:t>ひとり暮らしの都市労働者</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extLst>
                  <a:ext uri="{0D108BD9-81ED-4DB2-BD59-A6C34878D82A}">
                    <a16:rowId xmlns:a16="http://schemas.microsoft.com/office/drawing/2014/main" val="10014"/>
                  </a:ext>
                </a:extLst>
              </a:tr>
              <a:tr h="16240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0" i="0" u="none" strike="noStrike" dirty="0">
                          <a:solidFill>
                            <a:srgbClr val="000000"/>
                          </a:solidFill>
                          <a:effectLst/>
                          <a:latin typeface="+mj-ea"/>
                          <a:ea typeface="+mj-ea"/>
                        </a:rPr>
                        <a:t>15</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l" fontAlgn="ctr"/>
                      <a:r>
                        <a:rPr lang="ja-JP" altLang="en-US" sz="900" b="0" i="0" u="none" strike="noStrike" dirty="0">
                          <a:solidFill>
                            <a:srgbClr val="000000"/>
                          </a:solidFill>
                          <a:effectLst/>
                          <a:latin typeface="+mj-ea"/>
                          <a:ea typeface="+mj-ea"/>
                        </a:rPr>
                        <a:t>繁華街の貧困地区</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extLst>
                  <a:ext uri="{0D108BD9-81ED-4DB2-BD59-A6C34878D82A}">
                    <a16:rowId xmlns:a16="http://schemas.microsoft.com/office/drawing/2014/main" val="10015"/>
                  </a:ext>
                </a:extLst>
              </a:tr>
              <a:tr h="16240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0" i="0" u="none" strike="noStrike" dirty="0">
                          <a:solidFill>
                            <a:srgbClr val="000000"/>
                          </a:solidFill>
                          <a:effectLst/>
                          <a:latin typeface="+mj-ea"/>
                          <a:ea typeface="+mj-ea"/>
                        </a:rPr>
                        <a:t>16</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l" fontAlgn="ctr"/>
                      <a:r>
                        <a:rPr lang="ja-JP" altLang="en-US" sz="900" b="0" i="0" u="none" strike="noStrike" dirty="0">
                          <a:solidFill>
                            <a:srgbClr val="000000"/>
                          </a:solidFill>
                          <a:effectLst/>
                          <a:latin typeface="+mj-ea"/>
                          <a:ea typeface="+mj-ea"/>
                        </a:rPr>
                        <a:t>低所得の外国人居住区</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extLst>
                  <a:ext uri="{0D108BD9-81ED-4DB2-BD59-A6C34878D82A}">
                    <a16:rowId xmlns:a16="http://schemas.microsoft.com/office/drawing/2014/main" val="10016"/>
                  </a:ext>
                </a:extLst>
              </a:tr>
              <a:tr h="162402">
                <a:tc rowSpan="5">
                  <a:txBody>
                    <a:bodyPr/>
                    <a:lstStyle/>
                    <a:p>
                      <a:pPr algn="ctr" fontAlgn="ctr"/>
                      <a:r>
                        <a:rPr lang="en-US" altLang="ja-JP" sz="900" b="0" i="0" u="none" strike="noStrike" dirty="0">
                          <a:solidFill>
                            <a:srgbClr val="000000"/>
                          </a:solidFill>
                          <a:effectLst/>
                          <a:latin typeface="+mj-ea"/>
                          <a:ea typeface="+mj-ea"/>
                        </a:rPr>
                        <a:t>G</a:t>
                      </a:r>
                    </a:p>
                  </a:txBody>
                  <a:tcPr marL="7411" marR="7411" marT="10800" marB="10800" anchor="ctr">
                    <a:lnL w="6350" cap="flat" cmpd="sng" algn="ctr">
                      <a:solidFill>
                        <a:srgbClr val="538DD5"/>
                      </a:solidFill>
                      <a:prstDash val="solid"/>
                      <a:round/>
                      <a:headEnd type="none" w="med" len="med"/>
                      <a:tailEnd type="none" w="med" len="med"/>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rowSpan="5">
                  <a:txBody>
                    <a:bodyPr/>
                    <a:lstStyle/>
                    <a:p>
                      <a:pPr algn="l" fontAlgn="ctr"/>
                      <a:r>
                        <a:rPr lang="ja-JP" altLang="en-US" sz="900" b="0" i="0" u="none" strike="noStrike" dirty="0">
                          <a:solidFill>
                            <a:srgbClr val="000000"/>
                          </a:solidFill>
                          <a:effectLst/>
                          <a:latin typeface="+mj-ea"/>
                          <a:ea typeface="+mj-ea"/>
                        </a:rPr>
                        <a:t>近郊</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ctr" fontAlgn="ctr"/>
                      <a:r>
                        <a:rPr lang="en-US" altLang="ja-JP" sz="900" b="0" i="0" u="none" strike="noStrike" dirty="0">
                          <a:solidFill>
                            <a:srgbClr val="000000"/>
                          </a:solidFill>
                          <a:effectLst/>
                          <a:latin typeface="+mj-ea"/>
                          <a:ea typeface="+mj-ea"/>
                        </a:rPr>
                        <a:t>17</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l" fontAlgn="ctr"/>
                      <a:r>
                        <a:rPr lang="ja-JP" altLang="en-US" sz="900" b="0" i="0" u="none" strike="noStrike" dirty="0">
                          <a:solidFill>
                            <a:srgbClr val="000000"/>
                          </a:solidFill>
                          <a:effectLst/>
                          <a:latin typeface="+mj-ea"/>
                          <a:ea typeface="+mj-ea"/>
                        </a:rPr>
                        <a:t>念願の一戸建て</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extLst>
                  <a:ext uri="{0D108BD9-81ED-4DB2-BD59-A6C34878D82A}">
                    <a16:rowId xmlns:a16="http://schemas.microsoft.com/office/drawing/2014/main" val="10017"/>
                  </a:ext>
                </a:extLst>
              </a:tr>
              <a:tr h="162402">
                <a:tc vMerge="1">
                  <a:txBody>
                    <a:bodyPr/>
                    <a:lstStyle/>
                    <a:p>
                      <a:endParaRPr kumimoji="1" lang="ja-JP" altLang="en-US"/>
                    </a:p>
                  </a:txBody>
                  <a:tcPr>
                    <a:lnL w="6350" cap="flat" cmpd="sng" algn="ctr">
                      <a:solidFill>
                        <a:srgbClr val="538DD5"/>
                      </a:solidFill>
                      <a:prstDash val="solid"/>
                      <a:round/>
                      <a:headEnd type="none" w="med" len="med"/>
                      <a:tailEnd type="none" w="med" len="med"/>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vMerge="1">
                  <a:txBody>
                    <a:bodyPr/>
                    <a:lstStyle/>
                    <a:p>
                      <a:endParaRPr kumimoji="1" lang="ja-JP" altLang="en-US"/>
                    </a:p>
                  </a:txBody>
                  <a:tcP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a:txBody>
                    <a:bodyPr/>
                    <a:lstStyle/>
                    <a:p>
                      <a:pPr algn="ctr" fontAlgn="ctr"/>
                      <a:r>
                        <a:rPr lang="en-US" altLang="ja-JP" sz="900" b="0" i="0" u="none" strike="noStrike" dirty="0">
                          <a:solidFill>
                            <a:srgbClr val="000000"/>
                          </a:solidFill>
                          <a:effectLst/>
                          <a:latin typeface="+mj-ea"/>
                          <a:ea typeface="+mj-ea"/>
                        </a:rPr>
                        <a:t>18</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l" fontAlgn="ctr"/>
                      <a:r>
                        <a:rPr lang="ja-JP" altLang="en-US" sz="900" b="0" i="0" u="none" strike="noStrike" dirty="0">
                          <a:solidFill>
                            <a:srgbClr val="000000"/>
                          </a:solidFill>
                          <a:effectLst/>
                          <a:latin typeface="+mj-ea"/>
                          <a:ea typeface="+mj-ea"/>
                        </a:rPr>
                        <a:t>近郊高層マンションで子育て</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extLst>
                  <a:ext uri="{0D108BD9-81ED-4DB2-BD59-A6C34878D82A}">
                    <a16:rowId xmlns:a16="http://schemas.microsoft.com/office/drawing/2014/main" val="10018"/>
                  </a:ext>
                </a:extLst>
              </a:tr>
              <a:tr h="162402">
                <a:tc vMerge="1">
                  <a:txBody>
                    <a:bodyPr/>
                    <a:lstStyle/>
                    <a:p>
                      <a:endParaRPr kumimoji="1" lang="ja-JP" altLang="en-US"/>
                    </a:p>
                  </a:txBody>
                  <a:tcPr>
                    <a:lnL w="6350" cap="flat" cmpd="sng" algn="ctr">
                      <a:solidFill>
                        <a:srgbClr val="538DD5"/>
                      </a:solidFill>
                      <a:prstDash val="solid"/>
                      <a:round/>
                      <a:headEnd type="none" w="med" len="med"/>
                      <a:tailEnd type="none" w="med" len="med"/>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vMerge="1">
                  <a:txBody>
                    <a:bodyPr/>
                    <a:lstStyle/>
                    <a:p>
                      <a:endParaRPr kumimoji="1" lang="ja-JP" altLang="en-US"/>
                    </a:p>
                  </a:txBody>
                  <a:tcP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a:txBody>
                    <a:bodyPr/>
                    <a:lstStyle/>
                    <a:p>
                      <a:pPr algn="ctr" fontAlgn="ctr"/>
                      <a:r>
                        <a:rPr lang="en-US" altLang="ja-JP" sz="900" b="0" i="0" u="none" strike="noStrike" dirty="0">
                          <a:solidFill>
                            <a:srgbClr val="000000"/>
                          </a:solidFill>
                          <a:effectLst/>
                          <a:latin typeface="+mj-ea"/>
                          <a:ea typeface="+mj-ea"/>
                        </a:rPr>
                        <a:t>19</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l" fontAlgn="ctr"/>
                      <a:r>
                        <a:rPr lang="ja-JP" altLang="en-US" sz="900" b="0" i="0" u="none" strike="noStrike" dirty="0">
                          <a:solidFill>
                            <a:srgbClr val="000000"/>
                          </a:solidFill>
                          <a:effectLst/>
                          <a:latin typeface="+mj-ea"/>
                          <a:ea typeface="+mj-ea"/>
                        </a:rPr>
                        <a:t>大都市近郊の中流ファミリー</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extLst>
                  <a:ext uri="{0D108BD9-81ED-4DB2-BD59-A6C34878D82A}">
                    <a16:rowId xmlns:a16="http://schemas.microsoft.com/office/drawing/2014/main" val="10019"/>
                  </a:ext>
                </a:extLst>
              </a:tr>
              <a:tr h="162402">
                <a:tc vMerge="1">
                  <a:txBody>
                    <a:bodyPr/>
                    <a:lstStyle/>
                    <a:p>
                      <a:pPr algn="ctr" fontAlgn="ctr"/>
                      <a:endParaRPr lang="en-US" altLang="ja-JP" sz="900" b="0" i="0" u="none" strike="noStrike" dirty="0">
                        <a:solidFill>
                          <a:srgbClr val="000000"/>
                        </a:solidFill>
                        <a:effectLst/>
                        <a:latin typeface="+mj-ea"/>
                        <a:ea typeface="+mj-ea"/>
                      </a:endParaRPr>
                    </a:p>
                  </a:txBody>
                  <a:tcPr marL="7411" marR="7411" marT="10800" marB="10800" anchor="ctr">
                    <a:lnL w="6350" cap="flat" cmpd="sng" algn="ctr">
                      <a:solidFill>
                        <a:srgbClr val="538DD5"/>
                      </a:solidFill>
                      <a:prstDash val="solid"/>
                      <a:round/>
                      <a:headEnd type="none" w="med" len="med"/>
                      <a:tailEnd type="none" w="med" len="med"/>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vMerge="1">
                  <a:txBody>
                    <a:bodyPr/>
                    <a:lstStyle/>
                    <a:p>
                      <a:pPr algn="l" fontAlgn="ctr"/>
                      <a:endParaRPr lang="ja-JP" altLang="en-US" sz="900" b="0" i="0" u="none" strike="noStrike" dirty="0">
                        <a:solidFill>
                          <a:srgbClr val="000000"/>
                        </a:solidFill>
                        <a:effectLst/>
                        <a:latin typeface="+mj-ea"/>
                        <a:ea typeface="+mj-ea"/>
                      </a:endParaRP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ctr" fontAlgn="ctr"/>
                      <a:r>
                        <a:rPr lang="en-US" altLang="ja-JP" sz="900" b="0" i="0" u="none" strike="noStrike" dirty="0">
                          <a:solidFill>
                            <a:srgbClr val="000000"/>
                          </a:solidFill>
                          <a:effectLst/>
                          <a:latin typeface="+mj-ea"/>
                          <a:ea typeface="+mj-ea"/>
                        </a:rPr>
                        <a:t>20</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l" fontAlgn="ctr"/>
                      <a:r>
                        <a:rPr lang="ja-JP" altLang="en-US" sz="900" b="0" i="0" u="none" strike="noStrike" dirty="0">
                          <a:solidFill>
                            <a:srgbClr val="000000"/>
                          </a:solidFill>
                          <a:effectLst/>
                          <a:latin typeface="+mj-ea"/>
                          <a:ea typeface="+mj-ea"/>
                        </a:rPr>
                        <a:t>下町</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extLst>
                  <a:ext uri="{0D108BD9-81ED-4DB2-BD59-A6C34878D82A}">
                    <a16:rowId xmlns:a16="http://schemas.microsoft.com/office/drawing/2014/main" val="10020"/>
                  </a:ext>
                </a:extLst>
              </a:tr>
              <a:tr h="162402">
                <a:tc vMerge="1">
                  <a:txBody>
                    <a:bodyPr/>
                    <a:lstStyle/>
                    <a:p>
                      <a:pPr algn="ctr" fontAlgn="ctr"/>
                      <a:endParaRPr lang="en-US" altLang="ja-JP" sz="900" b="0" i="0" u="none" strike="noStrike" dirty="0">
                        <a:solidFill>
                          <a:srgbClr val="000000"/>
                        </a:solidFill>
                        <a:effectLst/>
                        <a:latin typeface="+mj-ea"/>
                        <a:ea typeface="+mj-ea"/>
                      </a:endParaRPr>
                    </a:p>
                  </a:txBody>
                  <a:tcPr marL="7411" marR="7411" marT="10800" marB="10800" anchor="ctr">
                    <a:lnL w="6350" cap="flat" cmpd="sng" algn="ctr">
                      <a:solidFill>
                        <a:srgbClr val="538DD5"/>
                      </a:solidFill>
                      <a:prstDash val="solid"/>
                      <a:round/>
                      <a:headEnd type="none" w="med" len="med"/>
                      <a:tailEnd type="none" w="med" len="med"/>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vMerge="1">
                  <a:txBody>
                    <a:bodyPr/>
                    <a:lstStyle/>
                    <a:p>
                      <a:pPr algn="l" fontAlgn="ctr"/>
                      <a:endParaRPr lang="ja-JP" altLang="en-US" sz="900" b="0" i="0" u="none" strike="noStrike" dirty="0">
                        <a:solidFill>
                          <a:srgbClr val="000000"/>
                        </a:solidFill>
                        <a:effectLst/>
                        <a:latin typeface="+mj-ea"/>
                        <a:ea typeface="+mj-ea"/>
                      </a:endParaRP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ctr" fontAlgn="ctr"/>
                      <a:r>
                        <a:rPr lang="en-US" altLang="ja-JP" sz="900" b="0" i="0" u="none" strike="noStrike" dirty="0">
                          <a:solidFill>
                            <a:srgbClr val="000000"/>
                          </a:solidFill>
                          <a:effectLst/>
                          <a:latin typeface="+mj-ea"/>
                          <a:ea typeface="+mj-ea"/>
                        </a:rPr>
                        <a:t>21</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tc>
                  <a:txBody>
                    <a:bodyPr/>
                    <a:lstStyle/>
                    <a:p>
                      <a:pPr algn="l" fontAlgn="ctr"/>
                      <a:r>
                        <a:rPr lang="ja-JP" altLang="en-US" sz="900" b="0" i="0" u="none" strike="noStrike" dirty="0">
                          <a:solidFill>
                            <a:srgbClr val="000000"/>
                          </a:solidFill>
                          <a:effectLst/>
                          <a:latin typeface="+mj-ea"/>
                          <a:ea typeface="+mj-ea"/>
                        </a:rPr>
                        <a:t>団地</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D6F3CE"/>
                    </a:solidFill>
                  </a:tcPr>
                </a:tc>
                <a:extLst>
                  <a:ext uri="{0D108BD9-81ED-4DB2-BD59-A6C34878D82A}">
                    <a16:rowId xmlns:a16="http://schemas.microsoft.com/office/drawing/2014/main" val="10021"/>
                  </a:ext>
                </a:extLst>
              </a:tr>
              <a:tr h="162402">
                <a:tc rowSpan="3">
                  <a:txBody>
                    <a:bodyPr/>
                    <a:lstStyle/>
                    <a:p>
                      <a:pPr algn="ctr" fontAlgn="ctr"/>
                      <a:r>
                        <a:rPr lang="en-US" altLang="ja-JP" sz="900" b="0" i="0" u="none" strike="noStrike" dirty="0">
                          <a:solidFill>
                            <a:srgbClr val="000000"/>
                          </a:solidFill>
                          <a:effectLst/>
                          <a:latin typeface="+mj-ea"/>
                          <a:ea typeface="+mj-ea"/>
                        </a:rPr>
                        <a:t>H</a:t>
                      </a:r>
                    </a:p>
                  </a:txBody>
                  <a:tcPr marL="7411" marR="7411" marT="10800" marB="10800" anchor="ctr">
                    <a:lnL w="6350" cap="flat" cmpd="sng" algn="ctr">
                      <a:solidFill>
                        <a:srgbClr val="538DD5"/>
                      </a:solidFill>
                      <a:prstDash val="solid"/>
                      <a:round/>
                      <a:headEnd type="none" w="med" len="med"/>
                      <a:tailEnd type="none" w="med" len="med"/>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rowSpan="3">
                  <a:txBody>
                    <a:bodyPr/>
                    <a:lstStyle/>
                    <a:p>
                      <a:pPr algn="l" fontAlgn="ctr"/>
                      <a:r>
                        <a:rPr lang="ja-JP" altLang="en-US" sz="900" b="0" i="0" u="none" strike="noStrike" dirty="0">
                          <a:solidFill>
                            <a:srgbClr val="000000"/>
                          </a:solidFill>
                          <a:effectLst/>
                          <a:latin typeface="+mj-ea"/>
                          <a:ea typeface="+mj-ea"/>
                        </a:rPr>
                        <a:t>地方都市の都心部ひとり</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a:txBody>
                    <a:bodyPr/>
                    <a:lstStyle/>
                    <a:p>
                      <a:pPr algn="ctr" fontAlgn="ctr"/>
                      <a:r>
                        <a:rPr lang="en-US" altLang="ja-JP" sz="900" b="0" i="0" u="none" strike="noStrike" dirty="0">
                          <a:solidFill>
                            <a:srgbClr val="000000"/>
                          </a:solidFill>
                          <a:effectLst/>
                          <a:latin typeface="+mj-ea"/>
                          <a:ea typeface="+mj-ea"/>
                        </a:rPr>
                        <a:t>22</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a:txBody>
                    <a:bodyPr/>
                    <a:lstStyle/>
                    <a:p>
                      <a:pPr algn="l" fontAlgn="ctr"/>
                      <a:r>
                        <a:rPr lang="ja-JP" altLang="en-US" sz="900" b="0" i="0" u="none" strike="noStrike" dirty="0">
                          <a:solidFill>
                            <a:srgbClr val="000000"/>
                          </a:solidFill>
                          <a:effectLst/>
                          <a:latin typeface="+mj-ea"/>
                          <a:ea typeface="+mj-ea"/>
                        </a:rPr>
                        <a:t>地方都市駅前の若者ひとり暮らし</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extLst>
                  <a:ext uri="{0D108BD9-81ED-4DB2-BD59-A6C34878D82A}">
                    <a16:rowId xmlns:a16="http://schemas.microsoft.com/office/drawing/2014/main" val="10022"/>
                  </a:ext>
                </a:extLst>
              </a:tr>
              <a:tr h="16240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0" i="0" u="none" strike="noStrike" dirty="0">
                          <a:solidFill>
                            <a:srgbClr val="000000"/>
                          </a:solidFill>
                          <a:effectLst/>
                          <a:latin typeface="+mj-ea"/>
                          <a:ea typeface="+mj-ea"/>
                        </a:rPr>
                        <a:t>23</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a:txBody>
                    <a:bodyPr/>
                    <a:lstStyle/>
                    <a:p>
                      <a:pPr algn="l" fontAlgn="ctr"/>
                      <a:r>
                        <a:rPr lang="ja-JP" altLang="en-US" sz="900" b="0" i="0" u="none" strike="noStrike" dirty="0">
                          <a:solidFill>
                            <a:srgbClr val="000000"/>
                          </a:solidFill>
                          <a:effectLst/>
                          <a:latin typeface="+mj-ea"/>
                          <a:ea typeface="+mj-ea"/>
                        </a:rPr>
                        <a:t>地方都市駅近く</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extLst>
                  <a:ext uri="{0D108BD9-81ED-4DB2-BD59-A6C34878D82A}">
                    <a16:rowId xmlns:a16="http://schemas.microsoft.com/office/drawing/2014/main" val="10023"/>
                  </a:ext>
                </a:extLst>
              </a:tr>
              <a:tr h="16240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0" i="0" u="none" strike="noStrike" dirty="0">
                          <a:solidFill>
                            <a:srgbClr val="000000"/>
                          </a:solidFill>
                          <a:effectLst/>
                          <a:latin typeface="+mj-ea"/>
                          <a:ea typeface="+mj-ea"/>
                        </a:rPr>
                        <a:t>24</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a:txBody>
                    <a:bodyPr/>
                    <a:lstStyle/>
                    <a:p>
                      <a:pPr algn="l" fontAlgn="ctr"/>
                      <a:r>
                        <a:rPr lang="ja-JP" altLang="en-US" sz="900" b="0" i="0" u="none" strike="noStrike" dirty="0">
                          <a:solidFill>
                            <a:srgbClr val="000000"/>
                          </a:solidFill>
                          <a:effectLst/>
                          <a:latin typeface="+mj-ea"/>
                          <a:ea typeface="+mj-ea"/>
                        </a:rPr>
                        <a:t>地方都市の中流世帯</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extLst>
                  <a:ext uri="{0D108BD9-81ED-4DB2-BD59-A6C34878D82A}">
                    <a16:rowId xmlns:a16="http://schemas.microsoft.com/office/drawing/2014/main" val="10024"/>
                  </a:ext>
                </a:extLst>
              </a:tr>
              <a:tr h="162402">
                <a:tc rowSpan="2">
                  <a:txBody>
                    <a:bodyPr/>
                    <a:lstStyle/>
                    <a:p>
                      <a:pPr algn="ctr" fontAlgn="ctr"/>
                      <a:r>
                        <a:rPr lang="en-US" altLang="ja-JP" sz="900" b="0" i="0" u="none" strike="noStrike">
                          <a:solidFill>
                            <a:srgbClr val="000000"/>
                          </a:solidFill>
                          <a:effectLst/>
                          <a:latin typeface="+mj-ea"/>
                          <a:ea typeface="+mj-ea"/>
                        </a:rPr>
                        <a:t>I</a:t>
                      </a:r>
                    </a:p>
                  </a:txBody>
                  <a:tcPr marL="7411" marR="7411" marT="10800" marB="10800" anchor="ctr">
                    <a:lnL w="6350" cap="flat" cmpd="sng" algn="ctr">
                      <a:solidFill>
                        <a:srgbClr val="538DD5"/>
                      </a:solidFill>
                      <a:prstDash val="solid"/>
                      <a:round/>
                      <a:headEnd type="none" w="med" len="med"/>
                      <a:tailEnd type="none" w="med" len="med"/>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rowSpan="2">
                  <a:txBody>
                    <a:bodyPr/>
                    <a:lstStyle/>
                    <a:p>
                      <a:pPr algn="l" fontAlgn="ctr"/>
                      <a:r>
                        <a:rPr lang="ja-JP" altLang="en-US" sz="900" b="0" i="0" u="none" strike="noStrike" dirty="0">
                          <a:solidFill>
                            <a:srgbClr val="000000"/>
                          </a:solidFill>
                          <a:effectLst/>
                          <a:latin typeface="+mj-ea"/>
                          <a:ea typeface="+mj-ea"/>
                        </a:rPr>
                        <a:t>地方都市の都市部ファミリー</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a:txBody>
                    <a:bodyPr/>
                    <a:lstStyle/>
                    <a:p>
                      <a:pPr algn="ctr" fontAlgn="ctr"/>
                      <a:r>
                        <a:rPr lang="en-US" altLang="ja-JP" sz="900" b="0" i="0" u="none" strike="noStrike">
                          <a:solidFill>
                            <a:srgbClr val="000000"/>
                          </a:solidFill>
                          <a:effectLst/>
                          <a:latin typeface="+mj-ea"/>
                          <a:ea typeface="+mj-ea"/>
                        </a:rPr>
                        <a:t>25</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a:txBody>
                    <a:bodyPr/>
                    <a:lstStyle/>
                    <a:p>
                      <a:pPr algn="l" fontAlgn="ctr"/>
                      <a:r>
                        <a:rPr lang="ja-JP" altLang="en-US" sz="900" b="0" i="0" u="none" strike="noStrike" dirty="0">
                          <a:solidFill>
                            <a:srgbClr val="000000"/>
                          </a:solidFill>
                          <a:effectLst/>
                          <a:latin typeface="+mj-ea"/>
                          <a:ea typeface="+mj-ea"/>
                        </a:rPr>
                        <a:t>地方都市のエリート</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extLst>
                  <a:ext uri="{0D108BD9-81ED-4DB2-BD59-A6C34878D82A}">
                    <a16:rowId xmlns:a16="http://schemas.microsoft.com/office/drawing/2014/main" val="10025"/>
                  </a:ext>
                </a:extLst>
              </a:tr>
              <a:tr h="16240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0" i="0" u="none" strike="noStrike">
                          <a:solidFill>
                            <a:srgbClr val="000000"/>
                          </a:solidFill>
                          <a:effectLst/>
                          <a:latin typeface="+mj-ea"/>
                          <a:ea typeface="+mj-ea"/>
                        </a:rPr>
                        <a:t>26</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a:txBody>
                    <a:bodyPr/>
                    <a:lstStyle/>
                    <a:p>
                      <a:pPr algn="l" fontAlgn="ctr"/>
                      <a:r>
                        <a:rPr lang="ja-JP" altLang="en-US" sz="900" b="0" i="0" u="none" strike="noStrike" dirty="0">
                          <a:solidFill>
                            <a:srgbClr val="000000"/>
                          </a:solidFill>
                          <a:effectLst/>
                          <a:latin typeface="+mj-ea"/>
                          <a:ea typeface="+mj-ea"/>
                        </a:rPr>
                        <a:t>地方都市の賃貸組</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extLst>
                  <a:ext uri="{0D108BD9-81ED-4DB2-BD59-A6C34878D82A}">
                    <a16:rowId xmlns:a16="http://schemas.microsoft.com/office/drawing/2014/main" val="10026"/>
                  </a:ext>
                </a:extLst>
              </a:tr>
              <a:tr h="162402">
                <a:tc>
                  <a:txBody>
                    <a:bodyPr/>
                    <a:lstStyle/>
                    <a:p>
                      <a:pPr algn="ctr" fontAlgn="ctr"/>
                      <a:r>
                        <a:rPr lang="en-US" altLang="ja-JP" sz="900" b="0" i="0" u="none" strike="noStrike">
                          <a:solidFill>
                            <a:srgbClr val="000000"/>
                          </a:solidFill>
                          <a:effectLst/>
                          <a:latin typeface="+mj-ea"/>
                          <a:ea typeface="+mj-ea"/>
                        </a:rPr>
                        <a:t>J</a:t>
                      </a:r>
                    </a:p>
                  </a:txBody>
                  <a:tcPr marL="7411" marR="7411" marT="10800" marB="10800" anchor="ctr">
                    <a:lnL w="6350" cap="flat" cmpd="sng" algn="ctr">
                      <a:solidFill>
                        <a:srgbClr val="538DD5"/>
                      </a:solidFill>
                      <a:prstDash val="solid"/>
                      <a:round/>
                      <a:headEnd type="none" w="med" len="med"/>
                      <a:tailEnd type="none" w="med" len="med"/>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a:txBody>
                    <a:bodyPr/>
                    <a:lstStyle/>
                    <a:p>
                      <a:pPr algn="l" fontAlgn="ctr"/>
                      <a:r>
                        <a:rPr kumimoji="1" lang="ja-JP" altLang="en-US" sz="900" b="0" i="0" u="none" strike="noStrike" kern="1200" dirty="0">
                          <a:solidFill>
                            <a:srgbClr val="000000"/>
                          </a:solidFill>
                          <a:effectLst/>
                          <a:latin typeface="+mj-ea"/>
                          <a:ea typeface="+mn-ea"/>
                          <a:cs typeface="+mn-cs"/>
                        </a:rPr>
                        <a:t>地方の観光地・中小都市</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a:txBody>
                    <a:bodyPr/>
                    <a:lstStyle/>
                    <a:p>
                      <a:pPr algn="ctr" fontAlgn="ctr"/>
                      <a:r>
                        <a:rPr lang="en-US" altLang="ja-JP" sz="900" b="0" i="0" u="none" strike="noStrike" dirty="0">
                          <a:solidFill>
                            <a:srgbClr val="000000"/>
                          </a:solidFill>
                          <a:effectLst/>
                          <a:latin typeface="+mj-ea"/>
                          <a:ea typeface="+mj-ea"/>
                        </a:rPr>
                        <a:t>27</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a:txBody>
                    <a:bodyPr/>
                    <a:lstStyle/>
                    <a:p>
                      <a:pPr algn="l" fontAlgn="ctr"/>
                      <a:r>
                        <a:rPr lang="ja-JP" altLang="en-US" sz="900" b="0" i="0" u="none" strike="noStrike" dirty="0">
                          <a:solidFill>
                            <a:srgbClr val="000000"/>
                          </a:solidFill>
                          <a:effectLst/>
                          <a:latin typeface="+mj-ea"/>
                          <a:ea typeface="+mj-ea"/>
                        </a:rPr>
                        <a:t>地方の観光地・中小都市</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extLst>
                  <a:ext uri="{0D108BD9-81ED-4DB2-BD59-A6C34878D82A}">
                    <a16:rowId xmlns:a16="http://schemas.microsoft.com/office/drawing/2014/main" val="10027"/>
                  </a:ext>
                </a:extLst>
              </a:tr>
              <a:tr h="162402">
                <a:tc rowSpan="3">
                  <a:txBody>
                    <a:bodyPr/>
                    <a:lstStyle/>
                    <a:p>
                      <a:pPr algn="ctr" fontAlgn="ctr"/>
                      <a:r>
                        <a:rPr lang="en-US" altLang="ja-JP" sz="900" b="0" i="0" u="none" strike="noStrike">
                          <a:solidFill>
                            <a:srgbClr val="000000"/>
                          </a:solidFill>
                          <a:effectLst/>
                          <a:latin typeface="+mj-ea"/>
                          <a:ea typeface="+mj-ea"/>
                        </a:rPr>
                        <a:t>K</a:t>
                      </a:r>
                    </a:p>
                  </a:txBody>
                  <a:tcPr marL="7411" marR="7411" marT="10800" marB="10800" anchor="ctr">
                    <a:lnL w="6350" cap="flat" cmpd="sng" algn="ctr">
                      <a:solidFill>
                        <a:srgbClr val="538DD5"/>
                      </a:solidFill>
                      <a:prstDash val="solid"/>
                      <a:round/>
                      <a:headEnd type="none" w="med" len="med"/>
                      <a:tailEnd type="none" w="med" len="med"/>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rowSpan="3">
                  <a:txBody>
                    <a:bodyPr/>
                    <a:lstStyle/>
                    <a:p>
                      <a:pPr algn="l" fontAlgn="ctr"/>
                      <a:r>
                        <a:rPr lang="ja-JP" altLang="en-US" sz="900" b="0" i="0" u="none" strike="noStrike" dirty="0">
                          <a:solidFill>
                            <a:srgbClr val="000000"/>
                          </a:solidFill>
                          <a:effectLst/>
                          <a:latin typeface="+mj-ea"/>
                          <a:ea typeface="+mj-ea"/>
                        </a:rPr>
                        <a:t>地方のブルーカラー</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a:txBody>
                    <a:bodyPr/>
                    <a:lstStyle/>
                    <a:p>
                      <a:pPr algn="ctr" fontAlgn="ctr"/>
                      <a:r>
                        <a:rPr lang="en-US" altLang="ja-JP" sz="900" b="0" i="0" u="none" strike="noStrike" dirty="0">
                          <a:solidFill>
                            <a:srgbClr val="000000"/>
                          </a:solidFill>
                          <a:effectLst/>
                          <a:latin typeface="+mj-ea"/>
                          <a:ea typeface="+mj-ea"/>
                        </a:rPr>
                        <a:t>28</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a:txBody>
                    <a:bodyPr/>
                    <a:lstStyle/>
                    <a:p>
                      <a:pPr algn="l" fontAlgn="ctr"/>
                      <a:r>
                        <a:rPr lang="ja-JP" altLang="en-US" sz="900" b="0" i="0" u="none" strike="noStrike" dirty="0">
                          <a:solidFill>
                            <a:srgbClr val="000000"/>
                          </a:solidFill>
                          <a:effectLst/>
                          <a:latin typeface="+mj-ea"/>
                          <a:ea typeface="+mj-ea"/>
                        </a:rPr>
                        <a:t>工場勤めの子育てファミリー</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extLst>
                  <a:ext uri="{0D108BD9-81ED-4DB2-BD59-A6C34878D82A}">
                    <a16:rowId xmlns:a16="http://schemas.microsoft.com/office/drawing/2014/main" val="10028"/>
                  </a:ext>
                </a:extLst>
              </a:tr>
              <a:tr h="16240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0" i="0" u="none" strike="noStrike">
                          <a:solidFill>
                            <a:srgbClr val="000000"/>
                          </a:solidFill>
                          <a:effectLst/>
                          <a:latin typeface="+mj-ea"/>
                          <a:ea typeface="+mj-ea"/>
                        </a:rPr>
                        <a:t>29</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a:txBody>
                    <a:bodyPr/>
                    <a:lstStyle/>
                    <a:p>
                      <a:pPr algn="l" fontAlgn="ctr"/>
                      <a:r>
                        <a:rPr lang="ja-JP" altLang="en-US" sz="900" b="0" i="0" u="none" strike="noStrike" dirty="0">
                          <a:solidFill>
                            <a:srgbClr val="000000"/>
                          </a:solidFill>
                          <a:effectLst/>
                          <a:latin typeface="+mj-ea"/>
                          <a:ea typeface="+mj-ea"/>
                        </a:rPr>
                        <a:t>工場勤めの一軒家大家族</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extLst>
                  <a:ext uri="{0D108BD9-81ED-4DB2-BD59-A6C34878D82A}">
                    <a16:rowId xmlns:a16="http://schemas.microsoft.com/office/drawing/2014/main" val="10029"/>
                  </a:ext>
                </a:extLst>
              </a:tr>
              <a:tr h="16240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0" i="0" u="none" strike="noStrike">
                          <a:solidFill>
                            <a:srgbClr val="000000"/>
                          </a:solidFill>
                          <a:effectLst/>
                          <a:latin typeface="+mj-ea"/>
                          <a:ea typeface="+mj-ea"/>
                        </a:rPr>
                        <a:t>30</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a:txBody>
                    <a:bodyPr/>
                    <a:lstStyle/>
                    <a:p>
                      <a:pPr algn="l" fontAlgn="ctr"/>
                      <a:r>
                        <a:rPr lang="ja-JP" altLang="en-US" sz="900" b="0" i="0" u="none" strike="noStrike" dirty="0">
                          <a:solidFill>
                            <a:srgbClr val="000000"/>
                          </a:solidFill>
                          <a:effectLst/>
                          <a:latin typeface="+mj-ea"/>
                          <a:ea typeface="+mj-ea"/>
                        </a:rPr>
                        <a:t>工場勤めの高齢夫婦</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extLst>
                  <a:ext uri="{0D108BD9-81ED-4DB2-BD59-A6C34878D82A}">
                    <a16:rowId xmlns:a16="http://schemas.microsoft.com/office/drawing/2014/main" val="10030"/>
                  </a:ext>
                </a:extLst>
              </a:tr>
              <a:tr h="162402">
                <a:tc rowSpan="2">
                  <a:txBody>
                    <a:bodyPr/>
                    <a:lstStyle/>
                    <a:p>
                      <a:pPr algn="ctr" fontAlgn="ctr"/>
                      <a:r>
                        <a:rPr lang="en-US" altLang="ja-JP" sz="900" b="0" i="0" u="none" strike="noStrike">
                          <a:solidFill>
                            <a:srgbClr val="000000"/>
                          </a:solidFill>
                          <a:effectLst/>
                          <a:latin typeface="+mj-ea"/>
                          <a:ea typeface="+mj-ea"/>
                        </a:rPr>
                        <a:t>L</a:t>
                      </a:r>
                    </a:p>
                  </a:txBody>
                  <a:tcPr marL="7411" marR="7411" marT="10800" marB="10800" anchor="ctr">
                    <a:lnL w="6350" cap="flat" cmpd="sng" algn="ctr">
                      <a:solidFill>
                        <a:srgbClr val="538DD5"/>
                      </a:solidFill>
                      <a:prstDash val="solid"/>
                      <a:round/>
                      <a:headEnd type="none" w="med" len="med"/>
                      <a:tailEnd type="none" w="med" len="med"/>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rowSpan="2">
                  <a:txBody>
                    <a:bodyPr/>
                    <a:lstStyle/>
                    <a:p>
                      <a:pPr algn="l" fontAlgn="ctr"/>
                      <a:r>
                        <a:rPr lang="ja-JP" altLang="en-US" sz="900" b="0" i="0" u="none" strike="noStrike" dirty="0">
                          <a:solidFill>
                            <a:srgbClr val="000000"/>
                          </a:solidFill>
                          <a:effectLst/>
                          <a:latin typeface="+mj-ea"/>
                          <a:ea typeface="+mj-ea"/>
                        </a:rPr>
                        <a:t>農村</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a:txBody>
                    <a:bodyPr/>
                    <a:lstStyle/>
                    <a:p>
                      <a:pPr algn="ctr" fontAlgn="ctr"/>
                      <a:r>
                        <a:rPr lang="en-US" altLang="ja-JP" sz="900" b="0" i="0" u="none" strike="noStrike">
                          <a:solidFill>
                            <a:srgbClr val="000000"/>
                          </a:solidFill>
                          <a:effectLst/>
                          <a:latin typeface="+mj-ea"/>
                          <a:ea typeface="+mj-ea"/>
                        </a:rPr>
                        <a:t>31</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a:txBody>
                    <a:bodyPr/>
                    <a:lstStyle/>
                    <a:p>
                      <a:pPr algn="l" fontAlgn="ctr"/>
                      <a:r>
                        <a:rPr lang="ja-JP" altLang="en-US" sz="900" b="0" i="0" u="none" strike="noStrike" dirty="0">
                          <a:solidFill>
                            <a:srgbClr val="000000"/>
                          </a:solidFill>
                          <a:effectLst/>
                          <a:latin typeface="+mj-ea"/>
                          <a:ea typeface="+mj-ea"/>
                        </a:rPr>
                        <a:t>農家の大家族</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extLst>
                  <a:ext uri="{0D108BD9-81ED-4DB2-BD59-A6C34878D82A}">
                    <a16:rowId xmlns:a16="http://schemas.microsoft.com/office/drawing/2014/main" val="10031"/>
                  </a:ext>
                </a:extLst>
              </a:tr>
              <a:tr h="16240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0" i="0" u="none" strike="noStrike">
                          <a:solidFill>
                            <a:srgbClr val="000000"/>
                          </a:solidFill>
                          <a:effectLst/>
                          <a:latin typeface="+mj-ea"/>
                          <a:ea typeface="+mj-ea"/>
                        </a:rPr>
                        <a:t>32</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tc>
                  <a:txBody>
                    <a:bodyPr/>
                    <a:lstStyle/>
                    <a:p>
                      <a:pPr algn="l" fontAlgn="ctr"/>
                      <a:r>
                        <a:rPr lang="ja-JP" altLang="en-US" sz="900" b="0" i="0" u="none" strike="noStrike" dirty="0">
                          <a:solidFill>
                            <a:srgbClr val="000000"/>
                          </a:solidFill>
                          <a:effectLst/>
                          <a:latin typeface="+mj-ea"/>
                          <a:ea typeface="+mj-ea"/>
                        </a:rPr>
                        <a:t>超高齢化が進む農村</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rgbClr val="F3ECD1"/>
                    </a:solidFill>
                  </a:tcPr>
                </a:tc>
                <a:extLst>
                  <a:ext uri="{0D108BD9-81ED-4DB2-BD59-A6C34878D82A}">
                    <a16:rowId xmlns:a16="http://schemas.microsoft.com/office/drawing/2014/main" val="10032"/>
                  </a:ext>
                </a:extLst>
              </a:tr>
              <a:tr h="162402">
                <a:tc rowSpan="4">
                  <a:txBody>
                    <a:bodyPr/>
                    <a:lstStyle/>
                    <a:p>
                      <a:pPr algn="ctr" fontAlgn="ctr"/>
                      <a:r>
                        <a:rPr lang="en-US" altLang="ja-JP" sz="900" b="0" i="0" u="none" strike="noStrike">
                          <a:solidFill>
                            <a:srgbClr val="000000"/>
                          </a:solidFill>
                          <a:effectLst/>
                          <a:latin typeface="+mj-ea"/>
                          <a:ea typeface="+mj-ea"/>
                        </a:rPr>
                        <a:t>M</a:t>
                      </a:r>
                    </a:p>
                  </a:txBody>
                  <a:tcPr marL="7411" marR="7411" marT="10800" marB="10800" anchor="ctr">
                    <a:lnL w="6350" cap="flat" cmpd="sng" algn="ctr">
                      <a:solidFill>
                        <a:srgbClr val="538DD5"/>
                      </a:solidFill>
                      <a:prstDash val="solid"/>
                      <a:round/>
                      <a:headEnd type="none" w="med" len="med"/>
                      <a:tailEnd type="none" w="med" len="med"/>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chemeClr val="bg1"/>
                    </a:solidFill>
                  </a:tcPr>
                </a:tc>
                <a:tc rowSpan="4">
                  <a:txBody>
                    <a:bodyPr/>
                    <a:lstStyle/>
                    <a:p>
                      <a:pPr algn="l" fontAlgn="ctr"/>
                      <a:r>
                        <a:rPr lang="ja-JP" altLang="en-US" sz="900" b="0" i="0" u="none" strike="noStrike" dirty="0">
                          <a:solidFill>
                            <a:srgbClr val="000000"/>
                          </a:solidFill>
                          <a:effectLst/>
                          <a:latin typeface="+mj-ea"/>
                          <a:ea typeface="+mj-ea"/>
                        </a:rPr>
                        <a:t>特定職業の街</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chemeClr val="bg1"/>
                    </a:solidFill>
                  </a:tcPr>
                </a:tc>
                <a:tc>
                  <a:txBody>
                    <a:bodyPr/>
                    <a:lstStyle/>
                    <a:p>
                      <a:pPr algn="ctr" fontAlgn="ctr"/>
                      <a:r>
                        <a:rPr lang="en-US" altLang="ja-JP" sz="900" b="0" i="0" u="none" strike="noStrike">
                          <a:solidFill>
                            <a:srgbClr val="000000"/>
                          </a:solidFill>
                          <a:effectLst/>
                          <a:latin typeface="+mj-ea"/>
                          <a:ea typeface="+mj-ea"/>
                        </a:rPr>
                        <a:t>33</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chemeClr val="bg1"/>
                    </a:solidFill>
                  </a:tcPr>
                </a:tc>
                <a:tc>
                  <a:txBody>
                    <a:bodyPr/>
                    <a:lstStyle/>
                    <a:p>
                      <a:pPr algn="l" fontAlgn="ctr"/>
                      <a:r>
                        <a:rPr lang="ja-JP" altLang="en-US" sz="900" b="0" i="0" u="none" strike="noStrike" dirty="0">
                          <a:solidFill>
                            <a:srgbClr val="000000"/>
                          </a:solidFill>
                          <a:effectLst/>
                          <a:latin typeface="+mj-ea"/>
                          <a:ea typeface="+mj-ea"/>
                        </a:rPr>
                        <a:t>大学生の街</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chemeClr val="bg1"/>
                    </a:solidFill>
                  </a:tcPr>
                </a:tc>
                <a:extLst>
                  <a:ext uri="{0D108BD9-81ED-4DB2-BD59-A6C34878D82A}">
                    <a16:rowId xmlns:a16="http://schemas.microsoft.com/office/drawing/2014/main" val="10033"/>
                  </a:ext>
                </a:extLst>
              </a:tr>
              <a:tr h="16240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0" i="0" u="none" strike="noStrike">
                          <a:solidFill>
                            <a:srgbClr val="000000"/>
                          </a:solidFill>
                          <a:effectLst/>
                          <a:latin typeface="+mj-ea"/>
                          <a:ea typeface="+mj-ea"/>
                        </a:rPr>
                        <a:t>34</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chemeClr val="bg1"/>
                    </a:solidFill>
                  </a:tcPr>
                </a:tc>
                <a:tc>
                  <a:txBody>
                    <a:bodyPr/>
                    <a:lstStyle/>
                    <a:p>
                      <a:pPr algn="l" fontAlgn="ctr"/>
                      <a:r>
                        <a:rPr lang="ja-JP" altLang="en-US" sz="900" b="0" i="0" u="none" strike="noStrike" dirty="0">
                          <a:solidFill>
                            <a:srgbClr val="000000"/>
                          </a:solidFill>
                          <a:effectLst/>
                          <a:latin typeface="+mj-ea"/>
                          <a:ea typeface="+mj-ea"/>
                        </a:rPr>
                        <a:t>公務員の街・研究都市</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chemeClr val="bg1"/>
                    </a:solidFill>
                  </a:tcPr>
                </a:tc>
                <a:extLst>
                  <a:ext uri="{0D108BD9-81ED-4DB2-BD59-A6C34878D82A}">
                    <a16:rowId xmlns:a16="http://schemas.microsoft.com/office/drawing/2014/main" val="10034"/>
                  </a:ext>
                </a:extLst>
              </a:tr>
              <a:tr h="16240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0" i="0" u="none" strike="noStrike">
                          <a:solidFill>
                            <a:srgbClr val="000000"/>
                          </a:solidFill>
                          <a:effectLst/>
                          <a:latin typeface="+mj-ea"/>
                          <a:ea typeface="+mj-ea"/>
                        </a:rPr>
                        <a:t>35</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chemeClr val="bg1"/>
                    </a:solidFill>
                  </a:tcPr>
                </a:tc>
                <a:tc>
                  <a:txBody>
                    <a:bodyPr/>
                    <a:lstStyle/>
                    <a:p>
                      <a:pPr algn="l" fontAlgn="ctr"/>
                      <a:r>
                        <a:rPr lang="ja-JP" altLang="en-US" sz="900" b="0" i="0" u="none" strike="noStrike" dirty="0">
                          <a:solidFill>
                            <a:srgbClr val="000000"/>
                          </a:solidFill>
                          <a:effectLst/>
                          <a:latin typeface="+mj-ea"/>
                          <a:ea typeface="+mj-ea"/>
                        </a:rPr>
                        <a:t>病院・大学教員のひとり暮らし寮</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chemeClr val="bg1"/>
                    </a:solidFill>
                  </a:tcPr>
                </a:tc>
                <a:extLst>
                  <a:ext uri="{0D108BD9-81ED-4DB2-BD59-A6C34878D82A}">
                    <a16:rowId xmlns:a16="http://schemas.microsoft.com/office/drawing/2014/main" val="10035"/>
                  </a:ext>
                </a:extLst>
              </a:tr>
              <a:tr h="16240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0" i="0" u="none" strike="noStrike">
                          <a:solidFill>
                            <a:srgbClr val="000000"/>
                          </a:solidFill>
                          <a:effectLst/>
                          <a:latin typeface="+mj-ea"/>
                          <a:ea typeface="+mj-ea"/>
                        </a:rPr>
                        <a:t>36</a:t>
                      </a:r>
                    </a:p>
                  </a:txBody>
                  <a:tcPr marL="7411" marR="7411" marT="10800" marB="10800" anchor="ctr">
                    <a:lnL>
                      <a:noFill/>
                    </a:lnL>
                    <a:lnR>
                      <a:noFill/>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chemeClr val="bg1"/>
                    </a:solidFill>
                  </a:tcPr>
                </a:tc>
                <a:tc>
                  <a:txBody>
                    <a:bodyPr/>
                    <a:lstStyle/>
                    <a:p>
                      <a:pPr algn="l" fontAlgn="ctr"/>
                      <a:r>
                        <a:rPr lang="ja-JP" altLang="en-US" sz="900" b="0" i="0" u="none" strike="noStrike" dirty="0">
                          <a:solidFill>
                            <a:srgbClr val="000000"/>
                          </a:solidFill>
                          <a:effectLst/>
                          <a:latin typeface="+mj-ea"/>
                          <a:ea typeface="+mj-ea"/>
                        </a:rPr>
                        <a:t>自衛隊の寮</a:t>
                      </a:r>
                    </a:p>
                  </a:txBody>
                  <a:tcPr marL="7411" marR="7411" marT="10800" marB="10800" anchor="ctr">
                    <a:lnL>
                      <a:noFill/>
                    </a:lnL>
                    <a:lnR w="6350" cap="flat" cmpd="sng" algn="ctr">
                      <a:solidFill>
                        <a:srgbClr val="538DD5"/>
                      </a:solidFill>
                      <a:prstDash val="solid"/>
                      <a:round/>
                      <a:headEnd type="none" w="med" len="med"/>
                      <a:tailEnd type="none" w="med" len="med"/>
                    </a:lnR>
                    <a:lnT w="6350" cap="flat" cmpd="sng" algn="ctr">
                      <a:solidFill>
                        <a:srgbClr val="538DD5"/>
                      </a:solidFill>
                      <a:prstDash val="solid"/>
                      <a:round/>
                      <a:headEnd type="none" w="med" len="med"/>
                      <a:tailEnd type="none" w="med" len="med"/>
                    </a:lnT>
                    <a:lnB w="6350" cap="flat" cmpd="sng" algn="ctr">
                      <a:solidFill>
                        <a:srgbClr val="538DD5"/>
                      </a:solidFill>
                      <a:prstDash val="solid"/>
                      <a:round/>
                      <a:headEnd type="none" w="med" len="med"/>
                      <a:tailEnd type="none" w="med" len="med"/>
                    </a:lnB>
                    <a:solidFill>
                      <a:schemeClr val="bg1"/>
                    </a:solidFill>
                  </a:tcPr>
                </a:tc>
                <a:extLst>
                  <a:ext uri="{0D108BD9-81ED-4DB2-BD59-A6C34878D82A}">
                    <a16:rowId xmlns:a16="http://schemas.microsoft.com/office/drawing/2014/main" val="10036"/>
                  </a:ext>
                </a:extLst>
              </a:tr>
            </a:tbl>
          </a:graphicData>
        </a:graphic>
      </p:graphicFrame>
      <p:sp>
        <p:nvSpPr>
          <p:cNvPr id="7" name="Rectangle 6"/>
          <p:cNvSpPr/>
          <p:nvPr/>
        </p:nvSpPr>
        <p:spPr>
          <a:xfrm>
            <a:off x="-585" y="756822"/>
            <a:ext cx="4497782" cy="307777"/>
          </a:xfrm>
          <a:prstGeom prst="rect">
            <a:avLst/>
          </a:prstGeom>
        </p:spPr>
        <p:txBody>
          <a:bodyPr wrap="square">
            <a:spAutoFit/>
          </a:bodyPr>
          <a:lstStyle/>
          <a:p>
            <a:r>
              <a:rPr lang="en-US" altLang="ja-JP" sz="1400" dirty="0">
                <a:latin typeface="Meiryo" charset="-128"/>
                <a:ea typeface="Meiryo" charset="-128"/>
                <a:cs typeface="Meiryo" charset="-128"/>
              </a:rPr>
              <a:t>36</a:t>
            </a:r>
            <a:r>
              <a:rPr lang="ja-JP" altLang="en-US" sz="1400" dirty="0">
                <a:latin typeface="Meiryo" charset="-128"/>
                <a:ea typeface="Meiryo" charset="-128"/>
                <a:cs typeface="Meiryo" charset="-128"/>
              </a:rPr>
              <a:t>のクラスターから自由に選択して広告配信できます。</a:t>
            </a:r>
          </a:p>
        </p:txBody>
      </p:sp>
      <p:sp>
        <p:nvSpPr>
          <p:cNvPr id="11" name="Rectangle 10">
            <a:extLst>
              <a:ext uri="{FF2B5EF4-FFF2-40B4-BE49-F238E27FC236}">
                <a16:creationId xmlns:a16="http://schemas.microsoft.com/office/drawing/2014/main" id="{93199542-4399-EE47-A14F-A098FA8082CA}"/>
              </a:ext>
            </a:extLst>
          </p:cNvPr>
          <p:cNvSpPr/>
          <p:nvPr/>
        </p:nvSpPr>
        <p:spPr>
          <a:xfrm>
            <a:off x="721529" y="4436263"/>
            <a:ext cx="2314160" cy="461665"/>
          </a:xfrm>
          <a:prstGeom prst="rect">
            <a:avLst/>
          </a:prstGeom>
        </p:spPr>
        <p:txBody>
          <a:bodyPr wrap="none">
            <a:spAutoFit/>
          </a:bodyPr>
          <a:lstStyle/>
          <a:p>
            <a:r>
              <a:rPr lang="en-US" sz="1200" b="1" dirty="0">
                <a:latin typeface="Meiryo" charset="-128"/>
                <a:ea typeface="Meiryo" charset="-128"/>
                <a:cs typeface="Meiryo" charset="-128"/>
              </a:rPr>
              <a:t>GeoGenome</a:t>
            </a:r>
            <a:r>
              <a:rPr lang="ja-JP" altLang="en-US" sz="1200" b="1" dirty="0">
                <a:latin typeface="Meiryo" charset="-128"/>
                <a:ea typeface="Meiryo" charset="-128"/>
                <a:cs typeface="Meiryo" charset="-128"/>
              </a:rPr>
              <a:t>シミュレータ</a:t>
            </a:r>
            <a:endParaRPr lang="en-US" sz="1200" b="1" dirty="0">
              <a:latin typeface="Meiryo" charset="-128"/>
              <a:ea typeface="Meiryo" charset="-128"/>
              <a:cs typeface="Meiryo" charset="-128"/>
            </a:endParaRPr>
          </a:p>
          <a:p>
            <a:r>
              <a:rPr lang="en-US" sz="1200" dirty="0">
                <a:latin typeface="Meiryo" charset="-128"/>
                <a:ea typeface="Meiryo" charset="-128"/>
                <a:cs typeface="Meiryo" charset="-128"/>
                <a:hlinkClick r:id="rId3"/>
              </a:rPr>
              <a:t>http://estimator.geo-logic.jp</a:t>
            </a:r>
            <a:endParaRPr lang="en-US" sz="1200" dirty="0">
              <a:latin typeface="Meiryo" charset="-128"/>
              <a:ea typeface="Meiryo" charset="-128"/>
              <a:cs typeface="Meiryo" charset="-128"/>
            </a:endParaRPr>
          </a:p>
        </p:txBody>
      </p:sp>
      <p:pic>
        <p:nvPicPr>
          <p:cNvPr id="13" name="Picture 12">
            <a:extLst>
              <a:ext uri="{FF2B5EF4-FFF2-40B4-BE49-F238E27FC236}">
                <a16:creationId xmlns:a16="http://schemas.microsoft.com/office/drawing/2014/main" id="{7543DC01-D6B7-9745-BE7C-9E6C231764D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1005" y="4907760"/>
            <a:ext cx="2895422" cy="177767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0027355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dirty="0"/>
              <a:t>GeoGenome Audience</a:t>
            </a:r>
            <a:r>
              <a:rPr lang="ja-JP" altLang="en-US"/>
              <a:t>｜東京都</a:t>
            </a:r>
            <a:r>
              <a:rPr lang="ja-JP" altLang="en-US" dirty="0"/>
              <a:t>大田区の例</a:t>
            </a:r>
            <a:endParaRPr lang="en-US"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14</a:t>
            </a:fld>
            <a:endParaRPr kumimoji="1" lang="ja-JP" altLang="en-US"/>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594007" y="818299"/>
            <a:ext cx="4635428" cy="2705922"/>
          </a:xfrm>
          <a:prstGeom prst="rect">
            <a:avLst/>
          </a:prstGeom>
        </p:spPr>
      </p:pic>
      <p:grpSp>
        <p:nvGrpSpPr>
          <p:cNvPr id="60" name="Group 59"/>
          <p:cNvGrpSpPr/>
          <p:nvPr/>
        </p:nvGrpSpPr>
        <p:grpSpPr>
          <a:xfrm>
            <a:off x="771483" y="1119041"/>
            <a:ext cx="3420187" cy="820098"/>
            <a:chOff x="771483" y="1119041"/>
            <a:chExt cx="3420187" cy="820098"/>
          </a:xfrm>
        </p:grpSpPr>
        <p:sp>
          <p:nvSpPr>
            <p:cNvPr id="7" name="Oval 6"/>
            <p:cNvSpPr/>
            <p:nvPr/>
          </p:nvSpPr>
          <p:spPr>
            <a:xfrm>
              <a:off x="3638884" y="1252696"/>
              <a:ext cx="552786" cy="552786"/>
            </a:xfrm>
            <a:prstGeom prst="ellipse">
              <a:avLst/>
            </a:prstGeom>
            <a:noFill/>
            <a:ln w="19050">
              <a:solidFill>
                <a:srgbClr val="FF0000"/>
              </a:solidFill>
            </a:ln>
            <a:effectLst>
              <a:outerShdw blurRad="25400" sx="102000" sy="102000" algn="ctr" rotWithShape="0">
                <a:schemeClr val="bg1"/>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Rectangle 7"/>
            <p:cNvSpPr/>
            <p:nvPr/>
          </p:nvSpPr>
          <p:spPr>
            <a:xfrm>
              <a:off x="771483" y="1119041"/>
              <a:ext cx="2556708" cy="820098"/>
            </a:xfrm>
            <a:prstGeom prst="rect">
              <a:avLst/>
            </a:prstGeom>
            <a:solidFill>
              <a:srgbClr val="FFFFFF">
                <a:alpha val="74902"/>
              </a:srgbClr>
            </a:solid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en-US" sz="1200" dirty="0">
                  <a:solidFill>
                    <a:schemeClr val="tx1"/>
                  </a:solidFill>
                  <a:latin typeface="Meiryo" charset="-128"/>
                  <a:ea typeface="Meiryo" charset="-128"/>
                  <a:cs typeface="Meiryo" charset="-128"/>
                </a:rPr>
                <a:t>田園調布</a:t>
              </a:r>
              <a:r>
                <a:rPr lang="en-US" altLang="ja-JP" sz="1200" dirty="0">
                  <a:solidFill>
                    <a:schemeClr val="tx1"/>
                  </a:solidFill>
                  <a:latin typeface="Meiryo" charset="-128"/>
                  <a:ea typeface="Meiryo" charset="-128"/>
                  <a:cs typeface="Meiryo" charset="-128"/>
                </a:rPr>
                <a:t>3-5</a:t>
              </a:r>
              <a:r>
                <a:rPr lang="ja-JP" altLang="en-US" sz="1200" dirty="0">
                  <a:solidFill>
                    <a:schemeClr val="tx1"/>
                  </a:solidFill>
                  <a:latin typeface="Meiryo" charset="-128"/>
                  <a:ea typeface="Meiryo" charset="-128"/>
                  <a:cs typeface="Meiryo" charset="-128"/>
                </a:rPr>
                <a:t>丁目</a:t>
              </a:r>
              <a:endParaRPr lang="en-US" altLang="ja-JP" sz="1200" dirty="0">
                <a:solidFill>
                  <a:schemeClr val="tx1"/>
                </a:solidFill>
                <a:latin typeface="Meiryo" charset="-128"/>
                <a:ea typeface="Meiryo" charset="-128"/>
                <a:cs typeface="Meiryo" charset="-128"/>
              </a:endParaRPr>
            </a:p>
            <a:p>
              <a:r>
                <a:rPr lang="en-US" altLang="ja-JP" sz="1100" dirty="0">
                  <a:solidFill>
                    <a:schemeClr val="tx1"/>
                  </a:solidFill>
                  <a:latin typeface="Meiryo" charset="-128"/>
                  <a:ea typeface="Meiryo" charset="-128"/>
                  <a:cs typeface="Meiryo" charset="-128"/>
                </a:rPr>
                <a:t>『</a:t>
              </a:r>
              <a:r>
                <a:rPr lang="ja-JP" altLang="en-US" sz="1100" dirty="0">
                  <a:solidFill>
                    <a:schemeClr val="tx1"/>
                  </a:solidFill>
                  <a:latin typeface="Meiryo" charset="-128"/>
                  <a:ea typeface="Meiryo" charset="-128"/>
                  <a:cs typeface="Meiryo" charset="-128"/>
                </a:rPr>
                <a:t>超高級住宅地のエグゼクティブ</a:t>
              </a:r>
              <a:r>
                <a:rPr lang="en-US" altLang="ja-JP" sz="1100" dirty="0">
                  <a:solidFill>
                    <a:schemeClr val="tx1"/>
                  </a:solidFill>
                  <a:latin typeface="Meiryo" charset="-128"/>
                  <a:ea typeface="Meiryo" charset="-128"/>
                  <a:cs typeface="Meiryo" charset="-128"/>
                </a:rPr>
                <a:t>』</a:t>
              </a:r>
              <a:endParaRPr lang="en-US" sz="1100" dirty="0">
                <a:solidFill>
                  <a:schemeClr val="tx1"/>
                </a:solidFill>
                <a:latin typeface="Meiryo" charset="-128"/>
                <a:ea typeface="Meiryo" charset="-128"/>
                <a:cs typeface="Meiryo" charset="-128"/>
              </a:endParaRPr>
            </a:p>
          </p:txBody>
        </p:sp>
        <p:cxnSp>
          <p:nvCxnSpPr>
            <p:cNvPr id="10" name="Straight Connector 9"/>
            <p:cNvCxnSpPr>
              <a:stCxn id="8" idx="3"/>
              <a:endCxn id="7" idx="2"/>
            </p:cNvCxnSpPr>
            <p:nvPr/>
          </p:nvCxnSpPr>
          <p:spPr>
            <a:xfrm>
              <a:off x="3328191" y="1529090"/>
              <a:ext cx="310693" cy="0"/>
            </a:xfrm>
            <a:prstGeom prst="line">
              <a:avLst/>
            </a:prstGeom>
            <a:ln w="19050">
              <a:solidFill>
                <a:srgbClr val="FF0000"/>
              </a:solidFill>
            </a:ln>
            <a:effectLst/>
          </p:spPr>
          <p:style>
            <a:lnRef idx="2">
              <a:schemeClr val="accent1"/>
            </a:lnRef>
            <a:fillRef idx="0">
              <a:schemeClr val="accent1"/>
            </a:fillRef>
            <a:effectRef idx="1">
              <a:schemeClr val="accent1"/>
            </a:effectRef>
            <a:fontRef idx="minor">
              <a:schemeClr val="tx1"/>
            </a:fontRef>
          </p:style>
        </p:cxnSp>
      </p:grpSp>
      <p:grpSp>
        <p:nvGrpSpPr>
          <p:cNvPr id="63" name="Group 62"/>
          <p:cNvGrpSpPr/>
          <p:nvPr/>
        </p:nvGrpSpPr>
        <p:grpSpPr>
          <a:xfrm>
            <a:off x="5622317" y="2286246"/>
            <a:ext cx="4121451" cy="820098"/>
            <a:chOff x="5622317" y="2286246"/>
            <a:chExt cx="4121451" cy="820098"/>
          </a:xfrm>
        </p:grpSpPr>
        <p:sp>
          <p:nvSpPr>
            <p:cNvPr id="11" name="Oval 10"/>
            <p:cNvSpPr/>
            <p:nvPr/>
          </p:nvSpPr>
          <p:spPr>
            <a:xfrm>
              <a:off x="5622317" y="2390845"/>
              <a:ext cx="610896" cy="610896"/>
            </a:xfrm>
            <a:prstGeom prst="ellipse">
              <a:avLst/>
            </a:prstGeom>
            <a:noFill/>
            <a:ln w="19050">
              <a:solidFill>
                <a:srgbClr val="7F7F57"/>
              </a:solidFill>
            </a:ln>
            <a:effectLst>
              <a:outerShdw blurRad="25400" sx="102000" sy="102000" algn="ctr" rotWithShape="0">
                <a:schemeClr val="bg1"/>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 name="Rectangle 11"/>
            <p:cNvSpPr/>
            <p:nvPr/>
          </p:nvSpPr>
          <p:spPr>
            <a:xfrm>
              <a:off x="7187060" y="2286246"/>
              <a:ext cx="2556708" cy="820098"/>
            </a:xfrm>
            <a:prstGeom prst="rect">
              <a:avLst/>
            </a:prstGeom>
            <a:solidFill>
              <a:srgbClr val="FFFFFF">
                <a:alpha val="74902"/>
              </a:srgbClr>
            </a:solidFill>
            <a:ln w="19050">
              <a:solidFill>
                <a:srgbClr val="7F7F57"/>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en-US" sz="1200" dirty="0">
                  <a:solidFill>
                    <a:schemeClr val="tx1"/>
                  </a:solidFill>
                  <a:latin typeface="Meiryo" charset="-128"/>
                  <a:ea typeface="Meiryo" charset="-128"/>
                  <a:cs typeface="Meiryo" charset="-128"/>
                </a:rPr>
                <a:t>大森南エリア</a:t>
              </a:r>
              <a:endParaRPr lang="en-US" altLang="ja-JP" sz="1200" dirty="0">
                <a:solidFill>
                  <a:schemeClr val="tx1"/>
                </a:solidFill>
                <a:latin typeface="Meiryo" charset="-128"/>
                <a:ea typeface="Meiryo" charset="-128"/>
                <a:cs typeface="Meiryo" charset="-128"/>
              </a:endParaRPr>
            </a:p>
            <a:p>
              <a:r>
                <a:rPr lang="en-US" altLang="ja-JP" sz="1100" dirty="0">
                  <a:solidFill>
                    <a:schemeClr val="tx1"/>
                  </a:solidFill>
                  <a:latin typeface="Meiryo" charset="-128"/>
                  <a:ea typeface="Meiryo" charset="-128"/>
                  <a:cs typeface="Meiryo" charset="-128"/>
                </a:rPr>
                <a:t>『</a:t>
              </a:r>
              <a:r>
                <a:rPr lang="ja-JP" altLang="en-US" sz="1100" dirty="0">
                  <a:solidFill>
                    <a:schemeClr val="tx1"/>
                  </a:solidFill>
                  <a:latin typeface="Meiryo" charset="-128"/>
                  <a:ea typeface="Meiryo" charset="-128"/>
                  <a:cs typeface="Meiryo" charset="-128"/>
                </a:rPr>
                <a:t>ひとり暮らしの都市労働者</a:t>
              </a:r>
              <a:r>
                <a:rPr lang="en-US" altLang="ja-JP" sz="1100" dirty="0">
                  <a:solidFill>
                    <a:schemeClr val="tx1"/>
                  </a:solidFill>
                  <a:latin typeface="Meiryo" charset="-128"/>
                  <a:ea typeface="Meiryo" charset="-128"/>
                  <a:cs typeface="Meiryo" charset="-128"/>
                </a:rPr>
                <a:t>』</a:t>
              </a:r>
              <a:endParaRPr lang="en-US" sz="1100" dirty="0">
                <a:solidFill>
                  <a:schemeClr val="tx1"/>
                </a:solidFill>
                <a:latin typeface="Meiryo" charset="-128"/>
                <a:ea typeface="Meiryo" charset="-128"/>
                <a:cs typeface="Meiryo" charset="-128"/>
              </a:endParaRPr>
            </a:p>
          </p:txBody>
        </p:sp>
        <p:cxnSp>
          <p:nvCxnSpPr>
            <p:cNvPr id="13" name="Straight Connector 12"/>
            <p:cNvCxnSpPr>
              <a:stCxn id="12" idx="1"/>
              <a:endCxn id="11" idx="6"/>
            </p:cNvCxnSpPr>
            <p:nvPr/>
          </p:nvCxnSpPr>
          <p:spPr>
            <a:xfrm flipH="1" flipV="1">
              <a:off x="6233212" y="2696294"/>
              <a:ext cx="953848" cy="1"/>
            </a:xfrm>
            <a:prstGeom prst="line">
              <a:avLst/>
            </a:prstGeom>
            <a:ln w="19050">
              <a:solidFill>
                <a:srgbClr val="7F7F57"/>
              </a:solidFill>
            </a:ln>
            <a:effectLst/>
          </p:spPr>
          <p:style>
            <a:lnRef idx="2">
              <a:schemeClr val="accent1"/>
            </a:lnRef>
            <a:fillRef idx="0">
              <a:schemeClr val="accent1"/>
            </a:fillRef>
            <a:effectRef idx="1">
              <a:schemeClr val="accent1"/>
            </a:effectRef>
            <a:fontRef idx="minor">
              <a:schemeClr val="tx1"/>
            </a:fontRef>
          </p:style>
        </p:cxnSp>
      </p:grpSp>
      <p:grpSp>
        <p:nvGrpSpPr>
          <p:cNvPr id="62" name="Group 61"/>
          <p:cNvGrpSpPr/>
          <p:nvPr/>
        </p:nvGrpSpPr>
        <p:grpSpPr>
          <a:xfrm>
            <a:off x="5042231" y="1365637"/>
            <a:ext cx="4701537" cy="905376"/>
            <a:chOff x="5042231" y="1365637"/>
            <a:chExt cx="4701537" cy="905376"/>
          </a:xfrm>
        </p:grpSpPr>
        <p:sp>
          <p:nvSpPr>
            <p:cNvPr id="32" name="Oval 31"/>
            <p:cNvSpPr/>
            <p:nvPr/>
          </p:nvSpPr>
          <p:spPr>
            <a:xfrm>
              <a:off x="5042231" y="1365637"/>
              <a:ext cx="905378" cy="905376"/>
            </a:xfrm>
            <a:prstGeom prst="ellipse">
              <a:avLst/>
            </a:prstGeom>
            <a:noFill/>
            <a:ln w="19050">
              <a:solidFill>
                <a:srgbClr val="FFC000"/>
              </a:solidFill>
            </a:ln>
            <a:effectLst>
              <a:outerShdw blurRad="25400" sx="102000" sy="102000" algn="ctr" rotWithShape="0">
                <a:schemeClr val="bg1"/>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 name="Rectangle 32"/>
            <p:cNvSpPr/>
            <p:nvPr/>
          </p:nvSpPr>
          <p:spPr>
            <a:xfrm>
              <a:off x="7187060" y="1408277"/>
              <a:ext cx="2556708" cy="820098"/>
            </a:xfrm>
            <a:prstGeom prst="rect">
              <a:avLst/>
            </a:prstGeom>
            <a:solidFill>
              <a:srgbClr val="FFFFFF">
                <a:alpha val="74902"/>
              </a:srgbClr>
            </a:solidFill>
            <a:ln w="1905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en-US" sz="1200" dirty="0">
                  <a:solidFill>
                    <a:schemeClr val="tx1"/>
                  </a:solidFill>
                  <a:latin typeface="Meiryo" charset="-128"/>
                  <a:ea typeface="Meiryo" charset="-128"/>
                  <a:cs typeface="Meiryo" charset="-128"/>
                </a:rPr>
                <a:t>山王・南馬込エリア</a:t>
              </a:r>
              <a:endParaRPr lang="en-US" altLang="ja-JP" sz="1200" dirty="0">
                <a:solidFill>
                  <a:schemeClr val="tx1"/>
                </a:solidFill>
                <a:latin typeface="Meiryo" charset="-128"/>
                <a:ea typeface="Meiryo" charset="-128"/>
                <a:cs typeface="Meiryo" charset="-128"/>
              </a:endParaRPr>
            </a:p>
            <a:p>
              <a:r>
                <a:rPr lang="en-US" altLang="ja-JP" sz="1100" dirty="0">
                  <a:solidFill>
                    <a:schemeClr val="tx1"/>
                  </a:solidFill>
                  <a:latin typeface="Meiryo" charset="-128"/>
                  <a:ea typeface="Meiryo" charset="-128"/>
                  <a:cs typeface="Meiryo" charset="-128"/>
                </a:rPr>
                <a:t>『</a:t>
              </a:r>
              <a:r>
                <a:rPr lang="ja-JP" altLang="en-US" sz="1100" dirty="0">
                  <a:solidFill>
                    <a:schemeClr val="tx1"/>
                  </a:solidFill>
                  <a:latin typeface="Meiryo" charset="-128"/>
                  <a:ea typeface="Meiryo" charset="-128"/>
                  <a:cs typeface="Meiryo" charset="-128"/>
                </a:rPr>
                <a:t>都会の勝ち組ファミリー</a:t>
              </a:r>
              <a:r>
                <a:rPr lang="en-US" altLang="ja-JP" sz="1100" dirty="0">
                  <a:solidFill>
                    <a:schemeClr val="tx1"/>
                  </a:solidFill>
                  <a:latin typeface="Meiryo" charset="-128"/>
                  <a:ea typeface="Meiryo" charset="-128"/>
                  <a:cs typeface="Meiryo" charset="-128"/>
                </a:rPr>
                <a:t>』</a:t>
              </a:r>
              <a:endParaRPr lang="en-US" sz="1100" dirty="0">
                <a:solidFill>
                  <a:schemeClr val="tx1"/>
                </a:solidFill>
                <a:latin typeface="Meiryo" charset="-128"/>
                <a:ea typeface="Meiryo" charset="-128"/>
                <a:cs typeface="Meiryo" charset="-128"/>
              </a:endParaRPr>
            </a:p>
          </p:txBody>
        </p:sp>
        <p:cxnSp>
          <p:nvCxnSpPr>
            <p:cNvPr id="34" name="Straight Connector 33"/>
            <p:cNvCxnSpPr>
              <a:stCxn id="33" idx="1"/>
              <a:endCxn id="32" idx="6"/>
            </p:cNvCxnSpPr>
            <p:nvPr/>
          </p:nvCxnSpPr>
          <p:spPr>
            <a:xfrm flipH="1" flipV="1">
              <a:off x="5947609" y="1818325"/>
              <a:ext cx="1239451" cy="1"/>
            </a:xfrm>
            <a:prstGeom prst="line">
              <a:avLst/>
            </a:prstGeom>
            <a:ln w="19050">
              <a:solidFill>
                <a:srgbClr val="FFC000"/>
              </a:solidFill>
            </a:ln>
            <a:effectLst/>
          </p:spPr>
          <p:style>
            <a:lnRef idx="2">
              <a:schemeClr val="accent1"/>
            </a:lnRef>
            <a:fillRef idx="0">
              <a:schemeClr val="accent1"/>
            </a:fillRef>
            <a:effectRef idx="1">
              <a:schemeClr val="accent1"/>
            </a:effectRef>
            <a:fontRef idx="minor">
              <a:schemeClr val="tx1"/>
            </a:fontRef>
          </p:style>
        </p:cxnSp>
      </p:grpSp>
      <p:sp>
        <p:nvSpPr>
          <p:cNvPr id="39" name="TextBox 38"/>
          <p:cNvSpPr txBox="1"/>
          <p:nvPr/>
        </p:nvSpPr>
        <p:spPr>
          <a:xfrm>
            <a:off x="5502013" y="4091888"/>
            <a:ext cx="4241755" cy="1338828"/>
          </a:xfrm>
          <a:prstGeom prst="rect">
            <a:avLst/>
          </a:prstGeom>
          <a:noFill/>
        </p:spPr>
        <p:txBody>
          <a:bodyPr wrap="square" rtlCol="0">
            <a:spAutoFit/>
          </a:bodyPr>
          <a:lstStyle/>
          <a:p>
            <a:r>
              <a:rPr lang="ja-JP" altLang="en-US" sz="1600" dirty="0">
                <a:latin typeface="Meiryo" charset="-128"/>
                <a:ea typeface="Meiryo" charset="-128"/>
                <a:cs typeface="Meiryo" charset="-128"/>
              </a:rPr>
              <a:t>ご希望の場合、販促用として</a:t>
            </a:r>
            <a:br>
              <a:rPr lang="en-US" altLang="ja-JP" sz="1600" dirty="0">
                <a:latin typeface="Meiryo" charset="-128"/>
                <a:ea typeface="Meiryo" charset="-128"/>
                <a:cs typeface="Meiryo" charset="-128"/>
              </a:rPr>
            </a:br>
            <a:r>
              <a:rPr lang="ja-JP" altLang="en-US" sz="1600" dirty="0">
                <a:latin typeface="Meiryo" charset="-128"/>
                <a:ea typeface="Meiryo" charset="-128"/>
                <a:cs typeface="Meiryo" charset="-128"/>
              </a:rPr>
              <a:t>大田区のみの</a:t>
            </a:r>
            <a:r>
              <a:rPr lang="en-US" altLang="ja-JP" sz="1600" dirty="0">
                <a:latin typeface="Meiryo" charset="-128"/>
                <a:ea typeface="Meiryo" charset="-128"/>
                <a:cs typeface="Meiryo" charset="-128"/>
              </a:rPr>
              <a:t>GeoGenome</a:t>
            </a:r>
            <a:r>
              <a:rPr lang="ja-JP" altLang="en-US" sz="1600" dirty="0">
                <a:latin typeface="Meiryo" charset="-128"/>
                <a:ea typeface="Meiryo" charset="-128"/>
                <a:cs typeface="Meiryo" charset="-128"/>
              </a:rPr>
              <a:t>データを</a:t>
            </a:r>
            <a:br>
              <a:rPr lang="en-US" altLang="ja-JP" sz="1600" dirty="0">
                <a:latin typeface="Meiryo" charset="-128"/>
                <a:ea typeface="Meiryo" charset="-128"/>
                <a:cs typeface="Meiryo" charset="-128"/>
              </a:rPr>
            </a:br>
            <a:r>
              <a:rPr lang="ja-JP" altLang="en-US" sz="1600" dirty="0">
                <a:latin typeface="Meiryo" charset="-128"/>
                <a:ea typeface="Meiryo" charset="-128"/>
                <a:cs typeface="Meiryo" charset="-128"/>
              </a:rPr>
              <a:t>無償で貸与いたします。</a:t>
            </a:r>
            <a:endParaRPr lang="en-US" altLang="ja-JP" sz="1600" dirty="0">
              <a:latin typeface="Meiryo" charset="-128"/>
              <a:ea typeface="Meiryo" charset="-128"/>
              <a:cs typeface="Meiryo" charset="-128"/>
            </a:endParaRPr>
          </a:p>
          <a:p>
            <a:endParaRPr lang="en-US" sz="1100" dirty="0">
              <a:latin typeface="Meiryo" charset="-128"/>
              <a:ea typeface="Meiryo" charset="-128"/>
              <a:cs typeface="Meiryo" charset="-128"/>
            </a:endParaRPr>
          </a:p>
          <a:p>
            <a:r>
              <a:rPr lang="en-US" sz="1050" dirty="0">
                <a:latin typeface="Meiryo" charset="-128"/>
                <a:ea typeface="Meiryo" charset="-128"/>
                <a:cs typeface="Meiryo" charset="-128"/>
              </a:rPr>
              <a:t>KML</a:t>
            </a:r>
            <a:r>
              <a:rPr lang="ja-JP" altLang="en-US" sz="1050" dirty="0">
                <a:latin typeface="Meiryo" charset="-128"/>
                <a:ea typeface="Meiryo" charset="-128"/>
                <a:cs typeface="Meiryo" charset="-128"/>
              </a:rPr>
              <a:t>ファイル：</a:t>
            </a:r>
            <a:r>
              <a:rPr lang="en-US" sz="1050" dirty="0">
                <a:latin typeface="Meiryo" charset="-128"/>
                <a:ea typeface="Meiryo" charset="-128"/>
                <a:cs typeface="Meiryo" charset="-128"/>
              </a:rPr>
              <a:t>Google Earth</a:t>
            </a:r>
            <a:r>
              <a:rPr lang="ja-JP" altLang="en-US" sz="1050" dirty="0">
                <a:latin typeface="Meiryo" charset="-128"/>
                <a:ea typeface="Meiryo" charset="-128"/>
                <a:cs typeface="Meiryo" charset="-128"/>
              </a:rPr>
              <a:t>によるプレゼンテーション可能</a:t>
            </a:r>
            <a:endParaRPr lang="en-US" altLang="ja-JP" sz="1050" dirty="0">
              <a:latin typeface="Meiryo" charset="-128"/>
              <a:ea typeface="Meiryo" charset="-128"/>
              <a:cs typeface="Meiryo" charset="-128"/>
            </a:endParaRPr>
          </a:p>
          <a:p>
            <a:r>
              <a:rPr lang="en-US" sz="1050" dirty="0">
                <a:latin typeface="Meiryo" charset="-128"/>
                <a:ea typeface="Meiryo" charset="-128"/>
                <a:cs typeface="Meiryo" charset="-128"/>
              </a:rPr>
              <a:t>CSV</a:t>
            </a:r>
            <a:r>
              <a:rPr lang="ja-JP" altLang="en-US" sz="1050" dirty="0">
                <a:latin typeface="Meiryo" charset="-128"/>
                <a:ea typeface="Meiryo" charset="-128"/>
                <a:cs typeface="Meiryo" charset="-128"/>
              </a:rPr>
              <a:t>ファイル：</a:t>
            </a:r>
            <a:r>
              <a:rPr lang="en-US" altLang="ja-JP" sz="1050" dirty="0">
                <a:latin typeface="Meiryo" charset="-128"/>
                <a:ea typeface="Meiryo" charset="-128"/>
                <a:cs typeface="Meiryo" charset="-128"/>
              </a:rPr>
              <a:t>Excel</a:t>
            </a:r>
            <a:r>
              <a:rPr lang="ja-JP" altLang="en-US" sz="1050" dirty="0">
                <a:latin typeface="Meiryo" charset="-128"/>
                <a:ea typeface="Meiryo" charset="-128"/>
                <a:cs typeface="Meiryo" charset="-128"/>
              </a:rPr>
              <a:t>による表示可能</a:t>
            </a:r>
            <a:endParaRPr lang="en-US" sz="1050" dirty="0">
              <a:latin typeface="Meiryo" charset="-128"/>
              <a:ea typeface="Meiryo" charset="-128"/>
              <a:cs typeface="Meiryo" charset="-128"/>
            </a:endParaRPr>
          </a:p>
        </p:txBody>
      </p:sp>
      <p:grpSp>
        <p:nvGrpSpPr>
          <p:cNvPr id="58" name="Group 57"/>
          <p:cNvGrpSpPr/>
          <p:nvPr/>
        </p:nvGrpSpPr>
        <p:grpSpPr>
          <a:xfrm>
            <a:off x="413841" y="2409524"/>
            <a:ext cx="4571071" cy="4040437"/>
            <a:chOff x="1071546" y="2297352"/>
            <a:chExt cx="4248837" cy="3755610"/>
          </a:xfrm>
        </p:grpSpPr>
        <p:pic>
          <p:nvPicPr>
            <p:cNvPr id="40" name="Picture 3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71546" y="3135608"/>
              <a:ext cx="4248837" cy="2917354"/>
            </a:xfrm>
            <a:prstGeom prst="rect">
              <a:avLst/>
            </a:prstGeom>
          </p:spPr>
        </p:pic>
        <p:sp>
          <p:nvSpPr>
            <p:cNvPr id="42" name="Trapezoid 41"/>
            <p:cNvSpPr/>
            <p:nvPr/>
          </p:nvSpPr>
          <p:spPr>
            <a:xfrm rot="10800000">
              <a:off x="4848435" y="2297352"/>
              <a:ext cx="462344" cy="272342"/>
            </a:xfrm>
            <a:prstGeom prst="trapezoid">
              <a:avLst>
                <a:gd name="adj" fmla="val 44161"/>
              </a:avLst>
            </a:prstGeom>
            <a:noFill/>
            <a:ln w="19050">
              <a:solidFill>
                <a:schemeClr val="bg1"/>
              </a:solidFill>
              <a:prstDash val="sys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4" name="Straight Connector 43"/>
            <p:cNvCxnSpPr/>
            <p:nvPr/>
          </p:nvCxnSpPr>
          <p:spPr>
            <a:xfrm flipH="1">
              <a:off x="1071546" y="2297352"/>
              <a:ext cx="3776889" cy="838256"/>
            </a:xfrm>
            <a:prstGeom prst="line">
              <a:avLst/>
            </a:prstGeom>
            <a:noFill/>
            <a:ln w="9525">
              <a:solidFill>
                <a:schemeClr val="bg1"/>
              </a:solidFill>
              <a:prstDash val="solid"/>
            </a:ln>
          </p:spPr>
          <p:style>
            <a:lnRef idx="1">
              <a:schemeClr val="accent1"/>
            </a:lnRef>
            <a:fillRef idx="3">
              <a:schemeClr val="accent1"/>
            </a:fillRef>
            <a:effectRef idx="2">
              <a:schemeClr val="accent1"/>
            </a:effectRef>
            <a:fontRef idx="minor">
              <a:schemeClr val="lt1"/>
            </a:fontRef>
          </p:style>
        </p:cxnSp>
        <p:cxnSp>
          <p:nvCxnSpPr>
            <p:cNvPr id="45" name="Straight Connector 44"/>
            <p:cNvCxnSpPr/>
            <p:nvPr/>
          </p:nvCxnSpPr>
          <p:spPr>
            <a:xfrm>
              <a:off x="5310780" y="2297352"/>
              <a:ext cx="9603" cy="838256"/>
            </a:xfrm>
            <a:prstGeom prst="line">
              <a:avLst/>
            </a:prstGeom>
            <a:noFill/>
            <a:ln w="9525">
              <a:solidFill>
                <a:schemeClr val="bg1"/>
              </a:solidFill>
              <a:prstDash val="solid"/>
            </a:ln>
          </p:spPr>
          <p:style>
            <a:lnRef idx="1">
              <a:schemeClr val="accent1"/>
            </a:lnRef>
            <a:fillRef idx="3">
              <a:schemeClr val="accent1"/>
            </a:fillRef>
            <a:effectRef idx="2">
              <a:schemeClr val="accent1"/>
            </a:effectRef>
            <a:fontRef idx="minor">
              <a:schemeClr val="lt1"/>
            </a:fontRef>
          </p:style>
        </p:cxnSp>
      </p:grpSp>
      <p:grpSp>
        <p:nvGrpSpPr>
          <p:cNvPr id="64" name="Group 63"/>
          <p:cNvGrpSpPr/>
          <p:nvPr/>
        </p:nvGrpSpPr>
        <p:grpSpPr>
          <a:xfrm>
            <a:off x="771483" y="2081634"/>
            <a:ext cx="4083463" cy="820098"/>
            <a:chOff x="771483" y="2081634"/>
            <a:chExt cx="4083463" cy="820098"/>
          </a:xfrm>
        </p:grpSpPr>
        <p:sp>
          <p:nvSpPr>
            <p:cNvPr id="28" name="Oval 27"/>
            <p:cNvSpPr/>
            <p:nvPr/>
          </p:nvSpPr>
          <p:spPr>
            <a:xfrm>
              <a:off x="4302160" y="2215290"/>
              <a:ext cx="552786" cy="552786"/>
            </a:xfrm>
            <a:prstGeom prst="ellipse">
              <a:avLst/>
            </a:prstGeom>
            <a:noFill/>
            <a:ln w="19050">
              <a:solidFill>
                <a:srgbClr val="00B050"/>
              </a:solidFill>
            </a:ln>
            <a:effectLst>
              <a:outerShdw blurRad="25400" sx="102000" sy="102000" algn="ctr" rotWithShape="0">
                <a:schemeClr val="bg1"/>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9" name="Rectangle 28"/>
            <p:cNvSpPr/>
            <p:nvPr/>
          </p:nvSpPr>
          <p:spPr>
            <a:xfrm>
              <a:off x="771483" y="2081634"/>
              <a:ext cx="2556708" cy="820098"/>
            </a:xfrm>
            <a:prstGeom prst="rect">
              <a:avLst/>
            </a:prstGeom>
            <a:solidFill>
              <a:srgbClr val="FFFFFF">
                <a:alpha val="74902"/>
              </a:srgbClr>
            </a:solidFill>
            <a:ln w="190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en-US" sz="1200" dirty="0">
                  <a:solidFill>
                    <a:schemeClr val="tx1"/>
                  </a:solidFill>
                  <a:latin typeface="Meiryo" charset="-128"/>
                  <a:ea typeface="Meiryo" charset="-128"/>
                  <a:cs typeface="Meiryo" charset="-128"/>
                </a:rPr>
                <a:t>下丸子</a:t>
              </a:r>
              <a:r>
                <a:rPr lang="en-US" altLang="ja-JP" sz="1200" dirty="0">
                  <a:solidFill>
                    <a:schemeClr val="tx1"/>
                  </a:solidFill>
                  <a:latin typeface="Meiryo" charset="-128"/>
                  <a:ea typeface="Meiryo" charset="-128"/>
                  <a:cs typeface="Meiryo" charset="-128"/>
                </a:rPr>
                <a:t>2, 4</a:t>
              </a:r>
              <a:r>
                <a:rPr lang="ja-JP" altLang="en-US" sz="1200" dirty="0">
                  <a:solidFill>
                    <a:schemeClr val="tx1"/>
                  </a:solidFill>
                  <a:latin typeface="Meiryo" charset="-128"/>
                  <a:ea typeface="Meiryo" charset="-128"/>
                  <a:cs typeface="Meiryo" charset="-128"/>
                </a:rPr>
                <a:t>丁目</a:t>
              </a:r>
              <a:endParaRPr lang="en-US" altLang="ja-JP" sz="1200" dirty="0">
                <a:solidFill>
                  <a:schemeClr val="tx1"/>
                </a:solidFill>
                <a:latin typeface="Meiryo" charset="-128"/>
                <a:ea typeface="Meiryo" charset="-128"/>
                <a:cs typeface="Meiryo" charset="-128"/>
              </a:endParaRPr>
            </a:p>
            <a:p>
              <a:r>
                <a:rPr lang="en-US" altLang="ja-JP" sz="1100" dirty="0">
                  <a:solidFill>
                    <a:schemeClr val="tx1"/>
                  </a:solidFill>
                  <a:latin typeface="Meiryo" charset="-128"/>
                  <a:ea typeface="Meiryo" charset="-128"/>
                  <a:cs typeface="Meiryo" charset="-128"/>
                </a:rPr>
                <a:t>『</a:t>
              </a:r>
              <a:r>
                <a:rPr lang="ja-JP" altLang="en-US" sz="1100" dirty="0">
                  <a:solidFill>
                    <a:schemeClr val="tx1"/>
                  </a:solidFill>
                  <a:latin typeface="Meiryo" charset="-128"/>
                  <a:ea typeface="Meiryo" charset="-128"/>
                  <a:cs typeface="Meiryo" charset="-128"/>
                </a:rPr>
                <a:t>都会の新興高級マンション</a:t>
              </a:r>
              <a:r>
                <a:rPr lang="en-US" altLang="ja-JP" sz="1100" dirty="0">
                  <a:solidFill>
                    <a:schemeClr val="tx1"/>
                  </a:solidFill>
                  <a:latin typeface="Meiryo" charset="-128"/>
                  <a:ea typeface="Meiryo" charset="-128"/>
                  <a:cs typeface="Meiryo" charset="-128"/>
                </a:rPr>
                <a:t>』</a:t>
              </a:r>
              <a:endParaRPr lang="en-US" sz="1100" dirty="0">
                <a:solidFill>
                  <a:schemeClr val="tx1"/>
                </a:solidFill>
                <a:latin typeface="Meiryo" charset="-128"/>
                <a:ea typeface="Meiryo" charset="-128"/>
                <a:cs typeface="Meiryo" charset="-128"/>
              </a:endParaRPr>
            </a:p>
          </p:txBody>
        </p:sp>
        <p:cxnSp>
          <p:nvCxnSpPr>
            <p:cNvPr id="30" name="Straight Connector 29"/>
            <p:cNvCxnSpPr>
              <a:stCxn id="29" idx="3"/>
              <a:endCxn id="28" idx="2"/>
            </p:cNvCxnSpPr>
            <p:nvPr/>
          </p:nvCxnSpPr>
          <p:spPr>
            <a:xfrm>
              <a:off x="3328191" y="2491683"/>
              <a:ext cx="973969" cy="0"/>
            </a:xfrm>
            <a:prstGeom prst="line">
              <a:avLst/>
            </a:prstGeom>
            <a:ln w="19050">
              <a:solidFill>
                <a:srgbClr val="00B050"/>
              </a:solidFill>
            </a:ln>
            <a:effectLst/>
          </p:spPr>
          <p:style>
            <a:lnRef idx="2">
              <a:schemeClr val="accent1"/>
            </a:lnRef>
            <a:fillRef idx="0">
              <a:schemeClr val="accent1"/>
            </a:fillRef>
            <a:effectRef idx="1">
              <a:schemeClr val="accent1"/>
            </a:effectRef>
            <a:fontRef idx="minor">
              <a:schemeClr val="tx1"/>
            </a:fontRef>
          </p:style>
        </p:cxnSp>
      </p:grpSp>
      <p:sp>
        <p:nvSpPr>
          <p:cNvPr id="3" name="Rectangle 2">
            <a:extLst>
              <a:ext uri="{FF2B5EF4-FFF2-40B4-BE49-F238E27FC236}">
                <a16:creationId xmlns:a16="http://schemas.microsoft.com/office/drawing/2014/main" id="{9EEF057C-6481-1040-BDA2-44AA2A7E1193}"/>
              </a:ext>
            </a:extLst>
          </p:cNvPr>
          <p:cNvSpPr/>
          <p:nvPr/>
        </p:nvSpPr>
        <p:spPr>
          <a:xfrm>
            <a:off x="5502013" y="5758647"/>
            <a:ext cx="4241755" cy="523220"/>
          </a:xfrm>
          <a:prstGeom prst="rect">
            <a:avLst/>
          </a:prstGeom>
        </p:spPr>
        <p:txBody>
          <a:bodyPr wrap="square">
            <a:spAutoFit/>
          </a:bodyPr>
          <a:lstStyle/>
          <a:p>
            <a:r>
              <a:rPr lang="en-US" altLang="ja-JP" sz="1400" b="1" dirty="0"/>
              <a:t>GeoGenome</a:t>
            </a:r>
            <a:r>
              <a:rPr lang="ja-JP" altLang="en-US" sz="1400" b="1" dirty="0"/>
              <a:t>デモ </a:t>
            </a:r>
            <a:r>
              <a:rPr lang="en-US" altLang="ja-JP" sz="1400" b="1" dirty="0"/>
              <a:t>Web</a:t>
            </a:r>
            <a:r>
              <a:rPr lang="ja-JP" altLang="en-US" sz="1400" b="1" dirty="0"/>
              <a:t>版</a:t>
            </a:r>
          </a:p>
          <a:p>
            <a:r>
              <a:rPr lang="en-US" altLang="ja-JP" sz="1400" dirty="0">
                <a:hlinkClick r:id="rId4"/>
              </a:rPr>
              <a:t>http://</a:t>
            </a:r>
            <a:r>
              <a:rPr lang="en-US" altLang="ja-JP" sz="1400" dirty="0" err="1">
                <a:hlinkClick r:id="rId4"/>
              </a:rPr>
              <a:t>visualizer.geo-logic.jp</a:t>
            </a:r>
            <a:r>
              <a:rPr lang="en-US" altLang="ja-JP" sz="1400" dirty="0">
                <a:hlinkClick r:id="rId4"/>
              </a:rPr>
              <a:t>/</a:t>
            </a:r>
            <a:r>
              <a:rPr lang="en-US" altLang="ja-JP" sz="1400" dirty="0" err="1">
                <a:hlinkClick r:id="rId4"/>
              </a:rPr>
              <a:t>geogenome</a:t>
            </a:r>
            <a:r>
              <a:rPr lang="en-US" altLang="ja-JP" sz="1400" dirty="0">
                <a:hlinkClick r:id="rId4"/>
              </a:rPr>
              <a:t>/</a:t>
            </a:r>
            <a:endParaRPr lang="en-US" sz="3200" dirty="0"/>
          </a:p>
        </p:txBody>
      </p:sp>
    </p:spTree>
    <p:extLst>
      <p:ext uri="{BB962C8B-B14F-4D97-AF65-F5344CB8AC3E}">
        <p14:creationId xmlns:p14="http://schemas.microsoft.com/office/powerpoint/2010/main" val="1759060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95301" y="4558583"/>
            <a:ext cx="5351430" cy="2260483"/>
          </a:xfrm>
          <a:prstGeom prst="rect">
            <a:avLst/>
          </a:prstGeom>
        </p:spPr>
      </p:pic>
      <p:graphicFrame>
        <p:nvGraphicFramePr>
          <p:cNvPr id="35" name="Table 34"/>
          <p:cNvGraphicFramePr>
            <a:graphicFrameLocks noGrp="1"/>
          </p:cNvGraphicFramePr>
          <p:nvPr>
            <p:extLst>
              <p:ext uri="{D42A27DB-BD31-4B8C-83A1-F6EECF244321}">
                <p14:modId xmlns:p14="http://schemas.microsoft.com/office/powerpoint/2010/main" val="3182668339"/>
              </p:ext>
            </p:extLst>
          </p:nvPr>
        </p:nvGraphicFramePr>
        <p:xfrm>
          <a:off x="5892800" y="732170"/>
          <a:ext cx="3844165" cy="5807375"/>
        </p:xfrm>
        <a:graphic>
          <a:graphicData uri="http://schemas.openxmlformats.org/drawingml/2006/table">
            <a:tbl>
              <a:tblPr firstCol="1">
                <a:tableStyleId>{5C22544A-7EE6-4342-B048-85BDC9FD1C3A}</a:tableStyleId>
              </a:tblPr>
              <a:tblGrid>
                <a:gridCol w="1485653">
                  <a:extLst>
                    <a:ext uri="{9D8B030D-6E8A-4147-A177-3AD203B41FA5}">
                      <a16:colId xmlns:a16="http://schemas.microsoft.com/office/drawing/2014/main" val="20000"/>
                    </a:ext>
                  </a:extLst>
                </a:gridCol>
                <a:gridCol w="2358512">
                  <a:extLst>
                    <a:ext uri="{9D8B030D-6E8A-4147-A177-3AD203B41FA5}">
                      <a16:colId xmlns:a16="http://schemas.microsoft.com/office/drawing/2014/main" val="20001"/>
                    </a:ext>
                  </a:extLst>
                </a:gridCol>
              </a:tblGrid>
              <a:tr h="300600">
                <a:tc>
                  <a:txBody>
                    <a:bodyPr/>
                    <a:lstStyle/>
                    <a:p>
                      <a:pPr>
                        <a:lnSpc>
                          <a:spcPct val="100000"/>
                        </a:lnSpc>
                      </a:pPr>
                      <a:r>
                        <a:rPr lang="ja-JP" altLang="en-US" sz="1050" dirty="0">
                          <a:latin typeface="Meiryo" charset="-128"/>
                          <a:ea typeface="Meiryo" charset="-128"/>
                          <a:cs typeface="Meiryo" charset="-128"/>
                        </a:rPr>
                        <a:t>メニュー名</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動画広告</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0"/>
                  </a:ext>
                </a:extLst>
              </a:tr>
              <a:tr h="300600">
                <a:tc>
                  <a:txBody>
                    <a:bodyPr/>
                    <a:lstStyle/>
                    <a:p>
                      <a:pPr>
                        <a:lnSpc>
                          <a:spcPct val="100000"/>
                        </a:lnSpc>
                      </a:pPr>
                      <a:r>
                        <a:rPr lang="ja-JP" altLang="en-US" sz="1050" dirty="0">
                          <a:latin typeface="Meiryo" charset="-128"/>
                          <a:ea typeface="Meiryo" charset="-128"/>
                          <a:cs typeface="Meiryo" charset="-128"/>
                        </a:rPr>
                        <a:t>課金形態</a:t>
                      </a:r>
                      <a:endParaRPr lang="en-US" sz="1050" dirty="0">
                        <a:latin typeface="Meiryo" charset="-128"/>
                        <a:ea typeface="Meiryo" charset="-128"/>
                        <a:cs typeface="Meiryo" charset="-128"/>
                      </a:endParaRPr>
                    </a:p>
                  </a:txBody>
                  <a:tcPr anchor="ctr"/>
                </a:tc>
                <a:tc>
                  <a:txBody>
                    <a:bodyPr/>
                    <a:lstStyle/>
                    <a:p>
                      <a:pPr>
                        <a:lnSpc>
                          <a:spcPct val="100000"/>
                        </a:lnSpc>
                      </a:pPr>
                      <a:r>
                        <a:rPr lang="en-US" sz="1050" dirty="0">
                          <a:latin typeface="Meiryo" charset="-128"/>
                          <a:ea typeface="Meiryo" charset="-128"/>
                          <a:cs typeface="Meiryo" charset="-128"/>
                        </a:rPr>
                        <a:t>CPC</a:t>
                      </a:r>
                      <a:r>
                        <a:rPr lang="ja-JP" altLang="en-US" sz="1050" dirty="0">
                          <a:latin typeface="Meiryo" charset="-128"/>
                          <a:ea typeface="Meiryo" charset="-128"/>
                          <a:cs typeface="Meiryo" charset="-128"/>
                        </a:rPr>
                        <a:t>課金</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1"/>
                  </a:ext>
                </a:extLst>
              </a:tr>
              <a:tr h="300600">
                <a:tc>
                  <a:txBody>
                    <a:bodyPr/>
                    <a:lstStyle/>
                    <a:p>
                      <a:pPr>
                        <a:lnSpc>
                          <a:spcPct val="100000"/>
                        </a:lnSpc>
                      </a:pPr>
                      <a:r>
                        <a:rPr lang="ja-JP" altLang="en-US" sz="1050" dirty="0">
                          <a:latin typeface="Meiryo" charset="-128"/>
                          <a:ea typeface="Meiryo" charset="-128"/>
                          <a:cs typeface="Meiryo" charset="-128"/>
                        </a:rPr>
                        <a:t>価格</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CPC</a:t>
                      </a:r>
                      <a:r>
                        <a:rPr lang="ja-JP" altLang="en-US" sz="1050" dirty="0">
                          <a:latin typeface="Meiryo" charset="-128"/>
                          <a:ea typeface="Meiryo" charset="-128"/>
                          <a:cs typeface="Meiryo" charset="-128"/>
                        </a:rPr>
                        <a:t> </a:t>
                      </a:r>
                      <a:r>
                        <a:rPr lang="en-US" altLang="ja-JP" sz="1050" dirty="0">
                          <a:latin typeface="Meiryo" charset="-128"/>
                          <a:ea typeface="Meiryo" charset="-128"/>
                          <a:cs typeface="Meiryo" charset="-128"/>
                        </a:rPr>
                        <a:t>200</a:t>
                      </a:r>
                      <a:r>
                        <a:rPr lang="ja-JP" altLang="en-US" sz="1050" dirty="0">
                          <a:latin typeface="Meiryo" charset="-128"/>
                          <a:ea typeface="Meiryo" charset="-128"/>
                          <a:cs typeface="Meiryo" charset="-128"/>
                        </a:rPr>
                        <a:t>円</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2"/>
                  </a:ext>
                </a:extLst>
              </a:tr>
              <a:tr h="300600">
                <a:tc>
                  <a:txBody>
                    <a:bodyPr/>
                    <a:lstStyle/>
                    <a:p>
                      <a:pPr>
                        <a:lnSpc>
                          <a:spcPct val="100000"/>
                        </a:lnSpc>
                      </a:pPr>
                      <a:r>
                        <a:rPr lang="ja-JP" altLang="en-US" sz="1050" dirty="0">
                          <a:latin typeface="Meiryo" charset="-128"/>
                          <a:ea typeface="Meiryo" charset="-128"/>
                          <a:cs typeface="Meiryo" charset="-128"/>
                        </a:rPr>
                        <a:t>最小申込金額</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なし</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3"/>
                  </a:ext>
                </a:extLst>
              </a:tr>
              <a:tr h="300600">
                <a:tc>
                  <a:txBody>
                    <a:bodyPr/>
                    <a:lstStyle/>
                    <a:p>
                      <a:pPr>
                        <a:lnSpc>
                          <a:spcPct val="100000"/>
                        </a:lnSpc>
                      </a:pPr>
                      <a:r>
                        <a:rPr lang="ja-JP" altLang="en-US" sz="1050" dirty="0">
                          <a:latin typeface="Meiryo" charset="-128"/>
                          <a:ea typeface="Meiryo" charset="-128"/>
                          <a:cs typeface="Meiryo" charset="-128"/>
                        </a:rPr>
                        <a:t>掲載期間</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なし</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4"/>
                  </a:ext>
                </a:extLst>
              </a:tr>
              <a:tr h="300600">
                <a:tc>
                  <a:txBody>
                    <a:bodyPr/>
                    <a:lstStyle/>
                    <a:p>
                      <a:pPr>
                        <a:lnSpc>
                          <a:spcPct val="100000"/>
                        </a:lnSpc>
                      </a:pPr>
                      <a:r>
                        <a:rPr lang="ja-JP" altLang="en-US" sz="1050" dirty="0">
                          <a:latin typeface="Meiryo" charset="-128"/>
                          <a:ea typeface="Meiryo" charset="-128"/>
                          <a:cs typeface="Meiryo" charset="-128"/>
                        </a:rPr>
                        <a:t>掲載面</a:t>
                      </a:r>
                      <a:endParaRPr lang="en-US" sz="1050" dirty="0">
                        <a:latin typeface="Meiryo" charset="-128"/>
                        <a:ea typeface="Meiryo" charset="-128"/>
                        <a:cs typeface="Meiryo" charset="-128"/>
                      </a:endParaRPr>
                    </a:p>
                  </a:txBody>
                  <a:tcPr anchor="ctr"/>
                </a:tc>
                <a:tc>
                  <a:txBody>
                    <a:bodyPr/>
                    <a:lstStyle/>
                    <a:p>
                      <a:pPr>
                        <a:lnSpc>
                          <a:spcPct val="100000"/>
                        </a:lnSpc>
                      </a:pPr>
                      <a:r>
                        <a:rPr lang="en-US" sz="1050" dirty="0">
                          <a:latin typeface="Meiryo" charset="-128"/>
                          <a:ea typeface="Meiryo" charset="-128"/>
                          <a:cs typeface="Meiryo" charset="-128"/>
                        </a:rPr>
                        <a:t>GeoLogic Ad Network</a:t>
                      </a:r>
                    </a:p>
                  </a:txBody>
                  <a:tcPr anchor="ctr"/>
                </a:tc>
                <a:extLst>
                  <a:ext uri="{0D108BD9-81ED-4DB2-BD59-A6C34878D82A}">
                    <a16:rowId xmlns:a16="http://schemas.microsoft.com/office/drawing/2014/main" val="10005"/>
                  </a:ext>
                </a:extLst>
              </a:tr>
              <a:tr h="300600">
                <a:tc>
                  <a:txBody>
                    <a:bodyPr/>
                    <a:lstStyle/>
                    <a:p>
                      <a:pPr>
                        <a:lnSpc>
                          <a:spcPct val="100000"/>
                        </a:lnSpc>
                      </a:pPr>
                      <a:r>
                        <a:rPr lang="ja-JP" altLang="en-US" sz="1050" dirty="0">
                          <a:latin typeface="Meiryo" charset="-128"/>
                          <a:ea typeface="Meiryo" charset="-128"/>
                          <a:cs typeface="Meiryo" charset="-128"/>
                        </a:rPr>
                        <a:t>掲載面種別</a:t>
                      </a:r>
                      <a:endParaRPr lang="en-US" sz="1050" dirty="0">
                        <a:latin typeface="Meiryo" charset="-128"/>
                        <a:ea typeface="Meiryo" charset="-128"/>
                        <a:cs typeface="Meiryo" charset="-128"/>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050" dirty="0">
                          <a:latin typeface="Meiryo" charset="-128"/>
                          <a:ea typeface="Meiryo" charset="-128"/>
                          <a:cs typeface="Meiryo" charset="-128"/>
                        </a:rPr>
                        <a:t>・スマホ アプリ面</a:t>
                      </a:r>
                      <a:endParaRPr lang="en-US" sz="1050" dirty="0">
                        <a:latin typeface="Meiryo" charset="-128"/>
                        <a:ea typeface="Meiryo" charset="-128"/>
                        <a:cs typeface="Meiryo" charset="-128"/>
                      </a:endParaRPr>
                    </a:p>
                    <a:p>
                      <a:pPr>
                        <a:lnSpc>
                          <a:spcPct val="100000"/>
                        </a:lnSpc>
                      </a:pPr>
                      <a:r>
                        <a:rPr lang="ja-JP" altLang="en-US" sz="1050" dirty="0">
                          <a:latin typeface="Meiryo" charset="-128"/>
                          <a:ea typeface="Meiryo" charset="-128"/>
                          <a:cs typeface="Meiryo" charset="-128"/>
                        </a:rPr>
                        <a:t>・</a:t>
                      </a:r>
                      <a:r>
                        <a:rPr lang="en-US" altLang="ja-JP" sz="1050" dirty="0">
                          <a:latin typeface="Meiryo" charset="-128"/>
                          <a:ea typeface="Meiryo" charset="-128"/>
                          <a:cs typeface="Meiryo" charset="-128"/>
                        </a:rPr>
                        <a:t>PC/</a:t>
                      </a:r>
                      <a:r>
                        <a:rPr lang="ja-JP" altLang="en-US" sz="1050" dirty="0">
                          <a:latin typeface="Meiryo" charset="-128"/>
                          <a:ea typeface="Meiryo" charset="-128"/>
                          <a:cs typeface="Meiryo" charset="-128"/>
                        </a:rPr>
                        <a:t>スマホ ブラウザ面</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06"/>
                  </a:ext>
                </a:extLst>
              </a:tr>
              <a:tr h="868005">
                <a:tc>
                  <a:txBody>
                    <a:bodyPr/>
                    <a:lstStyle/>
                    <a:p>
                      <a:pPr>
                        <a:lnSpc>
                          <a:spcPct val="100000"/>
                        </a:lnSpc>
                      </a:pPr>
                      <a:r>
                        <a:rPr lang="ja-JP" altLang="en-US" sz="1050" dirty="0">
                          <a:latin typeface="Meiryo" charset="-128"/>
                          <a:ea typeface="Meiryo" charset="-128"/>
                          <a:cs typeface="Meiryo" charset="-128"/>
                        </a:rPr>
                        <a:t>ターゲティング</a:t>
                      </a:r>
                      <a:endParaRPr lang="en-US" sz="1050" dirty="0">
                        <a:latin typeface="Meiryo" charset="-128"/>
                        <a:ea typeface="Meiryo" charset="-128"/>
                        <a:cs typeface="Meiryo" charset="-128"/>
                      </a:endParaRPr>
                    </a:p>
                  </a:txBody>
                  <a:tcPr anchor="ctr"/>
                </a:tc>
                <a:tc>
                  <a:txBody>
                    <a:bodyPr/>
                    <a:lstStyle/>
                    <a:p>
                      <a:pPr marL="0" indent="0">
                        <a:lnSpc>
                          <a:spcPct val="100000"/>
                        </a:lnSpc>
                        <a:buFont typeface="Arial" charset="0"/>
                        <a:buNone/>
                      </a:pPr>
                      <a:r>
                        <a:rPr lang="ja-JP" altLang="en-US" sz="1050" dirty="0">
                          <a:latin typeface="Meiryo" charset="-128"/>
                          <a:ea typeface="Meiryo" charset="-128"/>
                          <a:cs typeface="Meiryo" charset="-128"/>
                        </a:rPr>
                        <a:t>・</a:t>
                      </a:r>
                      <a:r>
                        <a:rPr lang="en-US" altLang="ja-JP" sz="1050" dirty="0">
                          <a:latin typeface="Meiryo" charset="-128"/>
                          <a:ea typeface="Meiryo" charset="-128"/>
                          <a:cs typeface="Meiryo" charset="-128"/>
                        </a:rPr>
                        <a:t>GeoGenome, </a:t>
                      </a:r>
                      <a:r>
                        <a:rPr lang="ja-JP" altLang="en-US" sz="1050" dirty="0">
                          <a:latin typeface="Meiryo" charset="-128"/>
                          <a:ea typeface="Meiryo" charset="-128"/>
                          <a:cs typeface="Meiryo" charset="-128"/>
                        </a:rPr>
                        <a:t>ジオフェンス（緯度経度）</a:t>
                      </a:r>
                      <a:r>
                        <a:rPr lang="en-US" altLang="ja-JP" sz="1050" dirty="0">
                          <a:latin typeface="Meiryo" charset="-128"/>
                          <a:ea typeface="Meiryo" charset="-128"/>
                          <a:cs typeface="Meiryo" charset="-128"/>
                        </a:rPr>
                        <a:t>5km~, </a:t>
                      </a:r>
                      <a:r>
                        <a:rPr lang="ja-JP" altLang="en-US" sz="1050" dirty="0">
                          <a:latin typeface="Meiryo" charset="-128"/>
                          <a:ea typeface="Meiryo" charset="-128"/>
                          <a:cs typeface="Meiryo" charset="-128"/>
                        </a:rPr>
                        <a:t>足あと</a:t>
                      </a:r>
                      <a:r>
                        <a:rPr lang="en-US" altLang="ja-JP" sz="1050" dirty="0">
                          <a:latin typeface="Meiryo" charset="-128"/>
                          <a:ea typeface="Meiryo" charset="-128"/>
                          <a:cs typeface="Meiryo" charset="-128"/>
                        </a:rPr>
                        <a:t>, </a:t>
                      </a:r>
                      <a:r>
                        <a:rPr lang="ja-JP" altLang="en-US" sz="1050" dirty="0">
                          <a:latin typeface="Meiryo" charset="-128"/>
                          <a:ea typeface="Meiryo" charset="-128"/>
                          <a:cs typeface="Meiryo" charset="-128"/>
                        </a:rPr>
                        <a:t>ジオ（行政区画・都道府県・地方）</a:t>
                      </a:r>
                      <a:r>
                        <a:rPr lang="en-US" altLang="ja-JP" sz="1050" dirty="0">
                          <a:latin typeface="Meiryo" charset="-128"/>
                          <a:ea typeface="Meiryo" charset="-128"/>
                          <a:cs typeface="Meiryo" charset="-128"/>
                        </a:rPr>
                        <a:t>, </a:t>
                      </a:r>
                      <a:r>
                        <a:rPr lang="ja-JP" altLang="en-US" sz="1050" dirty="0">
                          <a:latin typeface="Meiryo" charset="-128"/>
                          <a:ea typeface="Meiryo" charset="-128"/>
                          <a:cs typeface="Meiryo" charset="-128"/>
                        </a:rPr>
                        <a:t>カスタム（時間・曜日等）</a:t>
                      </a:r>
                      <a:br>
                        <a:rPr lang="en-US" altLang="ja-JP" sz="1050" dirty="0">
                          <a:latin typeface="Meiryo" charset="-128"/>
                          <a:ea typeface="Meiryo" charset="-128"/>
                          <a:cs typeface="Meiryo" charset="-128"/>
                        </a:rPr>
                      </a:br>
                      <a:r>
                        <a:rPr lang="ja-JP" altLang="en-US" sz="1050" dirty="0">
                          <a:latin typeface="Meiryo" charset="-128"/>
                          <a:ea typeface="Meiryo" charset="-128"/>
                          <a:cs typeface="Meiryo" charset="-128"/>
                        </a:rPr>
                        <a:t>・性別</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7"/>
                  </a:ext>
                </a:extLst>
              </a:tr>
              <a:tr h="300600">
                <a:tc>
                  <a:txBody>
                    <a:bodyPr/>
                    <a:lstStyle/>
                    <a:p>
                      <a:pPr>
                        <a:lnSpc>
                          <a:spcPct val="100000"/>
                        </a:lnSpc>
                      </a:pPr>
                      <a:r>
                        <a:rPr lang="ja-JP" altLang="en-US" sz="1050" dirty="0">
                          <a:latin typeface="Meiryo" charset="-128"/>
                          <a:ea typeface="Meiryo" charset="-128"/>
                          <a:cs typeface="Meiryo" charset="-128"/>
                        </a:rPr>
                        <a:t>入稿期日</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約</a:t>
                      </a:r>
                      <a:r>
                        <a:rPr lang="en-US" altLang="ja-JP" sz="1050" dirty="0">
                          <a:latin typeface="Meiryo" charset="-128"/>
                          <a:ea typeface="Meiryo" charset="-128"/>
                          <a:cs typeface="Meiryo" charset="-128"/>
                        </a:rPr>
                        <a:t>1</a:t>
                      </a:r>
                      <a:r>
                        <a:rPr lang="ja-JP" altLang="en-US" sz="1050" dirty="0">
                          <a:latin typeface="Meiryo" charset="-128"/>
                          <a:ea typeface="Meiryo" charset="-128"/>
                          <a:cs typeface="Meiryo" charset="-128"/>
                        </a:rPr>
                        <a:t>営業日でクリエイティブ承認</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8"/>
                  </a:ext>
                </a:extLst>
              </a:tr>
              <a:tr h="300600">
                <a:tc>
                  <a:txBody>
                    <a:bodyPr/>
                    <a:lstStyle/>
                    <a:p>
                      <a:pPr>
                        <a:lnSpc>
                          <a:spcPct val="100000"/>
                        </a:lnSpc>
                      </a:pPr>
                      <a:r>
                        <a:rPr lang="ja-JP" altLang="en-US" sz="1050" dirty="0">
                          <a:latin typeface="Meiryo" charset="-128"/>
                          <a:ea typeface="Meiryo" charset="-128"/>
                          <a:cs typeface="Meiryo" charset="-128"/>
                        </a:rPr>
                        <a:t>動画サイズ</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縦横比</a:t>
                      </a:r>
                      <a:r>
                        <a:rPr lang="en-US" altLang="ja-JP" sz="1050" dirty="0">
                          <a:latin typeface="Meiryo" charset="-128"/>
                          <a:ea typeface="Meiryo" charset="-128"/>
                          <a:cs typeface="Meiryo" charset="-128"/>
                        </a:rPr>
                        <a:t>16:9, 4:3 </a:t>
                      </a:r>
                      <a:r>
                        <a:rPr lang="ja-JP" altLang="en-US" sz="1050" dirty="0">
                          <a:latin typeface="Meiryo" charset="-128"/>
                          <a:ea typeface="Meiryo" charset="-128"/>
                          <a:cs typeface="Meiryo" charset="-128"/>
                        </a:rPr>
                        <a:t>いずれか</a:t>
                      </a:r>
                    </a:p>
                  </a:txBody>
                  <a:tcPr anchor="ctr"/>
                </a:tc>
                <a:extLst>
                  <a:ext uri="{0D108BD9-81ED-4DB2-BD59-A6C34878D82A}">
                    <a16:rowId xmlns:a16="http://schemas.microsoft.com/office/drawing/2014/main" val="10009"/>
                  </a:ext>
                </a:extLst>
              </a:tr>
              <a:tr h="518274">
                <a:tc>
                  <a:txBody>
                    <a:bodyPr/>
                    <a:lstStyle/>
                    <a:p>
                      <a:pPr>
                        <a:lnSpc>
                          <a:spcPct val="100000"/>
                        </a:lnSpc>
                      </a:pPr>
                      <a:r>
                        <a:rPr lang="ja-JP" altLang="en-US" sz="1050" dirty="0">
                          <a:latin typeface="Meiryo" charset="-128"/>
                          <a:ea typeface="Meiryo" charset="-128"/>
                          <a:cs typeface="Meiryo" charset="-128"/>
                        </a:rPr>
                        <a:t>入稿形式</a:t>
                      </a:r>
                      <a:endParaRPr lang="en-US" sz="1050" dirty="0">
                        <a:latin typeface="Meiryo" charset="-128"/>
                        <a:ea typeface="Meiryo" charset="-128"/>
                        <a:cs typeface="Meiryo" charset="-128"/>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050" dirty="0">
                          <a:latin typeface="Meiryo" charset="-128"/>
                          <a:ea typeface="Meiryo" charset="-128"/>
                          <a:cs typeface="Meiryo" charset="-128"/>
                        </a:rPr>
                        <a:t>MP4</a:t>
                      </a:r>
                      <a:r>
                        <a:rPr lang="ja-JP" altLang="en-US" sz="1050" dirty="0">
                          <a:latin typeface="Meiryo" charset="-128"/>
                          <a:ea typeface="Meiryo" charset="-128"/>
                          <a:cs typeface="Meiryo" charset="-128"/>
                        </a:rPr>
                        <a:t>や</a:t>
                      </a:r>
                      <a:r>
                        <a:rPr lang="en-US" altLang="ja-JP" sz="1050" dirty="0" err="1">
                          <a:latin typeface="Meiryo" charset="-128"/>
                          <a:ea typeface="Meiryo" charset="-128"/>
                          <a:cs typeface="Meiryo" charset="-128"/>
                        </a:rPr>
                        <a:t>WebM</a:t>
                      </a:r>
                      <a:r>
                        <a:rPr lang="ja-JP" altLang="en-US" sz="1050" dirty="0">
                          <a:latin typeface="Meiryo" charset="-128"/>
                          <a:ea typeface="Meiryo" charset="-128"/>
                          <a:cs typeface="Meiryo" charset="-128"/>
                        </a:rPr>
                        <a:t>等の動画ファイル</a:t>
                      </a:r>
                      <a:r>
                        <a:rPr lang="en-US" altLang="ja-JP" sz="1050" dirty="0">
                          <a:latin typeface="Meiryo" charset="-128"/>
                          <a:ea typeface="Meiryo" charset="-128"/>
                          <a:cs typeface="Meiryo" charset="-128"/>
                        </a:rPr>
                        <a:t>, VAST XML, VAST URL </a:t>
                      </a:r>
                      <a:r>
                        <a:rPr lang="ja-JP" altLang="en-US" sz="1050" dirty="0">
                          <a:latin typeface="Meiryo" charset="-128"/>
                          <a:ea typeface="Meiryo" charset="-128"/>
                          <a:cs typeface="Meiryo" charset="-128"/>
                        </a:rPr>
                        <a:t>いずれか</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10"/>
                  </a:ext>
                </a:extLst>
              </a:tr>
              <a:tr h="300600">
                <a:tc>
                  <a:txBody>
                    <a:bodyPr/>
                    <a:lstStyle/>
                    <a:p>
                      <a:pPr>
                        <a:lnSpc>
                          <a:spcPct val="100000"/>
                        </a:lnSpc>
                      </a:pPr>
                      <a:r>
                        <a:rPr lang="ja-JP" altLang="en-US" sz="1050" dirty="0">
                          <a:latin typeface="Meiryo" charset="-128"/>
                          <a:ea typeface="Meiryo" charset="-128"/>
                          <a:cs typeface="Meiryo" charset="-128"/>
                        </a:rPr>
                        <a:t>再生秒数</a:t>
                      </a:r>
                      <a:endParaRPr lang="en-US" sz="1050" dirty="0">
                        <a:latin typeface="Meiryo" charset="-128"/>
                        <a:ea typeface="Meiryo" charset="-128"/>
                        <a:cs typeface="Meiryo" charset="-128"/>
                      </a:endParaRPr>
                    </a:p>
                  </a:txBody>
                  <a:tcPr anchor="ctr"/>
                </a:tc>
                <a:tc>
                  <a:txBody>
                    <a:bodyPr/>
                    <a:lstStyle/>
                    <a:p>
                      <a:pPr>
                        <a:lnSpc>
                          <a:spcPct val="100000"/>
                        </a:lnSpc>
                      </a:pPr>
                      <a:r>
                        <a:rPr kumimoji="1" lang="en-US" altLang="ja-JP" sz="1050" b="0" i="0" u="none" strike="noStrike" kern="1200" cap="none" spc="0" normalizeH="0" baseline="0" noProof="0" dirty="0">
                          <a:ln>
                            <a:noFill/>
                          </a:ln>
                          <a:solidFill>
                            <a:prstClr val="black"/>
                          </a:solidFill>
                          <a:effectLst/>
                          <a:uLnTx/>
                          <a:uFillTx/>
                          <a:latin typeface="Meiryo" charset="-128"/>
                          <a:ea typeface="Meiryo" charset="-128"/>
                          <a:cs typeface="Meiryo" charset="-128"/>
                        </a:rPr>
                        <a:t>15</a:t>
                      </a:r>
                      <a:r>
                        <a:rPr kumimoji="1" lang="ja-JP" altLang="en-US" sz="1050" b="0" i="0" u="none" strike="noStrike" kern="1200" cap="none" spc="0" normalizeH="0" baseline="0" noProof="0" dirty="0">
                          <a:ln>
                            <a:noFill/>
                          </a:ln>
                          <a:solidFill>
                            <a:prstClr val="black"/>
                          </a:solidFill>
                          <a:effectLst/>
                          <a:uLnTx/>
                          <a:uFillTx/>
                          <a:latin typeface="Meiryo" charset="-128"/>
                          <a:ea typeface="Meiryo" charset="-128"/>
                          <a:cs typeface="Meiryo" charset="-128"/>
                        </a:rPr>
                        <a:t>秒</a:t>
                      </a:r>
                      <a:r>
                        <a:rPr kumimoji="1" lang="en-US" altLang="ja-JP" sz="1050" b="0" i="0" u="none" strike="noStrike" kern="1200" cap="none" spc="0" normalizeH="0" baseline="0" noProof="0" dirty="0">
                          <a:ln>
                            <a:noFill/>
                          </a:ln>
                          <a:solidFill>
                            <a:prstClr val="black"/>
                          </a:solidFill>
                          <a:effectLst/>
                          <a:uLnTx/>
                          <a:uFillTx/>
                          <a:latin typeface="Meiryo" charset="-128"/>
                          <a:ea typeface="Meiryo" charset="-128"/>
                          <a:cs typeface="Meiryo" charset="-128"/>
                        </a:rPr>
                        <a:t>, 30</a:t>
                      </a:r>
                      <a:r>
                        <a:rPr kumimoji="1" lang="ja-JP" altLang="en-US" sz="1050" b="0" i="0" u="none" strike="noStrike" kern="1200" cap="none" spc="0" normalizeH="0" baseline="0" noProof="0" dirty="0">
                          <a:ln>
                            <a:noFill/>
                          </a:ln>
                          <a:solidFill>
                            <a:prstClr val="black"/>
                          </a:solidFill>
                          <a:effectLst/>
                          <a:uLnTx/>
                          <a:uFillTx/>
                          <a:latin typeface="Meiryo" charset="-128"/>
                          <a:ea typeface="Meiryo" charset="-128"/>
                          <a:cs typeface="Meiryo" charset="-128"/>
                        </a:rPr>
                        <a:t>秒推奨（最大</a:t>
                      </a:r>
                      <a:r>
                        <a:rPr kumimoji="1" lang="en-US" altLang="ja-JP" sz="1050" b="0" i="0" u="none" strike="noStrike" kern="1200" cap="none" spc="0" normalizeH="0" baseline="0" noProof="0" dirty="0">
                          <a:ln>
                            <a:noFill/>
                          </a:ln>
                          <a:solidFill>
                            <a:prstClr val="black"/>
                          </a:solidFill>
                          <a:effectLst/>
                          <a:uLnTx/>
                          <a:uFillTx/>
                          <a:latin typeface="Meiryo" charset="-128"/>
                          <a:ea typeface="Meiryo" charset="-128"/>
                          <a:cs typeface="Meiryo" charset="-128"/>
                        </a:rPr>
                        <a:t>60</a:t>
                      </a:r>
                      <a:r>
                        <a:rPr kumimoji="1" lang="ja-JP" altLang="en-US" sz="1050" b="0" i="0" u="none" strike="noStrike" kern="1200" cap="none" spc="0" normalizeH="0" baseline="0" noProof="0" dirty="0">
                          <a:ln>
                            <a:noFill/>
                          </a:ln>
                          <a:solidFill>
                            <a:prstClr val="black"/>
                          </a:solidFill>
                          <a:effectLst/>
                          <a:uLnTx/>
                          <a:uFillTx/>
                          <a:latin typeface="Meiryo" charset="-128"/>
                          <a:ea typeface="Meiryo" charset="-128"/>
                          <a:cs typeface="Meiryo" charset="-128"/>
                        </a:rPr>
                        <a:t>秒）</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11"/>
                  </a:ext>
                </a:extLst>
              </a:tr>
              <a:tr h="679481">
                <a:tc>
                  <a:txBody>
                    <a:bodyPr/>
                    <a:lstStyle/>
                    <a:p>
                      <a:pPr>
                        <a:lnSpc>
                          <a:spcPct val="100000"/>
                        </a:lnSpc>
                      </a:pPr>
                      <a:r>
                        <a:rPr lang="ja-JP" altLang="en-US" sz="1050" dirty="0">
                          <a:latin typeface="Meiryo" charset="-128"/>
                          <a:ea typeface="Meiryo" charset="-128"/>
                          <a:cs typeface="Meiryo" charset="-128"/>
                        </a:rPr>
                        <a:t>動画ファイル入稿の場合の制限</a:t>
                      </a:r>
                      <a:r>
                        <a:rPr lang="en-US" altLang="ja-JP" sz="1050" dirty="0">
                          <a:latin typeface="Meiryo" charset="-128"/>
                          <a:ea typeface="Meiryo" charset="-128"/>
                          <a:cs typeface="Meiryo" charset="-128"/>
                        </a:rPr>
                        <a:t> *</a:t>
                      </a:r>
                    </a:p>
                  </a:txBody>
                  <a:tcPr anchor="ctr"/>
                </a:tc>
                <a:tc>
                  <a:txBody>
                    <a:bodyPr/>
                    <a:lstStyle/>
                    <a:p>
                      <a:pPr>
                        <a:lnSpc>
                          <a:spcPct val="100000"/>
                        </a:lnSpc>
                      </a:pPr>
                      <a:r>
                        <a:rPr lang="ja-JP" altLang="en-US" sz="1050" dirty="0">
                          <a:latin typeface="Meiryo" charset="-128"/>
                          <a:ea typeface="Meiryo" charset="-128"/>
                          <a:cs typeface="Meiryo" charset="-128"/>
                        </a:rPr>
                        <a:t>ファイルサイズ：</a:t>
                      </a:r>
                      <a:r>
                        <a:rPr lang="en-US" altLang="ja-JP" sz="1050" dirty="0">
                          <a:latin typeface="Meiryo" charset="-128"/>
                          <a:ea typeface="Meiryo" charset="-128"/>
                          <a:cs typeface="Meiryo" charset="-128"/>
                        </a:rPr>
                        <a:t>125MB</a:t>
                      </a:r>
                      <a:r>
                        <a:rPr lang="ja-JP" altLang="en-US" sz="1050" dirty="0">
                          <a:latin typeface="Meiryo" charset="-128"/>
                          <a:ea typeface="Meiryo" charset="-128"/>
                          <a:cs typeface="Meiryo" charset="-128"/>
                        </a:rPr>
                        <a:t>まで</a:t>
                      </a:r>
                      <a:endParaRPr lang="en-US" altLang="ja-JP" sz="1050" dirty="0">
                        <a:latin typeface="Meiryo" charset="-128"/>
                        <a:ea typeface="Meiryo" charset="-128"/>
                        <a:cs typeface="Meiryo" charset="-128"/>
                      </a:endParaRPr>
                    </a:p>
                    <a:p>
                      <a:pPr>
                        <a:lnSpc>
                          <a:spcPct val="100000"/>
                        </a:lnSpc>
                      </a:pPr>
                      <a:r>
                        <a:rPr lang="ja-JP" altLang="en-US" sz="1050" dirty="0">
                          <a:latin typeface="Meiryo" charset="-128"/>
                          <a:ea typeface="Meiryo" charset="-128"/>
                          <a:cs typeface="Meiryo" charset="-128"/>
                        </a:rPr>
                        <a:t>推奨最小ビットレート：</a:t>
                      </a:r>
                      <a:r>
                        <a:rPr lang="en-US" altLang="ja-JP" sz="1050" dirty="0">
                          <a:latin typeface="Meiryo" charset="-128"/>
                          <a:ea typeface="Meiryo" charset="-128"/>
                          <a:cs typeface="Meiryo" charset="-128"/>
                        </a:rPr>
                        <a:t>2500kbps</a:t>
                      </a:r>
                    </a:p>
                    <a:p>
                      <a:pPr>
                        <a:lnSpc>
                          <a:spcPct val="100000"/>
                        </a:lnSpc>
                      </a:pPr>
                      <a:r>
                        <a:rPr lang="ja-JP" altLang="en-US" sz="1050" dirty="0">
                          <a:latin typeface="Meiryo" charset="-128"/>
                          <a:ea typeface="Meiryo" charset="-128"/>
                          <a:cs typeface="Meiryo" charset="-128"/>
                        </a:rPr>
                        <a:t>推奨最小サイズ：</a:t>
                      </a:r>
                      <a:r>
                        <a:rPr lang="en-US" altLang="ja-JP" sz="1050" dirty="0">
                          <a:latin typeface="Meiryo" charset="-128"/>
                          <a:ea typeface="Meiryo" charset="-128"/>
                          <a:cs typeface="Meiryo" charset="-128"/>
                        </a:rPr>
                        <a:t>1280x720px</a:t>
                      </a:r>
                    </a:p>
                  </a:txBody>
                  <a:tcPr anchor="ctr"/>
                </a:tc>
                <a:extLst>
                  <a:ext uri="{0D108BD9-81ED-4DB2-BD59-A6C34878D82A}">
                    <a16:rowId xmlns:a16="http://schemas.microsoft.com/office/drawing/2014/main" val="10012"/>
                  </a:ext>
                </a:extLst>
              </a:tr>
              <a:tr h="300600">
                <a:tc>
                  <a:txBody>
                    <a:bodyPr/>
                    <a:lstStyle/>
                    <a:p>
                      <a:pPr>
                        <a:lnSpc>
                          <a:spcPct val="100000"/>
                        </a:lnSpc>
                      </a:pPr>
                      <a:r>
                        <a:rPr lang="ja-JP" altLang="en-US" sz="1050" dirty="0">
                          <a:latin typeface="Meiryo" charset="-128"/>
                          <a:ea typeface="Meiryo" charset="-128"/>
                          <a:cs typeface="Meiryo" charset="-128"/>
                        </a:rPr>
                        <a:t>クリエイティブ数</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1</a:t>
                      </a:r>
                      <a:r>
                        <a:rPr lang="ja-JP" altLang="en-US" sz="1050" dirty="0">
                          <a:latin typeface="Meiryo" charset="-128"/>
                          <a:ea typeface="Meiryo" charset="-128"/>
                          <a:cs typeface="Meiryo" charset="-128"/>
                        </a:rPr>
                        <a:t>広告主あたり</a:t>
                      </a:r>
                      <a:r>
                        <a:rPr lang="en-US" altLang="ja-JP" sz="1050" dirty="0">
                          <a:latin typeface="Meiryo" charset="-128"/>
                          <a:ea typeface="Meiryo" charset="-128"/>
                          <a:cs typeface="Meiryo" charset="-128"/>
                        </a:rPr>
                        <a:t>5</a:t>
                      </a:r>
                      <a:r>
                        <a:rPr lang="ja-JP" altLang="en-US" sz="1050" dirty="0">
                          <a:latin typeface="Meiryo" charset="-128"/>
                          <a:ea typeface="Meiryo" charset="-128"/>
                          <a:cs typeface="Meiryo" charset="-128"/>
                        </a:rPr>
                        <a:t>本まで</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13"/>
                  </a:ext>
                </a:extLst>
              </a:tr>
              <a:tr h="300600">
                <a:tc>
                  <a:txBody>
                    <a:bodyPr/>
                    <a:lstStyle/>
                    <a:p>
                      <a:pPr>
                        <a:lnSpc>
                          <a:spcPct val="100000"/>
                        </a:lnSpc>
                      </a:pPr>
                      <a:r>
                        <a:rPr lang="ja-JP" altLang="en-US" sz="1050" dirty="0">
                          <a:latin typeface="Meiryo" charset="-128"/>
                          <a:ea typeface="Meiryo" charset="-128"/>
                          <a:cs typeface="Meiryo" charset="-128"/>
                        </a:rPr>
                        <a:t>レポート</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レポーティング画面をご提供</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14"/>
                  </a:ext>
                </a:extLst>
              </a:tr>
            </a:tbl>
          </a:graphicData>
        </a:graphic>
      </p:graphicFrame>
      <p:sp>
        <p:nvSpPr>
          <p:cNvPr id="2" name="Title 1"/>
          <p:cNvSpPr>
            <a:spLocks noGrp="1"/>
          </p:cNvSpPr>
          <p:nvPr>
            <p:ph type="title"/>
          </p:nvPr>
        </p:nvSpPr>
        <p:spPr/>
        <p:txBody>
          <a:bodyPr/>
          <a:lstStyle/>
          <a:p>
            <a:r>
              <a:rPr lang="ja-JP" altLang="en-US"/>
              <a:t>動画広告</a:t>
            </a:r>
            <a:endParaRPr lang="en-US" dirty="0"/>
          </a:p>
        </p:txBody>
      </p:sp>
      <p:sp>
        <p:nvSpPr>
          <p:cNvPr id="7" name="Content Placeholder 6"/>
          <p:cNvSpPr>
            <a:spLocks noGrp="1"/>
          </p:cNvSpPr>
          <p:nvPr>
            <p:ph idx="1"/>
          </p:nvPr>
        </p:nvSpPr>
        <p:spPr>
          <a:xfrm>
            <a:off x="495301" y="915840"/>
            <a:ext cx="5225140" cy="3828025"/>
          </a:xfrm>
        </p:spPr>
        <p:txBody>
          <a:bodyPr>
            <a:normAutofit lnSpcReduction="10000"/>
          </a:bodyPr>
          <a:lstStyle/>
          <a:p>
            <a:r>
              <a:rPr lang="ja-JP" altLang="en-US" dirty="0"/>
              <a:t>動画広告でも自在なターゲティング！</a:t>
            </a:r>
            <a:endParaRPr lang="en-US" altLang="ja-JP" dirty="0"/>
          </a:p>
          <a:p>
            <a:pPr lvl="1"/>
            <a:r>
              <a:rPr lang="ja-JP" altLang="en-US" dirty="0"/>
              <a:t>位置情報ターゲティングをはじめとして、各種ターゲティングを自由自在にご利用いただけます。</a:t>
            </a:r>
            <a:endParaRPr lang="en-US" altLang="ja-JP" dirty="0"/>
          </a:p>
          <a:p>
            <a:endParaRPr lang="en-US" altLang="ja-JP" dirty="0"/>
          </a:p>
          <a:p>
            <a:r>
              <a:rPr lang="ja-JP" altLang="en-US" dirty="0"/>
              <a:t>動画広告では珍しい、安心の</a:t>
            </a:r>
            <a:r>
              <a:rPr lang="en-US" altLang="ja-JP" dirty="0"/>
              <a:t>CPC</a:t>
            </a:r>
            <a:r>
              <a:rPr lang="ja-JP" altLang="en-US" dirty="0"/>
              <a:t>課金！</a:t>
            </a:r>
            <a:endParaRPr lang="en-US" altLang="ja-JP" dirty="0"/>
          </a:p>
          <a:p>
            <a:pPr lvl="1"/>
            <a:r>
              <a:rPr lang="ja-JP" altLang="en-US" dirty="0"/>
              <a:t>ユーザーが興味を持ってクリックされない限り課金されません。</a:t>
            </a:r>
            <a:r>
              <a:rPr lang="ja-JP" altLang="en-US" sz="1050" dirty="0"/>
              <a:t>（</a:t>
            </a:r>
            <a:r>
              <a:rPr lang="en-US" altLang="ja-JP" sz="1050" dirty="0"/>
              <a:t>CPM</a:t>
            </a:r>
            <a:r>
              <a:rPr lang="ja-JP" altLang="en-US" sz="1050" dirty="0"/>
              <a:t>課金をご希望の場合はお問い合わせください。）</a:t>
            </a:r>
            <a:endParaRPr lang="en-US" altLang="ja-JP" dirty="0"/>
          </a:p>
          <a:p>
            <a:endParaRPr lang="en-US" altLang="ja-JP" dirty="0"/>
          </a:p>
          <a:p>
            <a:r>
              <a:rPr lang="ja-JP" altLang="en-US" dirty="0"/>
              <a:t>利用例①：「</a:t>
            </a:r>
            <a:r>
              <a:rPr lang="ja-JP" altLang="en-US" dirty="0">
                <a:solidFill>
                  <a:srgbClr val="000000"/>
                </a:solidFill>
                <a:latin typeface="+mj-ea"/>
              </a:rPr>
              <a:t>都会の勝ち組ファミリー」</a:t>
            </a:r>
            <a:r>
              <a:rPr lang="en-US" altLang="ja-JP" dirty="0"/>
              <a:t>×</a:t>
            </a:r>
            <a:r>
              <a:rPr lang="ja-JP" altLang="en-US" dirty="0"/>
              <a:t>動画広告</a:t>
            </a:r>
            <a:endParaRPr lang="en-US" altLang="ja-JP" dirty="0"/>
          </a:p>
          <a:p>
            <a:pPr marL="685800" lvl="1">
              <a:defRPr/>
            </a:pPr>
            <a:r>
              <a:rPr lang="ja-JP" altLang="en-US" dirty="0">
                <a:solidFill>
                  <a:prstClr val="black"/>
                </a:solidFill>
                <a:latin typeface="Meiryo" charset="-128"/>
                <a:ea typeface="Meiryo" charset="-128"/>
                <a:cs typeface="Meiryo" charset="-128"/>
              </a:rPr>
              <a:t>ラグジュアリーな自動車広告を勝ち組だけに配信</a:t>
            </a:r>
            <a:endParaRPr lang="en-US" altLang="ja-JP" dirty="0">
              <a:solidFill>
                <a:prstClr val="black"/>
              </a:solidFill>
              <a:latin typeface="Meiryo" charset="-128"/>
              <a:ea typeface="Meiryo" charset="-128"/>
              <a:cs typeface="Meiryo" charset="-128"/>
            </a:endParaRPr>
          </a:p>
          <a:p>
            <a:pPr marL="685800" lvl="1">
              <a:defRPr/>
            </a:pPr>
            <a:r>
              <a:rPr lang="en-US" altLang="ja-JP" sz="1050" dirty="0">
                <a:solidFill>
                  <a:prstClr val="black"/>
                </a:solidFill>
                <a:latin typeface="Meiryo" charset="-128"/>
                <a:ea typeface="Meiryo" charset="-128"/>
                <a:cs typeface="Meiryo" charset="-128"/>
              </a:rPr>
              <a:t>※</a:t>
            </a:r>
            <a:r>
              <a:rPr lang="ja-JP" altLang="en-US" sz="1050" dirty="0">
                <a:solidFill>
                  <a:prstClr val="black"/>
                </a:solidFill>
                <a:latin typeface="Meiryo" charset="-128"/>
                <a:ea typeface="Meiryo" charset="-128"/>
                <a:cs typeface="Meiryo" charset="-128"/>
              </a:rPr>
              <a:t>動画での位置情報ターゲティングをする場合、ターゲットを絞りこむと配信量が非常に少なくなりますので、基本的には</a:t>
            </a:r>
            <a:r>
              <a:rPr lang="en-US" altLang="ja-JP" sz="1050" dirty="0">
                <a:solidFill>
                  <a:prstClr val="black"/>
                </a:solidFill>
                <a:latin typeface="Meiryo" charset="-128"/>
                <a:ea typeface="Meiryo" charset="-128"/>
                <a:cs typeface="Meiryo" charset="-128"/>
              </a:rPr>
              <a:t>GeoGenome</a:t>
            </a:r>
            <a:r>
              <a:rPr lang="ja-JP" altLang="en-US" sz="1050" dirty="0">
                <a:solidFill>
                  <a:prstClr val="black"/>
                </a:solidFill>
                <a:latin typeface="Meiryo" charset="-128"/>
                <a:ea typeface="Meiryo" charset="-128"/>
                <a:cs typeface="Meiryo" charset="-128"/>
              </a:rPr>
              <a:t> </a:t>
            </a:r>
            <a:r>
              <a:rPr lang="en-US" altLang="ja-JP" sz="1050" dirty="0">
                <a:solidFill>
                  <a:prstClr val="black"/>
                </a:solidFill>
                <a:latin typeface="Meiryo" charset="-128"/>
                <a:ea typeface="Meiryo" charset="-128"/>
                <a:cs typeface="Meiryo" charset="-128"/>
              </a:rPr>
              <a:t>Audience</a:t>
            </a:r>
            <a:r>
              <a:rPr lang="ja-JP" altLang="en-US" sz="1050" dirty="0">
                <a:solidFill>
                  <a:prstClr val="black"/>
                </a:solidFill>
                <a:latin typeface="Meiryo" charset="-128"/>
                <a:ea typeface="Meiryo" charset="-128"/>
                <a:cs typeface="Meiryo" charset="-128"/>
              </a:rPr>
              <a:t>の活用をおすすめいたします。</a:t>
            </a:r>
            <a:endParaRPr lang="en-US" altLang="ja-JP" sz="1050" dirty="0"/>
          </a:p>
          <a:p>
            <a:pPr>
              <a:defRPr/>
            </a:pPr>
            <a:r>
              <a:rPr lang="ja-JP" altLang="en-US" dirty="0">
                <a:solidFill>
                  <a:prstClr val="black"/>
                </a:solidFill>
                <a:latin typeface="Meiryo" charset="-128"/>
                <a:ea typeface="Meiryo" charset="-128"/>
                <a:cs typeface="Meiryo" charset="-128"/>
              </a:rPr>
              <a:t>利用例②：ゲームアプリ</a:t>
            </a:r>
            <a:r>
              <a:rPr lang="en-US" altLang="ja-JP" dirty="0">
                <a:solidFill>
                  <a:prstClr val="black"/>
                </a:solidFill>
                <a:latin typeface="Meiryo" charset="-128"/>
                <a:ea typeface="Meiryo" charset="-128"/>
                <a:cs typeface="Meiryo" charset="-128"/>
              </a:rPr>
              <a:t>×</a:t>
            </a:r>
            <a:r>
              <a:rPr lang="ja-JP" altLang="en-US" dirty="0">
                <a:solidFill>
                  <a:prstClr val="black"/>
                </a:solidFill>
                <a:latin typeface="Meiryo" charset="-128"/>
                <a:ea typeface="Meiryo" charset="-128"/>
                <a:cs typeface="Meiryo" charset="-128"/>
              </a:rPr>
              <a:t>動画広告</a:t>
            </a:r>
            <a:endParaRPr lang="en-US" altLang="ja-JP" dirty="0">
              <a:solidFill>
                <a:prstClr val="black"/>
              </a:solidFill>
              <a:latin typeface="Meiryo" charset="-128"/>
              <a:ea typeface="Meiryo" charset="-128"/>
              <a:cs typeface="Meiryo" charset="-128"/>
            </a:endParaRPr>
          </a:p>
          <a:p>
            <a:pPr lvl="1">
              <a:defRPr/>
            </a:pPr>
            <a:r>
              <a:rPr lang="ja-JP" altLang="en-US" dirty="0">
                <a:solidFill>
                  <a:prstClr val="black"/>
                </a:solidFill>
                <a:latin typeface="Meiryo" charset="-128"/>
                <a:ea typeface="Meiryo" charset="-128"/>
                <a:cs typeface="Meiryo" charset="-128"/>
              </a:rPr>
              <a:t>ゲームアプリをプレイ中のユーザーに、ゲームの動画広告を配信</a:t>
            </a:r>
            <a:endParaRPr lang="en-US" altLang="ja-JP" dirty="0">
              <a:solidFill>
                <a:prstClr val="black"/>
              </a:solidFill>
              <a:latin typeface="Meiryo" charset="-128"/>
              <a:ea typeface="Meiryo" charset="-128"/>
              <a:cs typeface="Meiryo" charset="-128"/>
            </a:endParaRPr>
          </a:p>
        </p:txBody>
      </p:sp>
      <p:sp>
        <p:nvSpPr>
          <p:cNvPr id="5" name="Footer Placeholder 4"/>
          <p:cNvSpPr>
            <a:spLocks noGrp="1"/>
          </p:cNvSpPr>
          <p:nvPr>
            <p:ph type="ftr" sz="quarter" idx="11"/>
          </p:nvPr>
        </p:nvSpPr>
        <p:spPr/>
        <p:txBody>
          <a:bodyPr/>
          <a:lstStyle/>
          <a:p>
            <a:r>
              <a:rPr kumimoji="1" lang="en-US" altLang="ja-JP" dirty="0"/>
              <a:t>(c)GeoLogic, Inc.</a:t>
            </a:r>
            <a:endParaRPr kumimoji="1" lang="ja-JP" altLang="en-US" dirty="0"/>
          </a:p>
        </p:txBody>
      </p:sp>
      <p:sp>
        <p:nvSpPr>
          <p:cNvPr id="6" name="Slide Number Placeholder 5"/>
          <p:cNvSpPr>
            <a:spLocks noGrp="1"/>
          </p:cNvSpPr>
          <p:nvPr>
            <p:ph type="sldNum" sz="quarter" idx="12"/>
          </p:nvPr>
        </p:nvSpPr>
        <p:spPr/>
        <p:txBody>
          <a:bodyPr/>
          <a:lstStyle/>
          <a:p>
            <a:fld id="{04ACE752-BD15-4044-A9B6-0BE975522DFF}" type="slidenum">
              <a:rPr kumimoji="1" lang="ja-JP" altLang="en-US" smtClean="0"/>
              <a:t>15</a:t>
            </a:fld>
            <a:endParaRPr kumimoji="1" lang="ja-JP" altLang="en-US"/>
          </a:p>
        </p:txBody>
      </p:sp>
      <p:grpSp>
        <p:nvGrpSpPr>
          <p:cNvPr id="62" name="Group 61"/>
          <p:cNvGrpSpPr/>
          <p:nvPr/>
        </p:nvGrpSpPr>
        <p:grpSpPr>
          <a:xfrm>
            <a:off x="572119" y="2833274"/>
            <a:ext cx="253564" cy="253562"/>
            <a:chOff x="559194" y="3071617"/>
            <a:chExt cx="221219" cy="221219"/>
          </a:xfrm>
        </p:grpSpPr>
        <p:sp>
          <p:nvSpPr>
            <p:cNvPr id="61" name="Oval 60"/>
            <p:cNvSpPr/>
            <p:nvPr/>
          </p:nvSpPr>
          <p:spPr>
            <a:xfrm>
              <a:off x="559194" y="3071617"/>
              <a:ext cx="221219" cy="221219"/>
            </a:xfrm>
            <a:prstGeom prst="ellipse">
              <a:avLst/>
            </a:prstGeom>
            <a:solidFill>
              <a:schemeClr val="bg1"/>
            </a:solidFill>
            <a:ln w="381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Triangle 59"/>
            <p:cNvSpPr/>
            <p:nvPr/>
          </p:nvSpPr>
          <p:spPr>
            <a:xfrm rot="5400000">
              <a:off x="621094" y="3127988"/>
              <a:ext cx="132732" cy="108478"/>
            </a:xfrm>
            <a:prstGeom prst="triangle">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3" name="Group 62"/>
          <p:cNvGrpSpPr/>
          <p:nvPr/>
        </p:nvGrpSpPr>
        <p:grpSpPr>
          <a:xfrm>
            <a:off x="572119" y="3804377"/>
            <a:ext cx="253564" cy="253562"/>
            <a:chOff x="559194" y="3071617"/>
            <a:chExt cx="221219" cy="221219"/>
          </a:xfrm>
        </p:grpSpPr>
        <p:sp>
          <p:nvSpPr>
            <p:cNvPr id="64" name="Oval 63"/>
            <p:cNvSpPr/>
            <p:nvPr/>
          </p:nvSpPr>
          <p:spPr>
            <a:xfrm>
              <a:off x="559194" y="3071617"/>
              <a:ext cx="221219" cy="221219"/>
            </a:xfrm>
            <a:prstGeom prst="ellipse">
              <a:avLst/>
            </a:prstGeom>
            <a:solidFill>
              <a:schemeClr val="bg1"/>
            </a:solidFill>
            <a:ln w="381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 name="Triangle 64"/>
            <p:cNvSpPr/>
            <p:nvPr/>
          </p:nvSpPr>
          <p:spPr>
            <a:xfrm rot="5400000">
              <a:off x="621094" y="3127988"/>
              <a:ext cx="132732" cy="108478"/>
            </a:xfrm>
            <a:prstGeom prst="triangle">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 name="TextBox 3"/>
          <p:cNvSpPr txBox="1"/>
          <p:nvPr/>
        </p:nvSpPr>
        <p:spPr>
          <a:xfrm>
            <a:off x="5816600" y="6607380"/>
            <a:ext cx="3920366" cy="307777"/>
          </a:xfrm>
          <a:prstGeom prst="rect">
            <a:avLst/>
          </a:prstGeom>
          <a:noFill/>
        </p:spPr>
        <p:txBody>
          <a:bodyPr wrap="square" rtlCol="0">
            <a:spAutoFit/>
          </a:bodyPr>
          <a:lstStyle/>
          <a:p>
            <a:r>
              <a:rPr lang="en-US" altLang="ja-JP" sz="700" dirty="0">
                <a:latin typeface="Meiryo" charset="-128"/>
                <a:ea typeface="Meiryo" charset="-128"/>
                <a:cs typeface="Meiryo" charset="-128"/>
              </a:rPr>
              <a:t>* </a:t>
            </a:r>
            <a:r>
              <a:rPr lang="ja-JP" altLang="en-US" sz="700" dirty="0">
                <a:latin typeface="Meiryo" charset="-128"/>
                <a:ea typeface="Meiryo" charset="-128"/>
                <a:cs typeface="Meiryo" charset="-128"/>
              </a:rPr>
              <a:t>動画ファイルを入稿する場合は、弊社にて</a:t>
            </a:r>
            <a:r>
              <a:rPr lang="en-US" altLang="ja-JP" sz="700" dirty="0" err="1">
                <a:latin typeface="Meiryo" charset="-128"/>
                <a:ea typeface="Meiryo" charset="-128"/>
                <a:cs typeface="Meiryo" charset="-128"/>
              </a:rPr>
              <a:t>WebM,FLV</a:t>
            </a:r>
            <a:r>
              <a:rPr lang="ja-JP" altLang="en-US" sz="700" dirty="0">
                <a:latin typeface="Meiryo" charset="-128"/>
                <a:ea typeface="Meiryo" charset="-128"/>
                <a:cs typeface="Meiryo" charset="-128"/>
              </a:rPr>
              <a:t>等各種形式かつ複数解像度への変換などを行います。 </a:t>
            </a:r>
            <a:r>
              <a:rPr lang="en-US" altLang="ja-JP" sz="700" dirty="0">
                <a:latin typeface="Meiryo" charset="-128"/>
                <a:ea typeface="Meiryo" charset="-128"/>
                <a:cs typeface="Meiryo" charset="-128"/>
              </a:rPr>
              <a:t>※</a:t>
            </a:r>
            <a:r>
              <a:rPr lang="ja-JP" altLang="en-US" sz="700" dirty="0">
                <a:latin typeface="Meiryo" charset="-128"/>
                <a:ea typeface="Meiryo" charset="-128"/>
                <a:cs typeface="Meiryo" charset="-128"/>
              </a:rPr>
              <a:t>金額はグロス表記</a:t>
            </a:r>
            <a:endParaRPr lang="en-US" sz="700" dirty="0">
              <a:latin typeface="Meiryo" charset="-128"/>
              <a:ea typeface="Meiryo" charset="-128"/>
              <a:cs typeface="Meiryo" charset="-128"/>
            </a:endParaRPr>
          </a:p>
        </p:txBody>
      </p:sp>
    </p:spTree>
    <p:extLst>
      <p:ext uri="{BB962C8B-B14F-4D97-AF65-F5344CB8AC3E}">
        <p14:creationId xmlns:p14="http://schemas.microsoft.com/office/powerpoint/2010/main" val="14091626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動画広告</a:t>
            </a:r>
            <a:r>
              <a:rPr lang="en-US" altLang="ja-JP" dirty="0"/>
              <a:t> </a:t>
            </a:r>
            <a:r>
              <a:rPr lang="en-US" dirty="0"/>
              <a:t>| </a:t>
            </a:r>
            <a:r>
              <a:rPr lang="ja-JP" altLang="en-US"/>
              <a:t>詳細</a:t>
            </a:r>
            <a:endParaRPr lang="en-US" dirty="0"/>
          </a:p>
        </p:txBody>
      </p:sp>
      <p:sp>
        <p:nvSpPr>
          <p:cNvPr id="3" name="Content Placeholder 2"/>
          <p:cNvSpPr>
            <a:spLocks noGrp="1"/>
          </p:cNvSpPr>
          <p:nvPr>
            <p:ph idx="1"/>
          </p:nvPr>
        </p:nvSpPr>
        <p:spPr>
          <a:xfrm>
            <a:off x="495300" y="915840"/>
            <a:ext cx="5524500" cy="336479"/>
          </a:xfrm>
        </p:spPr>
        <p:txBody>
          <a:bodyPr/>
          <a:lstStyle/>
          <a:p>
            <a:r>
              <a:rPr lang="ja-JP" altLang="en-US" dirty="0"/>
              <a:t>掲載先</a:t>
            </a:r>
            <a:r>
              <a:rPr lang="en-US" altLang="ja-JP" dirty="0"/>
              <a:t>SSP</a:t>
            </a:r>
            <a:r>
              <a:rPr lang="ja-JP" altLang="en-US" dirty="0"/>
              <a:t>・動画サイト</a:t>
            </a:r>
            <a:endParaRPr lang="en-US" altLang="ja-JP"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a:xfrm>
            <a:off x="7567993" y="6587780"/>
            <a:ext cx="2311400" cy="248203"/>
          </a:xfrm>
        </p:spPr>
        <p:txBody>
          <a:bodyPr/>
          <a:lstStyle/>
          <a:p>
            <a:fld id="{04ACE752-BD15-4044-A9B6-0BE975522DFF}" type="slidenum">
              <a:rPr kumimoji="1" lang="ja-JP" altLang="en-US" smtClean="0"/>
              <a:t>16</a:t>
            </a:fld>
            <a:endParaRPr kumimoji="1" lang="ja-JP" altLang="en-US"/>
          </a:p>
        </p:txBody>
      </p:sp>
      <p:graphicFrame>
        <p:nvGraphicFramePr>
          <p:cNvPr id="6" name="Table 5"/>
          <p:cNvGraphicFramePr>
            <a:graphicFrameLocks noGrp="1"/>
          </p:cNvGraphicFramePr>
          <p:nvPr>
            <p:extLst/>
          </p:nvPr>
        </p:nvGraphicFramePr>
        <p:xfrm>
          <a:off x="6272593" y="413972"/>
          <a:ext cx="3467100" cy="4114800"/>
        </p:xfrm>
        <a:graphic>
          <a:graphicData uri="http://schemas.openxmlformats.org/drawingml/2006/table">
            <a:tbl>
              <a:tblPr firstCol="1">
                <a:tableStyleId>{5C22544A-7EE6-4342-B048-85BDC9FD1C3A}</a:tableStyleId>
              </a:tblPr>
              <a:tblGrid>
                <a:gridCol w="894838">
                  <a:extLst>
                    <a:ext uri="{9D8B030D-6E8A-4147-A177-3AD203B41FA5}">
                      <a16:colId xmlns:a16="http://schemas.microsoft.com/office/drawing/2014/main" val="20000"/>
                    </a:ext>
                  </a:extLst>
                </a:gridCol>
                <a:gridCol w="325120">
                  <a:extLst>
                    <a:ext uri="{9D8B030D-6E8A-4147-A177-3AD203B41FA5}">
                      <a16:colId xmlns:a16="http://schemas.microsoft.com/office/drawing/2014/main" val="20001"/>
                    </a:ext>
                  </a:extLst>
                </a:gridCol>
                <a:gridCol w="1027942">
                  <a:extLst>
                    <a:ext uri="{9D8B030D-6E8A-4147-A177-3AD203B41FA5}">
                      <a16:colId xmlns:a16="http://schemas.microsoft.com/office/drawing/2014/main" val="20002"/>
                    </a:ext>
                  </a:extLst>
                </a:gridCol>
                <a:gridCol w="1219200">
                  <a:extLst>
                    <a:ext uri="{9D8B030D-6E8A-4147-A177-3AD203B41FA5}">
                      <a16:colId xmlns:a16="http://schemas.microsoft.com/office/drawing/2014/main" val="20003"/>
                    </a:ext>
                  </a:extLst>
                </a:gridCol>
              </a:tblGrid>
              <a:tr h="183068">
                <a:tc rowSpan="6">
                  <a:txBody>
                    <a:bodyPr/>
                    <a:lstStyle/>
                    <a:p>
                      <a:pPr algn="ctr"/>
                      <a:r>
                        <a:rPr lang="ja-JP" altLang="en-US" sz="900" dirty="0">
                          <a:latin typeface="Meiryo" charset="-128"/>
                          <a:ea typeface="Meiryo" charset="-128"/>
                          <a:cs typeface="Meiryo" charset="-128"/>
                        </a:rPr>
                        <a:t>ポジション</a:t>
                      </a:r>
                      <a:endParaRPr lang="en-US" sz="900" dirty="0">
                        <a:latin typeface="Meiryo" charset="-128"/>
                        <a:ea typeface="Meiryo" charset="-128"/>
                        <a:cs typeface="Meiryo" charset="-128"/>
                      </a:endParaRPr>
                    </a:p>
                  </a:txBody>
                  <a:tcPr marL="45720" marR="45720" anchor="ctr"/>
                </a:tc>
                <a:tc gridSpan="3">
                  <a:txBody>
                    <a:bodyPr/>
                    <a:lstStyle/>
                    <a:p>
                      <a:r>
                        <a:rPr lang="ja-JP" altLang="en-US" sz="900" dirty="0">
                          <a:latin typeface="Meiryo" charset="-128"/>
                          <a:ea typeface="Meiryo" charset="-128"/>
                          <a:cs typeface="Meiryo" charset="-128"/>
                        </a:rPr>
                        <a:t>すべてのポジション</a:t>
                      </a:r>
                      <a:endParaRPr lang="en-US" sz="900" dirty="0">
                        <a:latin typeface="Meiryo" charset="-128"/>
                        <a:ea typeface="Meiryo" charset="-128"/>
                        <a:cs typeface="Meiryo" charset="-128"/>
                      </a:endParaRPr>
                    </a:p>
                  </a:txBody>
                  <a:tcPr marL="45720" marR="45720" anchor="ctr"/>
                </a:tc>
                <a:tc hMerge="1">
                  <a:txBody>
                    <a:bodyPr/>
                    <a:lstStyle/>
                    <a:p>
                      <a:endParaRPr lang="en-US" sz="1200" dirty="0"/>
                    </a:p>
                  </a:txBody>
                  <a:tcPr anchor="ctr"/>
                </a:tc>
                <a:tc hMerge="1">
                  <a:txBody>
                    <a:bodyPr/>
                    <a:lstStyle/>
                    <a:p>
                      <a:endParaRPr lang="en-US"/>
                    </a:p>
                  </a:txBody>
                  <a:tcPr/>
                </a:tc>
                <a:extLst>
                  <a:ext uri="{0D108BD9-81ED-4DB2-BD59-A6C34878D82A}">
                    <a16:rowId xmlns:a16="http://schemas.microsoft.com/office/drawing/2014/main" val="10000"/>
                  </a:ext>
                </a:extLst>
              </a:tr>
              <a:tr h="183068">
                <a:tc vMerge="1">
                  <a:txBody>
                    <a:bodyPr/>
                    <a:lstStyle/>
                    <a:p>
                      <a:endParaRPr lang="en-US" sz="1200" dirty="0"/>
                    </a:p>
                  </a:txBody>
                  <a:tcPr/>
                </a:tc>
                <a:tc rowSpan="5">
                  <a:txBody>
                    <a:bodyPr/>
                    <a:lstStyle/>
                    <a:p>
                      <a:endParaRPr lang="en-US" sz="900" dirty="0">
                        <a:latin typeface="Meiryo" charset="-128"/>
                        <a:ea typeface="Meiryo" charset="-128"/>
                        <a:cs typeface="Meiryo" charset="-128"/>
                      </a:endParaRPr>
                    </a:p>
                  </a:txBody>
                  <a:tcPr marL="45720" marR="45720" anchor="ctr"/>
                </a:tc>
                <a:tc rowSpan="4">
                  <a:txBody>
                    <a:bodyPr/>
                    <a:lstStyle/>
                    <a:p>
                      <a:r>
                        <a:rPr lang="ja-JP" altLang="en-US" sz="900" dirty="0">
                          <a:latin typeface="Meiryo" charset="-128"/>
                          <a:ea typeface="Meiryo" charset="-128"/>
                          <a:cs typeface="Meiryo" charset="-128"/>
                        </a:rPr>
                        <a:t>インストリーム</a:t>
                      </a:r>
                      <a:endParaRPr lang="en-US" sz="900" dirty="0">
                        <a:latin typeface="Meiryo" charset="-128"/>
                        <a:ea typeface="Meiryo" charset="-128"/>
                        <a:cs typeface="Meiryo" charset="-128"/>
                      </a:endParaRPr>
                    </a:p>
                  </a:txBody>
                  <a:tcPr marL="45720" marR="45720" anchor="ctr"/>
                </a:tc>
                <a:tc>
                  <a:txBody>
                    <a:bodyPr/>
                    <a:lstStyle/>
                    <a:p>
                      <a:r>
                        <a:rPr lang="ja-JP" altLang="en-US" sz="900" dirty="0">
                          <a:latin typeface="Meiryo" charset="-128"/>
                          <a:ea typeface="Meiryo" charset="-128"/>
                          <a:cs typeface="Meiryo" charset="-128"/>
                        </a:rPr>
                        <a:t>プレロール</a:t>
                      </a:r>
                      <a:endParaRPr lang="en-US" sz="900" dirty="0">
                        <a:latin typeface="Meiryo" charset="-128"/>
                        <a:ea typeface="Meiryo" charset="-128"/>
                        <a:cs typeface="Meiryo" charset="-128"/>
                      </a:endParaRPr>
                    </a:p>
                  </a:txBody>
                  <a:tcPr marL="45720" marR="45720" anchor="ctr"/>
                </a:tc>
                <a:extLst>
                  <a:ext uri="{0D108BD9-81ED-4DB2-BD59-A6C34878D82A}">
                    <a16:rowId xmlns:a16="http://schemas.microsoft.com/office/drawing/2014/main" val="10001"/>
                  </a:ext>
                </a:extLst>
              </a:tr>
              <a:tr h="183068">
                <a:tc vMerge="1">
                  <a:txBody>
                    <a:bodyPr/>
                    <a:lstStyle/>
                    <a:p>
                      <a:endParaRPr lang="en-US" sz="1200" dirty="0"/>
                    </a:p>
                  </a:txBody>
                  <a:tcPr/>
                </a:tc>
                <a:tc vMerge="1">
                  <a:txBody>
                    <a:bodyPr/>
                    <a:lstStyle/>
                    <a:p>
                      <a:endParaRPr lang="en-US"/>
                    </a:p>
                  </a:txBody>
                  <a:tcPr/>
                </a:tc>
                <a:tc vMerge="1">
                  <a:txBody>
                    <a:bodyPr/>
                    <a:lstStyle/>
                    <a:p>
                      <a:endParaRPr lang="en-US" sz="1200" dirty="0"/>
                    </a:p>
                  </a:txBody>
                  <a:tcPr/>
                </a:tc>
                <a:tc>
                  <a:txBody>
                    <a:bodyPr/>
                    <a:lstStyle/>
                    <a:p>
                      <a:r>
                        <a:rPr lang="ja-JP" altLang="en-US" sz="900" dirty="0">
                          <a:latin typeface="Meiryo" charset="-128"/>
                          <a:ea typeface="Meiryo" charset="-128"/>
                          <a:cs typeface="Meiryo" charset="-128"/>
                        </a:rPr>
                        <a:t>ミッドロール</a:t>
                      </a:r>
                      <a:endParaRPr lang="en-US" sz="900" dirty="0">
                        <a:latin typeface="Meiryo" charset="-128"/>
                        <a:ea typeface="Meiryo" charset="-128"/>
                        <a:cs typeface="Meiryo" charset="-128"/>
                      </a:endParaRPr>
                    </a:p>
                  </a:txBody>
                  <a:tcPr marL="45720" marR="45720" anchor="ctr"/>
                </a:tc>
                <a:extLst>
                  <a:ext uri="{0D108BD9-81ED-4DB2-BD59-A6C34878D82A}">
                    <a16:rowId xmlns:a16="http://schemas.microsoft.com/office/drawing/2014/main" val="10002"/>
                  </a:ext>
                </a:extLst>
              </a:tr>
              <a:tr h="183068">
                <a:tc vMerge="1">
                  <a:txBody>
                    <a:bodyPr/>
                    <a:lstStyle/>
                    <a:p>
                      <a:endParaRPr lang="en-US" sz="1200" dirty="0"/>
                    </a:p>
                  </a:txBody>
                  <a:tcPr/>
                </a:tc>
                <a:tc vMerge="1">
                  <a:txBody>
                    <a:bodyPr/>
                    <a:lstStyle/>
                    <a:p>
                      <a:endParaRPr lang="en-US"/>
                    </a:p>
                  </a:txBody>
                  <a:tcPr/>
                </a:tc>
                <a:tc vMerge="1">
                  <a:txBody>
                    <a:bodyPr/>
                    <a:lstStyle/>
                    <a:p>
                      <a:endParaRPr lang="en-US" sz="1200" dirty="0"/>
                    </a:p>
                  </a:txBody>
                  <a:tcPr/>
                </a:tc>
                <a:tc>
                  <a:txBody>
                    <a:bodyPr/>
                    <a:lstStyle/>
                    <a:p>
                      <a:r>
                        <a:rPr lang="ja-JP" altLang="en-US" sz="900" dirty="0">
                          <a:latin typeface="Meiryo" charset="-128"/>
                          <a:ea typeface="Meiryo" charset="-128"/>
                          <a:cs typeface="Meiryo" charset="-128"/>
                        </a:rPr>
                        <a:t>ポストロール</a:t>
                      </a:r>
                      <a:endParaRPr lang="en-US" sz="900" dirty="0">
                        <a:latin typeface="Meiryo" charset="-128"/>
                        <a:ea typeface="Meiryo" charset="-128"/>
                        <a:cs typeface="Meiryo" charset="-128"/>
                      </a:endParaRPr>
                    </a:p>
                  </a:txBody>
                  <a:tcPr marL="45720" marR="45720" anchor="ctr"/>
                </a:tc>
                <a:extLst>
                  <a:ext uri="{0D108BD9-81ED-4DB2-BD59-A6C34878D82A}">
                    <a16:rowId xmlns:a16="http://schemas.microsoft.com/office/drawing/2014/main" val="10003"/>
                  </a:ext>
                </a:extLst>
              </a:tr>
              <a:tr h="183068">
                <a:tc vMerge="1">
                  <a:txBody>
                    <a:bodyPr/>
                    <a:lstStyle/>
                    <a:p>
                      <a:endParaRPr lang="en-US" sz="1200" dirty="0"/>
                    </a:p>
                  </a:txBody>
                  <a:tcPr/>
                </a:tc>
                <a:tc vMerge="1">
                  <a:txBody>
                    <a:bodyPr/>
                    <a:lstStyle/>
                    <a:p>
                      <a:endParaRPr lang="en-US"/>
                    </a:p>
                  </a:txBody>
                  <a:tcPr/>
                </a:tc>
                <a:tc vMerge="1">
                  <a:txBody>
                    <a:bodyPr/>
                    <a:lstStyle/>
                    <a:p>
                      <a:endParaRPr lang="en-US" sz="1200" dirty="0"/>
                    </a:p>
                  </a:txBody>
                  <a:tcPr/>
                </a:tc>
                <a:tc>
                  <a:txBody>
                    <a:bodyPr/>
                    <a:lstStyle/>
                    <a:p>
                      <a:r>
                        <a:rPr lang="ja-JP" altLang="en-US" sz="900" dirty="0">
                          <a:latin typeface="Meiryo" charset="-128"/>
                          <a:ea typeface="Meiryo" charset="-128"/>
                          <a:cs typeface="Meiryo" charset="-128"/>
                        </a:rPr>
                        <a:t>ポジション未定義</a:t>
                      </a:r>
                      <a:endParaRPr lang="en-US" sz="900" dirty="0">
                        <a:latin typeface="Meiryo" charset="-128"/>
                        <a:ea typeface="Meiryo" charset="-128"/>
                        <a:cs typeface="Meiryo" charset="-128"/>
                      </a:endParaRPr>
                    </a:p>
                  </a:txBody>
                  <a:tcPr marL="45720" marR="45720" anchor="ctr"/>
                </a:tc>
                <a:extLst>
                  <a:ext uri="{0D108BD9-81ED-4DB2-BD59-A6C34878D82A}">
                    <a16:rowId xmlns:a16="http://schemas.microsoft.com/office/drawing/2014/main" val="10004"/>
                  </a:ext>
                </a:extLst>
              </a:tr>
              <a:tr h="183068">
                <a:tc vMerge="1">
                  <a:txBody>
                    <a:bodyPr/>
                    <a:lstStyle/>
                    <a:p>
                      <a:endParaRPr lang="en-US" sz="1200" dirty="0"/>
                    </a:p>
                  </a:txBody>
                  <a:tcPr/>
                </a:tc>
                <a:tc vMerge="1">
                  <a:txBody>
                    <a:bodyPr/>
                    <a:lstStyle/>
                    <a:p>
                      <a:endParaRPr lang="en-US" sz="1200" dirty="0"/>
                    </a:p>
                  </a:txBody>
                  <a:tcPr anchor="ctr"/>
                </a:tc>
                <a:tc gridSpan="2">
                  <a:txBody>
                    <a:bodyPr/>
                    <a:lstStyle/>
                    <a:p>
                      <a:r>
                        <a:rPr lang="ja-JP" altLang="en-US" sz="900" dirty="0">
                          <a:latin typeface="Meiryo" charset="-128"/>
                          <a:ea typeface="Meiryo" charset="-128"/>
                          <a:cs typeface="Meiryo" charset="-128"/>
                        </a:rPr>
                        <a:t>アウトストリーム</a:t>
                      </a:r>
                      <a:endParaRPr lang="en-US" sz="900" dirty="0">
                        <a:latin typeface="Meiryo" charset="-128"/>
                        <a:ea typeface="Meiryo" charset="-128"/>
                        <a:cs typeface="Meiryo" charset="-128"/>
                      </a:endParaRPr>
                    </a:p>
                  </a:txBody>
                  <a:tcPr marL="45720" marR="45720" anchor="ctr"/>
                </a:tc>
                <a:tc hMerge="1">
                  <a:txBody>
                    <a:bodyPr/>
                    <a:lstStyle/>
                    <a:p>
                      <a:endParaRPr lang="en-US" dirty="0"/>
                    </a:p>
                  </a:txBody>
                  <a:tcPr marL="45720" marR="45720" anchor="ctr"/>
                </a:tc>
                <a:extLst>
                  <a:ext uri="{0D108BD9-81ED-4DB2-BD59-A6C34878D82A}">
                    <a16:rowId xmlns:a16="http://schemas.microsoft.com/office/drawing/2014/main" val="10005"/>
                  </a:ext>
                </a:extLst>
              </a:tr>
              <a:tr h="183068">
                <a:tc rowSpan="7">
                  <a:txBody>
                    <a:bodyPr/>
                    <a:lstStyle/>
                    <a:p>
                      <a:pPr algn="ctr"/>
                      <a:r>
                        <a:rPr lang="ja-JP" altLang="en-US" sz="900" dirty="0">
                          <a:latin typeface="Meiryo" charset="-128"/>
                          <a:ea typeface="Meiryo" charset="-128"/>
                          <a:cs typeface="Meiryo" charset="-128"/>
                        </a:rPr>
                        <a:t>再生方式</a:t>
                      </a:r>
                      <a:endParaRPr lang="en-US" sz="900" dirty="0">
                        <a:latin typeface="Meiryo" charset="-128"/>
                        <a:ea typeface="Meiryo" charset="-128"/>
                        <a:cs typeface="Meiryo" charset="-128"/>
                      </a:endParaRPr>
                    </a:p>
                  </a:txBody>
                  <a:tcPr marL="45720" marR="45720" anchor="ctr"/>
                </a:tc>
                <a:tc gridSpan="3">
                  <a:txBody>
                    <a:bodyPr/>
                    <a:lstStyle/>
                    <a:p>
                      <a:r>
                        <a:rPr lang="ja-JP" altLang="en-US" sz="900" dirty="0">
                          <a:latin typeface="Meiryo" charset="-128"/>
                          <a:ea typeface="Meiryo" charset="-128"/>
                          <a:cs typeface="Meiryo" charset="-128"/>
                        </a:rPr>
                        <a:t>すべての再生方式</a:t>
                      </a:r>
                      <a:endParaRPr lang="en-US" sz="900" dirty="0">
                        <a:latin typeface="Meiryo" charset="-128"/>
                        <a:ea typeface="Meiryo" charset="-128"/>
                        <a:cs typeface="Meiryo" charset="-128"/>
                      </a:endParaRPr>
                    </a:p>
                  </a:txBody>
                  <a:tcPr marL="45720" marR="45720" anchor="ctr"/>
                </a:tc>
                <a:tc hMerge="1">
                  <a:txBody>
                    <a:bodyPr/>
                    <a:lstStyle/>
                    <a:p>
                      <a:endParaRPr lang="en-US" sz="1200" dirty="0"/>
                    </a:p>
                  </a:txBody>
                  <a:tcPr anchor="ctr"/>
                </a:tc>
                <a:tc hMerge="1">
                  <a:txBody>
                    <a:bodyPr/>
                    <a:lstStyle/>
                    <a:p>
                      <a:endParaRPr lang="en-US"/>
                    </a:p>
                  </a:txBody>
                  <a:tcPr/>
                </a:tc>
                <a:extLst>
                  <a:ext uri="{0D108BD9-81ED-4DB2-BD59-A6C34878D82A}">
                    <a16:rowId xmlns:a16="http://schemas.microsoft.com/office/drawing/2014/main" val="10006"/>
                  </a:ext>
                </a:extLst>
              </a:tr>
              <a:tr h="183068">
                <a:tc vMerge="1">
                  <a:txBody>
                    <a:bodyPr/>
                    <a:lstStyle/>
                    <a:p>
                      <a:endParaRPr lang="en-US" sz="1200" dirty="0"/>
                    </a:p>
                  </a:txBody>
                  <a:tcPr/>
                </a:tc>
                <a:tc rowSpan="6">
                  <a:txBody>
                    <a:bodyPr/>
                    <a:lstStyle/>
                    <a:p>
                      <a:endParaRPr lang="en-US" sz="900" dirty="0">
                        <a:latin typeface="Meiryo" charset="-128"/>
                        <a:ea typeface="Meiryo" charset="-128"/>
                        <a:cs typeface="Meiryo" charset="-128"/>
                      </a:endParaRPr>
                    </a:p>
                  </a:txBody>
                  <a:tcPr marL="45720" marR="45720" anchor="ctr"/>
                </a:tc>
                <a:tc gridSpan="2">
                  <a:txBody>
                    <a:bodyPr/>
                    <a:lstStyle/>
                    <a:p>
                      <a:r>
                        <a:rPr lang="ja-JP" altLang="en-US" sz="900" dirty="0">
                          <a:latin typeface="Meiryo" charset="-128"/>
                          <a:ea typeface="Meiryo" charset="-128"/>
                          <a:cs typeface="Meiryo" charset="-128"/>
                        </a:rPr>
                        <a:t>自動再生・音声</a:t>
                      </a:r>
                      <a:r>
                        <a:rPr lang="en-US" altLang="ja-JP" sz="900" dirty="0">
                          <a:latin typeface="Meiryo" charset="-128"/>
                          <a:ea typeface="Meiryo" charset="-128"/>
                          <a:cs typeface="Meiryo" charset="-128"/>
                        </a:rPr>
                        <a:t>ON</a:t>
                      </a:r>
                      <a:endParaRPr lang="en-US" sz="900" dirty="0">
                        <a:latin typeface="Meiryo" charset="-128"/>
                        <a:ea typeface="Meiryo" charset="-128"/>
                        <a:cs typeface="Meiryo" charset="-128"/>
                      </a:endParaRPr>
                    </a:p>
                  </a:txBody>
                  <a:tcPr marL="45720" marR="45720" anchor="ctr"/>
                </a:tc>
                <a:tc hMerge="1">
                  <a:txBody>
                    <a:bodyPr/>
                    <a:lstStyle/>
                    <a:p>
                      <a:endParaRPr lang="en-US"/>
                    </a:p>
                  </a:txBody>
                  <a:tcPr/>
                </a:tc>
                <a:extLst>
                  <a:ext uri="{0D108BD9-81ED-4DB2-BD59-A6C34878D82A}">
                    <a16:rowId xmlns:a16="http://schemas.microsoft.com/office/drawing/2014/main" val="10007"/>
                  </a:ext>
                </a:extLst>
              </a:tr>
              <a:tr h="183068">
                <a:tc vMerge="1">
                  <a:txBody>
                    <a:bodyPr/>
                    <a:lstStyle/>
                    <a:p>
                      <a:endParaRPr lang="en-US" sz="1200" dirty="0"/>
                    </a:p>
                  </a:txBody>
                  <a:tcPr/>
                </a:tc>
                <a:tc vMerge="1">
                  <a:txBody>
                    <a:bodyPr/>
                    <a:lstStyle/>
                    <a:p>
                      <a:endParaRPr lang="en-US" sz="1200" dirty="0"/>
                    </a:p>
                  </a:txBody>
                  <a:tcPr anchor="ctr"/>
                </a:tc>
                <a:tc gridSpan="2">
                  <a:txBody>
                    <a:bodyPr/>
                    <a:lstStyle/>
                    <a:p>
                      <a:r>
                        <a:rPr lang="ja-JP" altLang="en-US" sz="900" dirty="0">
                          <a:latin typeface="Meiryo" charset="-128"/>
                          <a:ea typeface="Meiryo" charset="-128"/>
                          <a:cs typeface="Meiryo" charset="-128"/>
                        </a:rPr>
                        <a:t>自動再生・音声</a:t>
                      </a:r>
                      <a:r>
                        <a:rPr lang="en-US" altLang="ja-JP" sz="900" dirty="0">
                          <a:latin typeface="Meiryo" charset="-128"/>
                          <a:ea typeface="Meiryo" charset="-128"/>
                          <a:cs typeface="Meiryo" charset="-128"/>
                        </a:rPr>
                        <a:t>OFF</a:t>
                      </a:r>
                      <a:endParaRPr lang="en-US" sz="900" dirty="0">
                        <a:latin typeface="Meiryo" charset="-128"/>
                        <a:ea typeface="Meiryo" charset="-128"/>
                        <a:cs typeface="Meiryo" charset="-128"/>
                      </a:endParaRPr>
                    </a:p>
                  </a:txBody>
                  <a:tcPr marL="45720" marR="45720" anchor="ctr"/>
                </a:tc>
                <a:tc hMerge="1">
                  <a:txBody>
                    <a:bodyPr/>
                    <a:lstStyle/>
                    <a:p>
                      <a:endParaRPr lang="en-US"/>
                    </a:p>
                  </a:txBody>
                  <a:tcPr/>
                </a:tc>
                <a:extLst>
                  <a:ext uri="{0D108BD9-81ED-4DB2-BD59-A6C34878D82A}">
                    <a16:rowId xmlns:a16="http://schemas.microsoft.com/office/drawing/2014/main" val="10008"/>
                  </a:ext>
                </a:extLst>
              </a:tr>
              <a:tr h="183068">
                <a:tc vMerge="1">
                  <a:txBody>
                    <a:bodyPr/>
                    <a:lstStyle/>
                    <a:p>
                      <a:endParaRPr lang="en-US" sz="1200" dirty="0"/>
                    </a:p>
                  </a:txBody>
                  <a:tcPr/>
                </a:tc>
                <a:tc vMerge="1">
                  <a:txBody>
                    <a:bodyPr/>
                    <a:lstStyle/>
                    <a:p>
                      <a:endParaRPr lang="en-US" sz="1200" dirty="0"/>
                    </a:p>
                  </a:txBody>
                  <a:tcPr anchor="ctr"/>
                </a:tc>
                <a:tc gridSpan="2">
                  <a:txBody>
                    <a:bodyPr/>
                    <a:lstStyle/>
                    <a:p>
                      <a:r>
                        <a:rPr lang="ja-JP" altLang="en-US" sz="900" dirty="0">
                          <a:latin typeface="Meiryo" charset="-128"/>
                          <a:ea typeface="Meiryo" charset="-128"/>
                          <a:cs typeface="Meiryo" charset="-128"/>
                        </a:rPr>
                        <a:t>自動再生・音声不明</a:t>
                      </a:r>
                      <a:endParaRPr lang="en-US" sz="900" dirty="0">
                        <a:latin typeface="Meiryo" charset="-128"/>
                        <a:ea typeface="Meiryo" charset="-128"/>
                        <a:cs typeface="Meiryo" charset="-128"/>
                      </a:endParaRPr>
                    </a:p>
                  </a:txBody>
                  <a:tcPr marL="45720" marR="45720" anchor="ctr"/>
                </a:tc>
                <a:tc hMerge="1">
                  <a:txBody>
                    <a:bodyPr/>
                    <a:lstStyle/>
                    <a:p>
                      <a:endParaRPr lang="en-US"/>
                    </a:p>
                  </a:txBody>
                  <a:tcPr/>
                </a:tc>
                <a:extLst>
                  <a:ext uri="{0D108BD9-81ED-4DB2-BD59-A6C34878D82A}">
                    <a16:rowId xmlns:a16="http://schemas.microsoft.com/office/drawing/2014/main" val="10009"/>
                  </a:ext>
                </a:extLst>
              </a:tr>
              <a:tr h="183068">
                <a:tc vMerge="1">
                  <a:txBody>
                    <a:bodyPr/>
                    <a:lstStyle/>
                    <a:p>
                      <a:endParaRPr lang="en-US" sz="1200" dirty="0"/>
                    </a:p>
                  </a:txBody>
                  <a:tcPr/>
                </a:tc>
                <a:tc vMerge="1">
                  <a:txBody>
                    <a:bodyPr/>
                    <a:lstStyle/>
                    <a:p>
                      <a:endParaRPr lang="en-US" sz="1200" dirty="0"/>
                    </a:p>
                  </a:txBody>
                  <a:tcPr anchor="ctr"/>
                </a:tc>
                <a:tc gridSpan="2">
                  <a:txBody>
                    <a:bodyPr/>
                    <a:lstStyle/>
                    <a:p>
                      <a:r>
                        <a:rPr lang="ja-JP" altLang="en-US" sz="900" dirty="0">
                          <a:latin typeface="Meiryo" charset="-128"/>
                          <a:ea typeface="Meiryo" charset="-128"/>
                          <a:cs typeface="Meiryo" charset="-128"/>
                        </a:rPr>
                        <a:t>クリック時再生</a:t>
                      </a:r>
                      <a:endParaRPr lang="en-US" sz="900" dirty="0">
                        <a:latin typeface="Meiryo" charset="-128"/>
                        <a:ea typeface="Meiryo" charset="-128"/>
                        <a:cs typeface="Meiryo" charset="-128"/>
                      </a:endParaRPr>
                    </a:p>
                  </a:txBody>
                  <a:tcPr marL="45720" marR="45720" anchor="ctr"/>
                </a:tc>
                <a:tc hMerge="1">
                  <a:txBody>
                    <a:bodyPr/>
                    <a:lstStyle/>
                    <a:p>
                      <a:endParaRPr lang="en-US"/>
                    </a:p>
                  </a:txBody>
                  <a:tcPr/>
                </a:tc>
                <a:extLst>
                  <a:ext uri="{0D108BD9-81ED-4DB2-BD59-A6C34878D82A}">
                    <a16:rowId xmlns:a16="http://schemas.microsoft.com/office/drawing/2014/main" val="10010"/>
                  </a:ext>
                </a:extLst>
              </a:tr>
              <a:tr h="183068">
                <a:tc vMerge="1">
                  <a:txBody>
                    <a:bodyPr/>
                    <a:lstStyle/>
                    <a:p>
                      <a:endParaRPr lang="en-US" sz="1200" dirty="0"/>
                    </a:p>
                  </a:txBody>
                  <a:tcPr/>
                </a:tc>
                <a:tc vMerge="1">
                  <a:txBody>
                    <a:bodyPr/>
                    <a:lstStyle/>
                    <a:p>
                      <a:endParaRPr lang="en-US" sz="1200" dirty="0"/>
                    </a:p>
                  </a:txBody>
                  <a:tcPr anchor="ctr"/>
                </a:tc>
                <a:tc gridSpan="2">
                  <a:txBody>
                    <a:bodyPr/>
                    <a:lstStyle/>
                    <a:p>
                      <a:r>
                        <a:rPr lang="ja-JP" altLang="en-US" sz="900" dirty="0">
                          <a:latin typeface="Meiryo" charset="-128"/>
                          <a:ea typeface="Meiryo" charset="-128"/>
                          <a:cs typeface="Meiryo" charset="-128"/>
                        </a:rPr>
                        <a:t>マウスオーバー時再生</a:t>
                      </a:r>
                      <a:endParaRPr lang="en-US" sz="900" dirty="0">
                        <a:latin typeface="Meiryo" charset="-128"/>
                        <a:ea typeface="Meiryo" charset="-128"/>
                        <a:cs typeface="Meiryo" charset="-128"/>
                      </a:endParaRPr>
                    </a:p>
                  </a:txBody>
                  <a:tcPr marL="45720" marR="45720" anchor="ctr"/>
                </a:tc>
                <a:tc hMerge="1">
                  <a:txBody>
                    <a:bodyPr/>
                    <a:lstStyle/>
                    <a:p>
                      <a:endParaRPr lang="en-US"/>
                    </a:p>
                  </a:txBody>
                  <a:tcPr/>
                </a:tc>
                <a:extLst>
                  <a:ext uri="{0D108BD9-81ED-4DB2-BD59-A6C34878D82A}">
                    <a16:rowId xmlns:a16="http://schemas.microsoft.com/office/drawing/2014/main" val="10011"/>
                  </a:ext>
                </a:extLst>
              </a:tr>
              <a:tr h="183068">
                <a:tc vMerge="1">
                  <a:txBody>
                    <a:bodyPr/>
                    <a:lstStyle/>
                    <a:p>
                      <a:endParaRPr lang="en-US" sz="1200" dirty="0"/>
                    </a:p>
                  </a:txBody>
                  <a:tcPr/>
                </a:tc>
                <a:tc vMerge="1">
                  <a:txBody>
                    <a:bodyPr/>
                    <a:lstStyle/>
                    <a:p>
                      <a:endParaRPr lang="en-US" sz="1200" dirty="0"/>
                    </a:p>
                  </a:txBody>
                  <a:tcPr anchor="ctr"/>
                </a:tc>
                <a:tc gridSpan="2">
                  <a:txBody>
                    <a:bodyPr/>
                    <a:lstStyle/>
                    <a:p>
                      <a:r>
                        <a:rPr lang="ja-JP" altLang="en-US" sz="900" dirty="0">
                          <a:latin typeface="Meiryo" charset="-128"/>
                          <a:ea typeface="Meiryo" charset="-128"/>
                          <a:cs typeface="Meiryo" charset="-128"/>
                        </a:rPr>
                        <a:t>再生方式不明</a:t>
                      </a:r>
                      <a:endParaRPr lang="en-US" sz="900" dirty="0">
                        <a:latin typeface="Meiryo" charset="-128"/>
                        <a:ea typeface="Meiryo" charset="-128"/>
                        <a:cs typeface="Meiryo" charset="-128"/>
                      </a:endParaRPr>
                    </a:p>
                  </a:txBody>
                  <a:tcPr marL="45720" marR="45720" anchor="ctr"/>
                </a:tc>
                <a:tc hMerge="1">
                  <a:txBody>
                    <a:bodyPr/>
                    <a:lstStyle/>
                    <a:p>
                      <a:endParaRPr lang="en-US"/>
                    </a:p>
                  </a:txBody>
                  <a:tcPr/>
                </a:tc>
                <a:extLst>
                  <a:ext uri="{0D108BD9-81ED-4DB2-BD59-A6C34878D82A}">
                    <a16:rowId xmlns:a16="http://schemas.microsoft.com/office/drawing/2014/main" val="10012"/>
                  </a:ext>
                </a:extLst>
              </a:tr>
              <a:tr h="183068">
                <a:tc rowSpan="5">
                  <a:txBody>
                    <a:bodyPr/>
                    <a:lstStyle/>
                    <a:p>
                      <a:pPr algn="ctr"/>
                      <a:r>
                        <a:rPr lang="ja-JP" altLang="en-US" sz="900" dirty="0">
                          <a:latin typeface="Meiryo" charset="-128"/>
                          <a:ea typeface="Meiryo" charset="-128"/>
                          <a:cs typeface="Meiryo" charset="-128"/>
                        </a:rPr>
                        <a:t>プレーヤー</a:t>
                      </a:r>
                      <a:br>
                        <a:rPr lang="en-US" altLang="ja-JP" sz="900" dirty="0">
                          <a:latin typeface="Meiryo" charset="-128"/>
                          <a:ea typeface="Meiryo" charset="-128"/>
                          <a:cs typeface="Meiryo" charset="-128"/>
                        </a:rPr>
                      </a:br>
                      <a:r>
                        <a:rPr lang="ja-JP" altLang="en-US" sz="900" dirty="0">
                          <a:latin typeface="Meiryo" charset="-128"/>
                          <a:ea typeface="Meiryo" charset="-128"/>
                          <a:cs typeface="Meiryo" charset="-128"/>
                        </a:rPr>
                        <a:t>サイズ</a:t>
                      </a:r>
                      <a:endParaRPr lang="en-US" sz="900" dirty="0">
                        <a:latin typeface="Meiryo" charset="-128"/>
                        <a:ea typeface="Meiryo" charset="-128"/>
                        <a:cs typeface="Meiryo" charset="-128"/>
                      </a:endParaRPr>
                    </a:p>
                  </a:txBody>
                  <a:tcPr marL="45720" marR="45720" anchor="ctr"/>
                </a:tc>
                <a:tc gridSpan="3">
                  <a:txBody>
                    <a:bodyPr/>
                    <a:lstStyle/>
                    <a:p>
                      <a:r>
                        <a:rPr lang="ja-JP" altLang="en-US" sz="900" dirty="0">
                          <a:latin typeface="Meiryo" charset="-128"/>
                          <a:ea typeface="Meiryo" charset="-128"/>
                          <a:cs typeface="Meiryo" charset="-128"/>
                        </a:rPr>
                        <a:t>すべてのプレーヤーサイズ</a:t>
                      </a:r>
                      <a:endParaRPr lang="en-US" sz="900" dirty="0">
                        <a:latin typeface="Meiryo" charset="-128"/>
                        <a:ea typeface="Meiryo" charset="-128"/>
                        <a:cs typeface="Meiryo" charset="-128"/>
                      </a:endParaRPr>
                    </a:p>
                  </a:txBody>
                  <a:tcPr marL="45720" marR="45720" anchor="ctr"/>
                </a:tc>
                <a:tc hMerge="1">
                  <a:txBody>
                    <a:bodyPr/>
                    <a:lstStyle/>
                    <a:p>
                      <a:endParaRPr lang="en-US" sz="1200" dirty="0"/>
                    </a:p>
                  </a:txBody>
                  <a:tcPr anchor="ctr"/>
                </a:tc>
                <a:tc hMerge="1">
                  <a:txBody>
                    <a:bodyPr/>
                    <a:lstStyle/>
                    <a:p>
                      <a:endParaRPr lang="en-US"/>
                    </a:p>
                  </a:txBody>
                  <a:tcPr/>
                </a:tc>
                <a:extLst>
                  <a:ext uri="{0D108BD9-81ED-4DB2-BD59-A6C34878D82A}">
                    <a16:rowId xmlns:a16="http://schemas.microsoft.com/office/drawing/2014/main" val="10013"/>
                  </a:ext>
                </a:extLst>
              </a:tr>
              <a:tr h="183068">
                <a:tc vMerge="1">
                  <a:txBody>
                    <a:bodyPr/>
                    <a:lstStyle/>
                    <a:p>
                      <a:endParaRPr lang="en-US" sz="1200" dirty="0"/>
                    </a:p>
                  </a:txBody>
                  <a:tcPr anchor="ctr"/>
                </a:tc>
                <a:tc rowSpan="4">
                  <a:txBody>
                    <a:bodyPr/>
                    <a:lstStyle/>
                    <a:p>
                      <a:endParaRPr lang="en-US" sz="900" dirty="0">
                        <a:latin typeface="Meiryo" charset="-128"/>
                        <a:ea typeface="Meiryo" charset="-128"/>
                        <a:cs typeface="Meiryo" charset="-128"/>
                      </a:endParaRPr>
                    </a:p>
                  </a:txBody>
                  <a:tcPr marL="45720" marR="45720" anchor="ctr"/>
                </a:tc>
                <a:tc gridSpan="2">
                  <a:txBody>
                    <a:bodyPr/>
                    <a:lstStyle/>
                    <a:p>
                      <a:r>
                        <a:rPr lang="ja-JP" altLang="en-US" sz="900" dirty="0">
                          <a:latin typeface="Meiryo" charset="-128"/>
                          <a:ea typeface="Meiryo" charset="-128"/>
                          <a:cs typeface="Meiryo" charset="-128"/>
                        </a:rPr>
                        <a:t>大</a:t>
                      </a:r>
                      <a:r>
                        <a:rPr lang="ja-JP" altLang="en-US" sz="900" dirty="0">
                          <a:solidFill>
                            <a:schemeClr val="bg1">
                              <a:lumMod val="50000"/>
                            </a:schemeClr>
                          </a:solidFill>
                          <a:latin typeface="Meiryo" charset="-128"/>
                          <a:ea typeface="Meiryo" charset="-128"/>
                          <a:cs typeface="Meiryo" charset="-128"/>
                        </a:rPr>
                        <a:t>（</a:t>
                      </a:r>
                      <a:r>
                        <a:rPr lang="en-US" altLang="ja-JP" sz="900" dirty="0">
                          <a:solidFill>
                            <a:schemeClr val="bg1">
                              <a:lumMod val="50000"/>
                            </a:schemeClr>
                          </a:solidFill>
                          <a:latin typeface="Meiryo" charset="-128"/>
                          <a:ea typeface="Meiryo" charset="-128"/>
                          <a:cs typeface="Meiryo" charset="-128"/>
                        </a:rPr>
                        <a:t>Web</a:t>
                      </a:r>
                      <a:r>
                        <a:rPr lang="ja-JP" altLang="en-US" sz="900" dirty="0">
                          <a:solidFill>
                            <a:schemeClr val="bg1">
                              <a:lumMod val="50000"/>
                            </a:schemeClr>
                          </a:solidFill>
                          <a:latin typeface="Meiryo" charset="-128"/>
                          <a:ea typeface="Meiryo" charset="-128"/>
                          <a:cs typeface="Meiryo" charset="-128"/>
                        </a:rPr>
                        <a:t>が主）</a:t>
                      </a:r>
                      <a:endParaRPr lang="en-US" sz="900" dirty="0">
                        <a:solidFill>
                          <a:schemeClr val="bg1">
                            <a:lumMod val="50000"/>
                          </a:schemeClr>
                        </a:solidFill>
                        <a:latin typeface="Meiryo" charset="-128"/>
                        <a:ea typeface="Meiryo" charset="-128"/>
                        <a:cs typeface="Meiryo" charset="-128"/>
                      </a:endParaRPr>
                    </a:p>
                  </a:txBody>
                  <a:tcPr marL="45720" marR="45720" anchor="ctr"/>
                </a:tc>
                <a:tc hMerge="1">
                  <a:txBody>
                    <a:bodyPr/>
                    <a:lstStyle/>
                    <a:p>
                      <a:endParaRPr lang="en-US" dirty="0"/>
                    </a:p>
                  </a:txBody>
                  <a:tcPr/>
                </a:tc>
                <a:extLst>
                  <a:ext uri="{0D108BD9-81ED-4DB2-BD59-A6C34878D82A}">
                    <a16:rowId xmlns:a16="http://schemas.microsoft.com/office/drawing/2014/main" val="10014"/>
                  </a:ext>
                </a:extLst>
              </a:tr>
              <a:tr h="183068">
                <a:tc vMerge="1">
                  <a:txBody>
                    <a:bodyPr/>
                    <a:lstStyle/>
                    <a:p>
                      <a:endParaRPr lang="en-US" sz="1200" dirty="0"/>
                    </a:p>
                  </a:txBody>
                  <a:tcPr anchor="ctr"/>
                </a:tc>
                <a:tc vMerge="1">
                  <a:txBody>
                    <a:bodyPr/>
                    <a:lstStyle/>
                    <a:p>
                      <a:endParaRPr lang="en-US" sz="1200" dirty="0"/>
                    </a:p>
                  </a:txBody>
                  <a:tcPr anchor="ctr"/>
                </a:tc>
                <a:tc gridSpan="2">
                  <a:txBody>
                    <a:bodyPr/>
                    <a:lstStyle/>
                    <a:p>
                      <a:r>
                        <a:rPr lang="ja-JP" altLang="en-US" sz="900" dirty="0">
                          <a:latin typeface="Meiryo" charset="-128"/>
                          <a:ea typeface="Meiryo" charset="-128"/>
                          <a:cs typeface="Meiryo" charset="-128"/>
                        </a:rPr>
                        <a:t>中</a:t>
                      </a:r>
                      <a:r>
                        <a:rPr lang="ja-JP" altLang="en-US" sz="900" dirty="0">
                          <a:solidFill>
                            <a:schemeClr val="bg1">
                              <a:lumMod val="50000"/>
                            </a:schemeClr>
                          </a:solidFill>
                          <a:latin typeface="Meiryo" charset="-128"/>
                          <a:ea typeface="Meiryo" charset="-128"/>
                          <a:cs typeface="Meiryo" charset="-128"/>
                        </a:rPr>
                        <a:t>（アプリの大多数が含まれる）</a:t>
                      </a:r>
                      <a:endParaRPr lang="en-US" sz="900" dirty="0">
                        <a:solidFill>
                          <a:schemeClr val="bg1">
                            <a:lumMod val="50000"/>
                          </a:schemeClr>
                        </a:solidFill>
                        <a:latin typeface="Meiryo" charset="-128"/>
                        <a:ea typeface="Meiryo" charset="-128"/>
                        <a:cs typeface="Meiryo" charset="-128"/>
                      </a:endParaRPr>
                    </a:p>
                  </a:txBody>
                  <a:tcPr marL="45720" marR="45720" anchor="ctr"/>
                </a:tc>
                <a:tc hMerge="1">
                  <a:txBody>
                    <a:bodyPr/>
                    <a:lstStyle/>
                    <a:p>
                      <a:endParaRPr lang="en-US"/>
                    </a:p>
                  </a:txBody>
                  <a:tcPr/>
                </a:tc>
                <a:extLst>
                  <a:ext uri="{0D108BD9-81ED-4DB2-BD59-A6C34878D82A}">
                    <a16:rowId xmlns:a16="http://schemas.microsoft.com/office/drawing/2014/main" val="10015"/>
                  </a:ext>
                </a:extLst>
              </a:tr>
              <a:tr h="183068">
                <a:tc vMerge="1">
                  <a:txBody>
                    <a:bodyPr/>
                    <a:lstStyle/>
                    <a:p>
                      <a:endParaRPr lang="en-US" sz="1200" dirty="0"/>
                    </a:p>
                  </a:txBody>
                  <a:tcPr anchor="ctr"/>
                </a:tc>
                <a:tc vMerge="1">
                  <a:txBody>
                    <a:bodyPr/>
                    <a:lstStyle/>
                    <a:p>
                      <a:endParaRPr lang="en-US" sz="1200" dirty="0"/>
                    </a:p>
                  </a:txBody>
                  <a:tcPr anchor="ctr"/>
                </a:tc>
                <a:tc gridSpan="2">
                  <a:txBody>
                    <a:bodyPr/>
                    <a:lstStyle/>
                    <a:p>
                      <a:r>
                        <a:rPr lang="ja-JP" altLang="en-US" sz="900" dirty="0">
                          <a:latin typeface="Meiryo" charset="-128"/>
                          <a:ea typeface="Meiryo" charset="-128"/>
                          <a:cs typeface="Meiryo" charset="-128"/>
                        </a:rPr>
                        <a:t>小</a:t>
                      </a:r>
                      <a:r>
                        <a:rPr lang="ja-JP" altLang="en-US" sz="900" dirty="0">
                          <a:solidFill>
                            <a:schemeClr val="bg1">
                              <a:lumMod val="50000"/>
                            </a:schemeClr>
                          </a:solidFill>
                          <a:latin typeface="Meiryo" charset="-128"/>
                          <a:ea typeface="Meiryo" charset="-128"/>
                          <a:cs typeface="Meiryo" charset="-128"/>
                        </a:rPr>
                        <a:t>（主にインバナー）</a:t>
                      </a:r>
                      <a:endParaRPr lang="en-US" sz="900" dirty="0">
                        <a:solidFill>
                          <a:schemeClr val="bg1">
                            <a:lumMod val="50000"/>
                          </a:schemeClr>
                        </a:solidFill>
                        <a:latin typeface="Meiryo" charset="-128"/>
                        <a:ea typeface="Meiryo" charset="-128"/>
                        <a:cs typeface="Meiryo" charset="-128"/>
                      </a:endParaRPr>
                    </a:p>
                  </a:txBody>
                  <a:tcPr marL="45720" marR="45720" anchor="ctr"/>
                </a:tc>
                <a:tc hMerge="1">
                  <a:txBody>
                    <a:bodyPr/>
                    <a:lstStyle/>
                    <a:p>
                      <a:endParaRPr lang="en-US"/>
                    </a:p>
                  </a:txBody>
                  <a:tcPr/>
                </a:tc>
                <a:extLst>
                  <a:ext uri="{0D108BD9-81ED-4DB2-BD59-A6C34878D82A}">
                    <a16:rowId xmlns:a16="http://schemas.microsoft.com/office/drawing/2014/main" val="10016"/>
                  </a:ext>
                </a:extLst>
              </a:tr>
              <a:tr h="183068">
                <a:tc vMerge="1">
                  <a:txBody>
                    <a:bodyPr/>
                    <a:lstStyle/>
                    <a:p>
                      <a:endParaRPr lang="en-US" sz="1200" dirty="0"/>
                    </a:p>
                  </a:txBody>
                  <a:tcPr anchor="ctr"/>
                </a:tc>
                <a:tc vMerge="1">
                  <a:txBody>
                    <a:bodyPr/>
                    <a:lstStyle/>
                    <a:p>
                      <a:endParaRPr lang="en-US" sz="1200" dirty="0"/>
                    </a:p>
                  </a:txBody>
                  <a:tcPr anchor="ctr"/>
                </a:tc>
                <a:tc gridSpan="2">
                  <a:txBody>
                    <a:bodyPr/>
                    <a:lstStyle/>
                    <a:p>
                      <a:r>
                        <a:rPr lang="ja-JP" altLang="en-US" sz="900" dirty="0">
                          <a:latin typeface="Meiryo" charset="-128"/>
                          <a:ea typeface="Meiryo" charset="-128"/>
                          <a:cs typeface="Meiryo" charset="-128"/>
                        </a:rPr>
                        <a:t>プレーヤーサイズ不明</a:t>
                      </a:r>
                      <a:endParaRPr lang="en-US" sz="900" dirty="0">
                        <a:latin typeface="Meiryo" charset="-128"/>
                        <a:ea typeface="Meiryo" charset="-128"/>
                        <a:cs typeface="Meiryo" charset="-128"/>
                      </a:endParaRPr>
                    </a:p>
                  </a:txBody>
                  <a:tcPr marL="45720" marR="45720" anchor="ctr"/>
                </a:tc>
                <a:tc hMerge="1">
                  <a:txBody>
                    <a:bodyPr/>
                    <a:lstStyle/>
                    <a:p>
                      <a:endParaRPr lang="en-US"/>
                    </a:p>
                  </a:txBody>
                  <a:tcPr/>
                </a:tc>
                <a:extLst>
                  <a:ext uri="{0D108BD9-81ED-4DB2-BD59-A6C34878D82A}">
                    <a16:rowId xmlns:a16="http://schemas.microsoft.com/office/drawing/2014/main" val="10017"/>
                  </a:ext>
                </a:extLst>
              </a:tr>
            </a:tbl>
          </a:graphicData>
        </a:graphic>
      </p:graphicFrame>
      <p:graphicFrame>
        <p:nvGraphicFramePr>
          <p:cNvPr id="8" name="Table 7"/>
          <p:cNvGraphicFramePr>
            <a:graphicFrameLocks noGrp="1"/>
          </p:cNvGraphicFramePr>
          <p:nvPr>
            <p:extLst/>
          </p:nvPr>
        </p:nvGraphicFramePr>
        <p:xfrm>
          <a:off x="6271046" y="4925917"/>
          <a:ext cx="2778363" cy="1600200"/>
        </p:xfrm>
        <a:graphic>
          <a:graphicData uri="http://schemas.openxmlformats.org/drawingml/2006/table">
            <a:tbl>
              <a:tblPr firstRow="1">
                <a:tableStyleId>{5C22544A-7EE6-4342-B048-85BDC9FD1C3A}</a:tableStyleId>
              </a:tblPr>
              <a:tblGrid>
                <a:gridCol w="926121">
                  <a:extLst>
                    <a:ext uri="{9D8B030D-6E8A-4147-A177-3AD203B41FA5}">
                      <a16:colId xmlns:a16="http://schemas.microsoft.com/office/drawing/2014/main" val="20000"/>
                    </a:ext>
                  </a:extLst>
                </a:gridCol>
                <a:gridCol w="926121">
                  <a:extLst>
                    <a:ext uri="{9D8B030D-6E8A-4147-A177-3AD203B41FA5}">
                      <a16:colId xmlns:a16="http://schemas.microsoft.com/office/drawing/2014/main" val="20001"/>
                    </a:ext>
                  </a:extLst>
                </a:gridCol>
                <a:gridCol w="926121">
                  <a:extLst>
                    <a:ext uri="{9D8B030D-6E8A-4147-A177-3AD203B41FA5}">
                      <a16:colId xmlns:a16="http://schemas.microsoft.com/office/drawing/2014/main" val="20002"/>
                    </a:ext>
                  </a:extLst>
                </a:gridCol>
              </a:tblGrid>
              <a:tr h="126479">
                <a:tc>
                  <a:txBody>
                    <a:bodyPr/>
                    <a:lstStyle/>
                    <a:p>
                      <a:pPr algn="ctr"/>
                      <a:r>
                        <a:rPr lang="ja-JP" altLang="en-US" sz="900" dirty="0">
                          <a:effectLst/>
                        </a:rPr>
                        <a:t>絶対数</a:t>
                      </a:r>
                      <a:endParaRPr lang="en-US" sz="900" dirty="0">
                        <a:effectLst/>
                        <a:latin typeface="Meiryo" charset="-128"/>
                        <a:ea typeface="Meiryo" charset="-128"/>
                        <a:cs typeface="Meiryo" charset="-128"/>
                      </a:endParaRPr>
                    </a:p>
                  </a:txBody>
                  <a:tcPr marL="45720" marR="45720" anchor="ctr"/>
                </a:tc>
                <a:tc>
                  <a:txBody>
                    <a:bodyPr/>
                    <a:lstStyle/>
                    <a:p>
                      <a:pPr algn="ctr"/>
                      <a:r>
                        <a:rPr lang="ja-JP" altLang="en-US" sz="900" dirty="0">
                          <a:effectLst/>
                        </a:rPr>
                        <a:t>率</a:t>
                      </a:r>
                      <a:endParaRPr lang="en-US" sz="900" dirty="0">
                        <a:effectLst/>
                        <a:latin typeface="Meiryo" charset="-128"/>
                        <a:ea typeface="Meiryo" charset="-128"/>
                        <a:cs typeface="Meiryo" charset="-128"/>
                      </a:endParaRPr>
                    </a:p>
                  </a:txBody>
                  <a:tcPr marL="45720" marR="45720" anchor="ctr"/>
                </a:tc>
                <a:tc>
                  <a:txBody>
                    <a:bodyPr/>
                    <a:lstStyle/>
                    <a:p>
                      <a:pPr algn="ctr"/>
                      <a:r>
                        <a:rPr lang="ja-JP" altLang="en-US" sz="900" dirty="0">
                          <a:effectLst/>
                          <a:latin typeface="Meiryo" charset="-128"/>
                          <a:ea typeface="Meiryo" charset="-128"/>
                          <a:cs typeface="Meiryo" charset="-128"/>
                        </a:rPr>
                        <a:t>単価</a:t>
                      </a:r>
                      <a:endParaRPr lang="en-US" sz="900" dirty="0">
                        <a:effectLst/>
                        <a:latin typeface="Meiryo" charset="-128"/>
                        <a:ea typeface="Meiryo" charset="-128"/>
                        <a:cs typeface="Meiryo" charset="-128"/>
                      </a:endParaRPr>
                    </a:p>
                  </a:txBody>
                  <a:tcPr marL="45720" marR="45720" anchor="ctr"/>
                </a:tc>
                <a:extLst>
                  <a:ext uri="{0D108BD9-81ED-4DB2-BD59-A6C34878D82A}">
                    <a16:rowId xmlns:a16="http://schemas.microsoft.com/office/drawing/2014/main" val="10000"/>
                  </a:ext>
                </a:extLst>
              </a:tr>
              <a:tr h="126479">
                <a:tc>
                  <a:txBody>
                    <a:bodyPr/>
                    <a:lstStyle/>
                    <a:p>
                      <a:r>
                        <a:rPr lang="ja-JP" altLang="en-US" sz="900" dirty="0">
                          <a:effectLst/>
                        </a:rPr>
                        <a:t>スタート数</a:t>
                      </a:r>
                      <a:endParaRPr lang="en-US" sz="900" dirty="0">
                        <a:effectLst/>
                        <a:latin typeface="Meiryo" charset="-128"/>
                        <a:ea typeface="Meiryo" charset="-128"/>
                        <a:cs typeface="Meiryo" charset="-128"/>
                      </a:endParaRPr>
                    </a:p>
                  </a:txBody>
                  <a:tcPr marL="45720" marR="45720" anchor="ctr"/>
                </a:tc>
                <a:tc>
                  <a:txBody>
                    <a:bodyPr/>
                    <a:lstStyle/>
                    <a:p>
                      <a:r>
                        <a:rPr lang="ja-JP" altLang="en-US" sz="900" dirty="0">
                          <a:effectLst/>
                        </a:rPr>
                        <a:t>スタート率</a:t>
                      </a:r>
                      <a:endParaRPr lang="en-US" sz="900" dirty="0">
                        <a:effectLst/>
                        <a:latin typeface="Meiryo" charset="-128"/>
                        <a:ea typeface="Meiryo" charset="-128"/>
                        <a:cs typeface="Meiryo" charset="-128"/>
                      </a:endParaRPr>
                    </a:p>
                  </a:txBody>
                  <a:tcPr marL="45720" marR="45720" anchor="ctr"/>
                </a:tc>
                <a:tc>
                  <a:txBody>
                    <a:bodyPr/>
                    <a:lstStyle/>
                    <a:p>
                      <a:endParaRPr lang="en-US" sz="900" dirty="0">
                        <a:effectLst/>
                        <a:latin typeface="Meiryo" charset="-128"/>
                        <a:ea typeface="Meiryo" charset="-128"/>
                        <a:cs typeface="Meiryo" charset="-128"/>
                      </a:endParaRPr>
                    </a:p>
                  </a:txBody>
                  <a:tcPr marL="45720" marR="45720" anchor="ctr">
                    <a:noFill/>
                  </a:tcPr>
                </a:tc>
                <a:extLst>
                  <a:ext uri="{0D108BD9-81ED-4DB2-BD59-A6C34878D82A}">
                    <a16:rowId xmlns:a16="http://schemas.microsoft.com/office/drawing/2014/main" val="10001"/>
                  </a:ext>
                </a:extLst>
              </a:tr>
              <a:tr h="126479">
                <a:tc>
                  <a:txBody>
                    <a:bodyPr/>
                    <a:lstStyle/>
                    <a:p>
                      <a:r>
                        <a:rPr lang="ja-JP" altLang="en-US" sz="900" dirty="0">
                          <a:effectLst/>
                        </a:rPr>
                        <a:t>スキップ数</a:t>
                      </a:r>
                      <a:endParaRPr lang="en-US" sz="900" dirty="0">
                        <a:effectLst/>
                        <a:latin typeface="Meiryo" charset="-128"/>
                        <a:ea typeface="Meiryo" charset="-128"/>
                        <a:cs typeface="Meiryo" charset="-128"/>
                      </a:endParaRPr>
                    </a:p>
                  </a:txBody>
                  <a:tcPr marL="45720" marR="45720" anchor="ctr"/>
                </a:tc>
                <a:tc>
                  <a:txBody>
                    <a:bodyPr/>
                    <a:lstStyle/>
                    <a:p>
                      <a:r>
                        <a:rPr lang="ja-JP" altLang="en-US" sz="900" dirty="0">
                          <a:effectLst/>
                        </a:rPr>
                        <a:t>スキップ率</a:t>
                      </a:r>
                      <a:endParaRPr lang="en-US" sz="900" dirty="0">
                        <a:effectLst/>
                        <a:latin typeface="Meiryo" charset="-128"/>
                        <a:ea typeface="Meiryo" charset="-128"/>
                        <a:cs typeface="Meiryo" charset="-128"/>
                      </a:endParaRPr>
                    </a:p>
                  </a:txBody>
                  <a:tcPr marL="45720" marR="45720" anchor="ctr"/>
                </a:tc>
                <a:tc>
                  <a:txBody>
                    <a:bodyPr/>
                    <a:lstStyle/>
                    <a:p>
                      <a:endParaRPr lang="en-US" sz="900" dirty="0">
                        <a:effectLst/>
                        <a:latin typeface="Meiryo" charset="-128"/>
                        <a:ea typeface="Meiryo" charset="-128"/>
                        <a:cs typeface="Meiryo" charset="-128"/>
                      </a:endParaRPr>
                    </a:p>
                  </a:txBody>
                  <a:tcPr marL="45720" marR="45720" anchor="ctr">
                    <a:noFill/>
                  </a:tcPr>
                </a:tc>
                <a:extLst>
                  <a:ext uri="{0D108BD9-81ED-4DB2-BD59-A6C34878D82A}">
                    <a16:rowId xmlns:a16="http://schemas.microsoft.com/office/drawing/2014/main" val="10002"/>
                  </a:ext>
                </a:extLst>
              </a:tr>
              <a:tr h="126479">
                <a:tc>
                  <a:txBody>
                    <a:bodyPr/>
                    <a:lstStyle/>
                    <a:p>
                      <a:r>
                        <a:rPr lang="en-US" sz="900" dirty="0">
                          <a:effectLst/>
                        </a:rPr>
                        <a:t>25%</a:t>
                      </a:r>
                      <a:r>
                        <a:rPr lang="ja-JP" altLang="en-US" sz="900" dirty="0">
                          <a:effectLst/>
                        </a:rPr>
                        <a:t>完了</a:t>
                      </a:r>
                      <a:endParaRPr lang="en-US" sz="900" dirty="0">
                        <a:effectLst/>
                        <a:latin typeface="Meiryo" charset="-128"/>
                        <a:ea typeface="Meiryo" charset="-128"/>
                        <a:cs typeface="Meiryo" charset="-128"/>
                      </a:endParaRPr>
                    </a:p>
                  </a:txBody>
                  <a:tcPr marL="45720" marR="45720" anchor="ctr"/>
                </a:tc>
                <a:tc>
                  <a:txBody>
                    <a:bodyPr/>
                    <a:lstStyle/>
                    <a:p>
                      <a:endParaRPr lang="en-US" sz="900" dirty="0">
                        <a:effectLst/>
                        <a:latin typeface="Meiryo" charset="-128"/>
                        <a:ea typeface="Meiryo" charset="-128"/>
                        <a:cs typeface="Meiryo" charset="-128"/>
                      </a:endParaRPr>
                    </a:p>
                  </a:txBody>
                  <a:tcPr marL="45720" marR="45720" anchor="ctr">
                    <a:noFill/>
                  </a:tcPr>
                </a:tc>
                <a:tc>
                  <a:txBody>
                    <a:bodyPr/>
                    <a:lstStyle/>
                    <a:p>
                      <a:endParaRPr lang="en-US" sz="900" dirty="0">
                        <a:effectLst/>
                        <a:latin typeface="Meiryo" charset="-128"/>
                        <a:ea typeface="Meiryo" charset="-128"/>
                        <a:cs typeface="Meiryo" charset="-128"/>
                      </a:endParaRPr>
                    </a:p>
                  </a:txBody>
                  <a:tcPr marL="45720" marR="45720" anchor="ctr">
                    <a:noFill/>
                  </a:tcPr>
                </a:tc>
                <a:extLst>
                  <a:ext uri="{0D108BD9-81ED-4DB2-BD59-A6C34878D82A}">
                    <a16:rowId xmlns:a16="http://schemas.microsoft.com/office/drawing/2014/main" val="10003"/>
                  </a:ext>
                </a:extLst>
              </a:tr>
              <a:tr h="126479">
                <a:tc>
                  <a:txBody>
                    <a:bodyPr/>
                    <a:lstStyle/>
                    <a:p>
                      <a:r>
                        <a:rPr lang="en-US" altLang="ja-JP" sz="900" dirty="0">
                          <a:effectLst/>
                        </a:rPr>
                        <a:t>50%</a:t>
                      </a:r>
                      <a:r>
                        <a:rPr lang="ja-JP" altLang="en-US" sz="900" dirty="0">
                          <a:effectLst/>
                        </a:rPr>
                        <a:t>完了</a:t>
                      </a:r>
                      <a:endParaRPr lang="en-US" sz="900" dirty="0">
                        <a:effectLst/>
                        <a:latin typeface="Meiryo" charset="-128"/>
                        <a:ea typeface="Meiryo" charset="-128"/>
                        <a:cs typeface="Meiryo" charset="-128"/>
                      </a:endParaRPr>
                    </a:p>
                  </a:txBody>
                  <a:tcPr marL="45720" marR="45720" anchor="ctr"/>
                </a:tc>
                <a:tc>
                  <a:txBody>
                    <a:bodyPr/>
                    <a:lstStyle/>
                    <a:p>
                      <a:endParaRPr lang="en-US" sz="900" dirty="0">
                        <a:effectLst/>
                        <a:latin typeface="Meiryo" charset="-128"/>
                        <a:ea typeface="Meiryo" charset="-128"/>
                        <a:cs typeface="Meiryo" charset="-128"/>
                      </a:endParaRPr>
                    </a:p>
                  </a:txBody>
                  <a:tcPr marL="45720" marR="45720" anchor="ctr">
                    <a:noFill/>
                  </a:tcPr>
                </a:tc>
                <a:tc>
                  <a:txBody>
                    <a:bodyPr/>
                    <a:lstStyle/>
                    <a:p>
                      <a:endParaRPr lang="en-US" sz="900" dirty="0">
                        <a:effectLst/>
                        <a:latin typeface="Meiryo" charset="-128"/>
                        <a:ea typeface="Meiryo" charset="-128"/>
                        <a:cs typeface="Meiryo" charset="-128"/>
                      </a:endParaRPr>
                    </a:p>
                  </a:txBody>
                  <a:tcPr marL="45720" marR="45720" anchor="ctr">
                    <a:noFill/>
                  </a:tcPr>
                </a:tc>
                <a:extLst>
                  <a:ext uri="{0D108BD9-81ED-4DB2-BD59-A6C34878D82A}">
                    <a16:rowId xmlns:a16="http://schemas.microsoft.com/office/drawing/2014/main" val="10004"/>
                  </a:ext>
                </a:extLst>
              </a:tr>
              <a:tr h="126479">
                <a:tc>
                  <a:txBody>
                    <a:bodyPr/>
                    <a:lstStyle/>
                    <a:p>
                      <a:r>
                        <a:rPr lang="en-US" altLang="ja-JP" sz="900" dirty="0">
                          <a:effectLst/>
                        </a:rPr>
                        <a:t>75%</a:t>
                      </a:r>
                      <a:r>
                        <a:rPr lang="ja-JP" altLang="en-US" sz="900" dirty="0">
                          <a:effectLst/>
                        </a:rPr>
                        <a:t>完了</a:t>
                      </a:r>
                      <a:endParaRPr lang="en-US" sz="900" dirty="0">
                        <a:effectLst/>
                        <a:latin typeface="Meiryo" charset="-128"/>
                        <a:ea typeface="Meiryo" charset="-128"/>
                        <a:cs typeface="Meiryo" charset="-128"/>
                      </a:endParaRPr>
                    </a:p>
                  </a:txBody>
                  <a:tcPr marL="45720" marR="45720" anchor="ctr"/>
                </a:tc>
                <a:tc>
                  <a:txBody>
                    <a:bodyPr/>
                    <a:lstStyle/>
                    <a:p>
                      <a:endParaRPr lang="en-US" sz="900" dirty="0">
                        <a:effectLst/>
                        <a:latin typeface="Meiryo" charset="-128"/>
                        <a:ea typeface="Meiryo" charset="-128"/>
                        <a:cs typeface="Meiryo" charset="-128"/>
                      </a:endParaRPr>
                    </a:p>
                  </a:txBody>
                  <a:tcPr marL="45720" marR="45720" anchor="ctr">
                    <a:noFill/>
                  </a:tcPr>
                </a:tc>
                <a:tc>
                  <a:txBody>
                    <a:bodyPr/>
                    <a:lstStyle/>
                    <a:p>
                      <a:endParaRPr lang="en-US" sz="900" dirty="0">
                        <a:effectLst/>
                        <a:latin typeface="Meiryo" charset="-128"/>
                        <a:ea typeface="Meiryo" charset="-128"/>
                        <a:cs typeface="Meiryo" charset="-128"/>
                      </a:endParaRPr>
                    </a:p>
                  </a:txBody>
                  <a:tcPr marL="45720" marR="45720" anchor="ctr">
                    <a:noFill/>
                  </a:tcPr>
                </a:tc>
                <a:extLst>
                  <a:ext uri="{0D108BD9-81ED-4DB2-BD59-A6C34878D82A}">
                    <a16:rowId xmlns:a16="http://schemas.microsoft.com/office/drawing/2014/main" val="10005"/>
                  </a:ext>
                </a:extLst>
              </a:tr>
              <a:tr h="126479">
                <a:tc>
                  <a:txBody>
                    <a:bodyPr/>
                    <a:lstStyle/>
                    <a:p>
                      <a:r>
                        <a:rPr lang="en-US" altLang="ja-JP" sz="900" dirty="0">
                          <a:effectLst/>
                        </a:rPr>
                        <a:t>100%</a:t>
                      </a:r>
                      <a:r>
                        <a:rPr lang="ja-JP" altLang="en-US" sz="900" dirty="0">
                          <a:effectLst/>
                        </a:rPr>
                        <a:t>完了</a:t>
                      </a:r>
                      <a:endParaRPr lang="en-US" sz="900" dirty="0">
                        <a:effectLst/>
                        <a:latin typeface="Meiryo" charset="-128"/>
                        <a:ea typeface="Meiryo" charset="-128"/>
                        <a:cs typeface="Meiryo" charset="-128"/>
                      </a:endParaRPr>
                    </a:p>
                  </a:txBody>
                  <a:tcPr marL="45720" marR="45720" anchor="ctr"/>
                </a:tc>
                <a:tc>
                  <a:txBody>
                    <a:bodyPr/>
                    <a:lstStyle/>
                    <a:p>
                      <a:r>
                        <a:rPr lang="ja-JP" altLang="en-US" sz="900" dirty="0">
                          <a:effectLst/>
                        </a:rPr>
                        <a:t>完了率</a:t>
                      </a:r>
                      <a:endParaRPr lang="en-US" sz="900" dirty="0">
                        <a:effectLst/>
                        <a:latin typeface="Meiryo" charset="-128"/>
                        <a:ea typeface="Meiryo" charset="-128"/>
                        <a:cs typeface="Meiryo" charset="-128"/>
                      </a:endParaRPr>
                    </a:p>
                  </a:txBody>
                  <a:tcPr marL="45720" marR="45720" anchor="ctr"/>
                </a:tc>
                <a:tc>
                  <a:txBody>
                    <a:bodyPr/>
                    <a:lstStyle/>
                    <a:p>
                      <a:r>
                        <a:rPr lang="ja-JP" altLang="en-US" sz="900" dirty="0">
                          <a:effectLst/>
                        </a:rPr>
                        <a:t>完了単価</a:t>
                      </a:r>
                      <a:endParaRPr lang="en-US" sz="900" dirty="0">
                        <a:effectLst/>
                        <a:latin typeface="Meiryo" charset="-128"/>
                        <a:ea typeface="Meiryo" charset="-128"/>
                        <a:cs typeface="Meiryo" charset="-128"/>
                      </a:endParaRPr>
                    </a:p>
                  </a:txBody>
                  <a:tcPr marL="45720" marR="45720" anchor="ctr"/>
                </a:tc>
                <a:extLst>
                  <a:ext uri="{0D108BD9-81ED-4DB2-BD59-A6C34878D82A}">
                    <a16:rowId xmlns:a16="http://schemas.microsoft.com/office/drawing/2014/main" val="10006"/>
                  </a:ext>
                </a:extLst>
              </a:tr>
            </a:tbl>
          </a:graphicData>
        </a:graphic>
      </p:graphicFrame>
      <p:sp>
        <p:nvSpPr>
          <p:cNvPr id="12" name="Rounded Rectangle 11"/>
          <p:cNvSpPr/>
          <p:nvPr/>
        </p:nvSpPr>
        <p:spPr>
          <a:xfrm>
            <a:off x="2063546" y="1439398"/>
            <a:ext cx="3510220" cy="2266683"/>
          </a:xfrm>
          <a:prstGeom prst="roundRect">
            <a:avLst>
              <a:gd name="adj" fmla="val 3103"/>
            </a:avLst>
          </a:prstGeom>
          <a:solidFill>
            <a:srgbClr val="FFC0BE">
              <a:alpha val="1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ounded Rectangle 12"/>
          <p:cNvSpPr/>
          <p:nvPr/>
        </p:nvSpPr>
        <p:spPr>
          <a:xfrm>
            <a:off x="519251" y="1530460"/>
            <a:ext cx="3375927" cy="2279132"/>
          </a:xfrm>
          <a:prstGeom prst="roundRect">
            <a:avLst>
              <a:gd name="adj" fmla="val 3103"/>
            </a:avLst>
          </a:prstGeom>
          <a:solidFill>
            <a:srgbClr val="92D050">
              <a:alpha val="10000"/>
            </a:srgbClr>
          </a:solidFill>
          <a:ln>
            <a:no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5014643" y="1163344"/>
            <a:ext cx="596189" cy="307777"/>
          </a:xfrm>
          <a:prstGeom prst="rect">
            <a:avLst/>
          </a:prstGeom>
          <a:noFill/>
        </p:spPr>
        <p:txBody>
          <a:bodyPr wrap="none" rtlCol="0">
            <a:spAutoFit/>
          </a:bodyPr>
          <a:lstStyle/>
          <a:p>
            <a:pPr algn="r"/>
            <a:r>
              <a:rPr lang="en-US" altLang="ja-JP" sz="1400" b="1" dirty="0">
                <a:solidFill>
                  <a:srgbClr val="DFA6A4"/>
                </a:solidFill>
                <a:latin typeface="Meiryo" charset="-128"/>
                <a:ea typeface="Meiryo" charset="-128"/>
                <a:cs typeface="Meiryo" charset="-128"/>
              </a:rPr>
              <a:t>Web</a:t>
            </a:r>
            <a:endParaRPr lang="en-US" sz="1400" b="1" dirty="0">
              <a:solidFill>
                <a:srgbClr val="DFA6A4"/>
              </a:solidFill>
              <a:latin typeface="Meiryo" charset="-128"/>
              <a:ea typeface="Meiryo" charset="-128"/>
              <a:cs typeface="Meiryo" charset="-128"/>
            </a:endParaRPr>
          </a:p>
        </p:txBody>
      </p:sp>
      <p:sp>
        <p:nvSpPr>
          <p:cNvPr id="15" name="TextBox 14"/>
          <p:cNvSpPr txBox="1"/>
          <p:nvPr/>
        </p:nvSpPr>
        <p:spPr>
          <a:xfrm>
            <a:off x="495300" y="1269675"/>
            <a:ext cx="1261884" cy="307777"/>
          </a:xfrm>
          <a:prstGeom prst="rect">
            <a:avLst/>
          </a:prstGeom>
          <a:noFill/>
        </p:spPr>
        <p:txBody>
          <a:bodyPr wrap="none" rtlCol="0">
            <a:spAutoFit/>
          </a:bodyPr>
          <a:lstStyle>
            <a:defPPr>
              <a:defRPr lang="ja-JP"/>
            </a:defPPr>
            <a:lvl1pPr>
              <a:defRPr sz="1400" b="1">
                <a:solidFill>
                  <a:srgbClr val="DFA6A4"/>
                </a:solidFill>
                <a:latin typeface="Meiryo" charset="-128"/>
                <a:ea typeface="Meiryo" charset="-128"/>
                <a:cs typeface="Meiryo" charset="-128"/>
              </a:defRPr>
            </a:lvl1pPr>
          </a:lstStyle>
          <a:p>
            <a:r>
              <a:rPr lang="ja-JP" altLang="en-US" dirty="0">
                <a:solidFill>
                  <a:srgbClr val="92D050"/>
                </a:solidFill>
              </a:rPr>
              <a:t>スマホアプリ</a:t>
            </a:r>
            <a:endParaRPr lang="en-US" dirty="0">
              <a:solidFill>
                <a:srgbClr val="92D050"/>
              </a:solidFill>
            </a:endParaRPr>
          </a:p>
        </p:txBody>
      </p:sp>
      <p:pic>
        <p:nvPicPr>
          <p:cNvPr id="16" name="Picture 1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302505" y="1726030"/>
            <a:ext cx="1395784" cy="338358"/>
          </a:xfrm>
          <a:prstGeom prst="rect">
            <a:avLst/>
          </a:prstGeom>
        </p:spPr>
      </p:pic>
      <p:pic>
        <p:nvPicPr>
          <p:cNvPr id="17" name="Picture 1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35999" y="2299734"/>
            <a:ext cx="1128796" cy="325252"/>
          </a:xfrm>
          <a:prstGeom prst="rect">
            <a:avLst/>
          </a:prstGeom>
        </p:spPr>
      </p:pic>
      <p:pic>
        <p:nvPicPr>
          <p:cNvPr id="18" name="Picture 1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30146" y="2226776"/>
            <a:ext cx="1021916" cy="419734"/>
          </a:xfrm>
          <a:prstGeom prst="rect">
            <a:avLst/>
          </a:prstGeom>
        </p:spPr>
      </p:pic>
      <p:pic>
        <p:nvPicPr>
          <p:cNvPr id="19" name="Picture 1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247753" y="2860332"/>
            <a:ext cx="1505288" cy="301058"/>
          </a:xfrm>
          <a:prstGeom prst="rect">
            <a:avLst/>
          </a:prstGeom>
        </p:spPr>
      </p:pic>
      <p:pic>
        <p:nvPicPr>
          <p:cNvPr id="20" name="Picture 1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327267" y="1918598"/>
            <a:ext cx="752064" cy="462808"/>
          </a:xfrm>
          <a:prstGeom prst="rect">
            <a:avLst/>
          </a:prstGeom>
        </p:spPr>
      </p:pic>
      <p:pic>
        <p:nvPicPr>
          <p:cNvPr id="21" name="Picture 20"/>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4302709" y="3415089"/>
            <a:ext cx="801180" cy="248328"/>
          </a:xfrm>
          <a:prstGeom prst="rect">
            <a:avLst/>
          </a:prstGeom>
        </p:spPr>
      </p:pic>
      <p:grpSp>
        <p:nvGrpSpPr>
          <p:cNvPr id="22" name="Group 21"/>
          <p:cNvGrpSpPr/>
          <p:nvPr/>
        </p:nvGrpSpPr>
        <p:grpSpPr>
          <a:xfrm>
            <a:off x="4000059" y="2984293"/>
            <a:ext cx="1406480" cy="180032"/>
            <a:chOff x="3420459" y="910716"/>
            <a:chExt cx="4232721" cy="541801"/>
          </a:xfrm>
        </p:grpSpPr>
        <p:sp>
          <p:nvSpPr>
            <p:cNvPr id="23" name="Rounded Rectangle 22"/>
            <p:cNvSpPr/>
            <p:nvPr/>
          </p:nvSpPr>
          <p:spPr>
            <a:xfrm>
              <a:off x="3420459" y="910716"/>
              <a:ext cx="4232721" cy="541801"/>
            </a:xfrm>
            <a:prstGeom prst="roundRect">
              <a:avLst>
                <a:gd name="adj" fmla="val 9635"/>
              </a:avLst>
            </a:prstGeom>
            <a:solidFill>
              <a:schemeClr val="bg1">
                <a:lumMod val="6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587531" y="983131"/>
              <a:ext cx="3898990" cy="393108"/>
            </a:xfrm>
            <a:prstGeom prst="rect">
              <a:avLst/>
            </a:prstGeom>
          </p:spPr>
        </p:pic>
      </p:grpSp>
      <p:pic>
        <p:nvPicPr>
          <p:cNvPr id="25" name="Picture 24"/>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399331" y="3396736"/>
            <a:ext cx="1202132" cy="185976"/>
          </a:xfrm>
          <a:prstGeom prst="rect">
            <a:avLst/>
          </a:prstGeom>
        </p:spPr>
      </p:pic>
      <p:pic>
        <p:nvPicPr>
          <p:cNvPr id="26" name="Picture 25"/>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830146" y="2900515"/>
            <a:ext cx="1021916" cy="193766"/>
          </a:xfrm>
          <a:prstGeom prst="rect">
            <a:avLst/>
          </a:prstGeom>
        </p:spPr>
      </p:pic>
      <p:sp>
        <p:nvSpPr>
          <p:cNvPr id="29" name="Content Placeholder 2"/>
          <p:cNvSpPr txBox="1">
            <a:spLocks/>
          </p:cNvSpPr>
          <p:nvPr/>
        </p:nvSpPr>
        <p:spPr>
          <a:xfrm>
            <a:off x="6152480" y="94639"/>
            <a:ext cx="3372519" cy="319333"/>
          </a:xfrm>
          <a:prstGeom prst="rect">
            <a:avLst/>
          </a:prstGeom>
        </p:spPr>
        <p:txBody>
          <a:bodyPr vert="horz" lIns="91440" tIns="45720" rIns="91440" bIns="45720" rtlCol="0">
            <a:normAutofit fontScale="85000" lnSpcReduction="10000"/>
          </a:bodyPr>
          <a:lstStyle>
            <a:lvl1pPr marL="342900" indent="-342900" algn="l" defTabSz="457200" rtl="0" eaLnBrk="1" latinLnBrk="0" hangingPunct="1">
              <a:spcBef>
                <a:spcPct val="20000"/>
              </a:spcBef>
              <a:buClr>
                <a:srgbClr val="329FFB"/>
              </a:buClr>
              <a:buFont typeface="Wingdings" charset="2"/>
              <a:buChar char="v"/>
              <a:defRPr kumimoji="1" lang="ja-JP" altLang="en-US" sz="1600" kern="1200">
                <a:solidFill>
                  <a:schemeClr val="tx1"/>
                </a:solidFill>
                <a:latin typeface="メイリオ"/>
                <a:ea typeface="メイリオ"/>
                <a:cs typeface="メイリオ"/>
              </a:defRPr>
            </a:lvl1pPr>
            <a:lvl2pPr marL="742950" indent="-285750" algn="l" defTabSz="457200" rtl="0" eaLnBrk="1" latinLnBrk="0" hangingPunct="1">
              <a:spcBef>
                <a:spcPct val="20000"/>
              </a:spcBef>
              <a:buFont typeface="Arial"/>
              <a:buChar char="–"/>
              <a:defRPr kumimoji="1" lang="ja-JP" altLang="en-US" sz="1400" kern="1200" dirty="0" smtClean="0">
                <a:solidFill>
                  <a:schemeClr val="tx1"/>
                </a:solidFill>
                <a:latin typeface="メイリオ"/>
                <a:ea typeface="メイリオ"/>
                <a:cs typeface="メイリオ"/>
              </a:defRPr>
            </a:lvl2pPr>
            <a:lvl3pPr marL="1143000" indent="-228600" algn="l" defTabSz="457200" rtl="0" eaLnBrk="1" latinLnBrk="0" hangingPunct="1">
              <a:spcBef>
                <a:spcPct val="20000"/>
              </a:spcBef>
              <a:buFont typeface="Arial"/>
              <a:buChar char="•"/>
              <a:defRPr kumimoji="1" lang="ja-JP" altLang="en-US" sz="1200" kern="1200" dirty="0" smtClean="0">
                <a:solidFill>
                  <a:schemeClr val="tx1"/>
                </a:solidFill>
                <a:latin typeface="メイリオ"/>
                <a:ea typeface="メイリオ"/>
                <a:cs typeface="メイリオ"/>
              </a:defRPr>
            </a:lvl3pPr>
            <a:lvl4pPr marL="1600200" indent="-228600" algn="l" defTabSz="457200" rtl="0" eaLnBrk="1" latinLnBrk="0" hangingPunct="1">
              <a:spcBef>
                <a:spcPct val="20000"/>
              </a:spcBef>
              <a:buFont typeface="Arial"/>
              <a:buChar char="–"/>
              <a:defRPr kumimoji="1" lang="ja-JP" altLang="en-US" sz="1100" kern="1200" dirty="0" smtClean="0">
                <a:solidFill>
                  <a:schemeClr val="tx1"/>
                </a:solidFill>
                <a:latin typeface="メイリオ"/>
                <a:ea typeface="メイリオ"/>
                <a:cs typeface="メイリオ"/>
              </a:defRPr>
            </a:lvl4pPr>
            <a:lvl5pPr marL="2057400" indent="-228600" algn="l" defTabSz="457200" rtl="0" eaLnBrk="1" latinLnBrk="0" hangingPunct="1">
              <a:spcBef>
                <a:spcPct val="20000"/>
              </a:spcBef>
              <a:buFont typeface="Arial"/>
              <a:buChar char="»"/>
              <a:defRPr kumimoji="1" lang="ja-JP" altLang="en-US" sz="1100" kern="1200" dirty="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dirty="0"/>
              <a:t>動画ターゲティング</a:t>
            </a:r>
            <a:r>
              <a:rPr lang="ja-JP" altLang="en-US" sz="1300" dirty="0"/>
              <a:t> ご指定可能な条件</a:t>
            </a:r>
          </a:p>
        </p:txBody>
      </p:sp>
      <p:sp>
        <p:nvSpPr>
          <p:cNvPr id="11" name="TextBox 10"/>
          <p:cNvSpPr txBox="1"/>
          <p:nvPr/>
        </p:nvSpPr>
        <p:spPr>
          <a:xfrm>
            <a:off x="3179657" y="6532594"/>
            <a:ext cx="6726343" cy="307777"/>
          </a:xfrm>
          <a:prstGeom prst="rect">
            <a:avLst/>
          </a:prstGeom>
          <a:solidFill>
            <a:schemeClr val="bg1"/>
          </a:solidFill>
        </p:spPr>
        <p:txBody>
          <a:bodyPr wrap="square" rtlCol="0">
            <a:spAutoFit/>
          </a:bodyPr>
          <a:lstStyle/>
          <a:p>
            <a:pPr algn="r"/>
            <a:r>
              <a:rPr lang="en-US" altLang="ja-JP" sz="700" dirty="0">
                <a:latin typeface="Meiryo" charset="-128"/>
                <a:ea typeface="Meiryo" charset="-128"/>
                <a:cs typeface="Meiryo" charset="-128"/>
              </a:rPr>
              <a:t>※</a:t>
            </a:r>
            <a:r>
              <a:rPr lang="ja-JP" altLang="en-US" sz="700" dirty="0">
                <a:latin typeface="Meiryo" charset="-128"/>
                <a:ea typeface="Meiryo" charset="-128"/>
                <a:cs typeface="Meiryo" charset="-128"/>
              </a:rPr>
              <a:t>動画特有のレポート項目は</a:t>
            </a:r>
            <a:r>
              <a:rPr lang="en-US" altLang="ja-JP" sz="700" dirty="0">
                <a:latin typeface="Meiryo" charset="-128"/>
                <a:ea typeface="Meiryo" charset="-128"/>
                <a:cs typeface="Meiryo" charset="-128"/>
              </a:rPr>
              <a:t>Web</a:t>
            </a:r>
            <a:r>
              <a:rPr lang="ja-JP" altLang="en-US" sz="700" dirty="0">
                <a:latin typeface="Meiryo" charset="-128"/>
                <a:ea typeface="Meiryo" charset="-128"/>
                <a:cs typeface="Meiryo" charset="-128"/>
              </a:rPr>
              <a:t>上のレポート画面からはご覧いただけませんが、デイリー等のメールでの</a:t>
            </a:r>
            <a:r>
              <a:rPr lang="en-US" altLang="ja-JP" sz="700" dirty="0">
                <a:latin typeface="Meiryo" charset="-128"/>
                <a:ea typeface="Meiryo" charset="-128"/>
                <a:cs typeface="Meiryo" charset="-128"/>
              </a:rPr>
              <a:t>Excel</a:t>
            </a:r>
            <a:r>
              <a:rPr lang="ja-JP" altLang="en-US" sz="700" dirty="0">
                <a:latin typeface="Meiryo" charset="-128"/>
                <a:ea typeface="Meiryo" charset="-128"/>
                <a:cs typeface="Meiryo" charset="-128"/>
              </a:rPr>
              <a:t>レポートの送信が可能です。</a:t>
            </a:r>
            <a:endParaRPr lang="en-US" altLang="ja-JP" sz="700" dirty="0">
              <a:latin typeface="Meiryo" charset="-128"/>
              <a:ea typeface="Meiryo" charset="-128"/>
              <a:cs typeface="Meiryo" charset="-128"/>
            </a:endParaRPr>
          </a:p>
          <a:p>
            <a:pPr algn="r"/>
            <a:r>
              <a:rPr lang="en-US" altLang="ja-JP" sz="700" dirty="0">
                <a:latin typeface="Meiryo" charset="-128"/>
                <a:ea typeface="Meiryo" charset="-128"/>
                <a:cs typeface="Meiryo" charset="-128"/>
              </a:rPr>
              <a:t>※</a:t>
            </a:r>
            <a:r>
              <a:rPr lang="ja-JP" altLang="en-US" sz="700" dirty="0">
                <a:latin typeface="Meiryo" charset="-128"/>
                <a:ea typeface="Meiryo" charset="-128"/>
                <a:cs typeface="Meiryo" charset="-128"/>
              </a:rPr>
              <a:t>クリック数や消化金額等の、バナー広告と同様のレポートはいつでもレポート画面からご確認いただけます。</a:t>
            </a:r>
            <a:endParaRPr lang="en-US" sz="700" dirty="0">
              <a:latin typeface="Meiryo" charset="-128"/>
              <a:ea typeface="Meiryo" charset="-128"/>
              <a:cs typeface="Meiryo" charset="-128"/>
            </a:endParaRPr>
          </a:p>
        </p:txBody>
      </p:sp>
      <p:sp>
        <p:nvSpPr>
          <p:cNvPr id="9" name="TextBox 8"/>
          <p:cNvSpPr txBox="1"/>
          <p:nvPr/>
        </p:nvSpPr>
        <p:spPr>
          <a:xfrm>
            <a:off x="4175294" y="3693255"/>
            <a:ext cx="1492716" cy="276999"/>
          </a:xfrm>
          <a:prstGeom prst="rect">
            <a:avLst/>
          </a:prstGeom>
          <a:noFill/>
        </p:spPr>
        <p:txBody>
          <a:bodyPr wrap="none" rtlCol="0">
            <a:spAutoFit/>
          </a:bodyPr>
          <a:lstStyle/>
          <a:p>
            <a:pPr algn="r"/>
            <a:r>
              <a:rPr lang="en-US" altLang="ja-JP" sz="600" dirty="0">
                <a:solidFill>
                  <a:srgbClr val="DFA6A4"/>
                </a:solidFill>
                <a:latin typeface="Meiryo" charset="-128"/>
                <a:ea typeface="Meiryo" charset="-128"/>
                <a:cs typeface="Meiryo" charset="-128"/>
              </a:rPr>
              <a:t>※</a:t>
            </a:r>
            <a:r>
              <a:rPr lang="ja-JP" altLang="en-US" sz="600" dirty="0">
                <a:solidFill>
                  <a:srgbClr val="DFA6A4"/>
                </a:solidFill>
                <a:latin typeface="Meiryo" charset="-128"/>
                <a:ea typeface="Meiryo" charset="-128"/>
                <a:cs typeface="Meiryo" charset="-128"/>
              </a:rPr>
              <a:t>高精度な位置情報ターゲティングは</a:t>
            </a:r>
            <a:endParaRPr lang="en-US" altLang="ja-JP" sz="600" dirty="0">
              <a:solidFill>
                <a:srgbClr val="DFA6A4"/>
              </a:solidFill>
              <a:latin typeface="Meiryo" charset="-128"/>
              <a:ea typeface="Meiryo" charset="-128"/>
              <a:cs typeface="Meiryo" charset="-128"/>
            </a:endParaRPr>
          </a:p>
          <a:p>
            <a:pPr algn="r"/>
            <a:r>
              <a:rPr lang="en-US" altLang="ja-JP" sz="600" dirty="0">
                <a:solidFill>
                  <a:srgbClr val="DFA6A4"/>
                </a:solidFill>
                <a:latin typeface="Meiryo" charset="-128"/>
                <a:ea typeface="Meiryo" charset="-128"/>
                <a:cs typeface="Meiryo" charset="-128"/>
              </a:rPr>
              <a:t>Web</a:t>
            </a:r>
            <a:r>
              <a:rPr lang="ja-JP" altLang="en-US" sz="600" dirty="0">
                <a:solidFill>
                  <a:srgbClr val="DFA6A4"/>
                </a:solidFill>
                <a:latin typeface="Meiryo" charset="-128"/>
                <a:ea typeface="Meiryo" charset="-128"/>
                <a:cs typeface="Meiryo" charset="-128"/>
              </a:rPr>
              <a:t>面には配信されません</a:t>
            </a:r>
            <a:endParaRPr lang="en-US" sz="600" dirty="0">
              <a:solidFill>
                <a:srgbClr val="DFA6A4"/>
              </a:solidFill>
              <a:latin typeface="Meiryo" charset="-128"/>
              <a:ea typeface="Meiryo" charset="-128"/>
              <a:cs typeface="Meiryo" charset="-128"/>
            </a:endParaRPr>
          </a:p>
        </p:txBody>
      </p:sp>
      <p:sp>
        <p:nvSpPr>
          <p:cNvPr id="27" name="TextBox 26"/>
          <p:cNvSpPr txBox="1"/>
          <p:nvPr/>
        </p:nvSpPr>
        <p:spPr>
          <a:xfrm>
            <a:off x="881434" y="4581878"/>
            <a:ext cx="1620957" cy="307777"/>
          </a:xfrm>
          <a:prstGeom prst="rect">
            <a:avLst/>
          </a:prstGeom>
          <a:noFill/>
        </p:spPr>
        <p:txBody>
          <a:bodyPr wrap="none" rtlCol="0">
            <a:spAutoFit/>
          </a:bodyPr>
          <a:lstStyle/>
          <a:p>
            <a:pPr algn="ctr"/>
            <a:r>
              <a:rPr lang="ja-JP" altLang="en-US" sz="1400" b="1">
                <a:solidFill>
                  <a:srgbClr val="329FFB"/>
                </a:solidFill>
              </a:rPr>
              <a:t>インストリーム枠</a:t>
            </a:r>
            <a:endParaRPr lang="en-US" sz="1400" b="1" dirty="0">
              <a:solidFill>
                <a:srgbClr val="329FFB"/>
              </a:solidFill>
            </a:endParaRPr>
          </a:p>
        </p:txBody>
      </p:sp>
      <p:cxnSp>
        <p:nvCxnSpPr>
          <p:cNvPr id="28" name="Straight Connector 27"/>
          <p:cNvCxnSpPr/>
          <p:nvPr/>
        </p:nvCxnSpPr>
        <p:spPr>
          <a:xfrm>
            <a:off x="402168" y="4843228"/>
            <a:ext cx="2579488" cy="0"/>
          </a:xfrm>
          <a:prstGeom prst="line">
            <a:avLst/>
          </a:prstGeom>
          <a:ln>
            <a:solidFill>
              <a:srgbClr val="329FFB"/>
            </a:solidFill>
          </a:ln>
        </p:spPr>
        <p:style>
          <a:lnRef idx="1">
            <a:schemeClr val="accent2"/>
          </a:lnRef>
          <a:fillRef idx="0">
            <a:schemeClr val="accent2"/>
          </a:fillRef>
          <a:effectRef idx="0">
            <a:schemeClr val="accent2"/>
          </a:effectRef>
          <a:fontRef idx="minor">
            <a:schemeClr val="tx1"/>
          </a:fontRef>
        </p:style>
      </p:cxnSp>
      <p:sp>
        <p:nvSpPr>
          <p:cNvPr id="30" name="TextBox 29"/>
          <p:cNvSpPr txBox="1"/>
          <p:nvPr/>
        </p:nvSpPr>
        <p:spPr>
          <a:xfrm>
            <a:off x="3534866" y="4581878"/>
            <a:ext cx="1800494" cy="307777"/>
          </a:xfrm>
          <a:prstGeom prst="rect">
            <a:avLst/>
          </a:prstGeom>
          <a:noFill/>
        </p:spPr>
        <p:txBody>
          <a:bodyPr wrap="none" rtlCol="0">
            <a:spAutoFit/>
          </a:bodyPr>
          <a:lstStyle/>
          <a:p>
            <a:pPr algn="ctr"/>
            <a:r>
              <a:rPr lang="ja-JP" altLang="en-US" sz="1400" b="1" dirty="0">
                <a:solidFill>
                  <a:srgbClr val="329FFB"/>
                </a:solidFill>
              </a:rPr>
              <a:t>アウトストリーム枠</a:t>
            </a:r>
            <a:endParaRPr lang="en-US" sz="1400" b="1" dirty="0">
              <a:solidFill>
                <a:srgbClr val="329FFB"/>
              </a:solidFill>
            </a:endParaRPr>
          </a:p>
        </p:txBody>
      </p:sp>
      <p:cxnSp>
        <p:nvCxnSpPr>
          <p:cNvPr id="31" name="Straight Connector 30"/>
          <p:cNvCxnSpPr/>
          <p:nvPr/>
        </p:nvCxnSpPr>
        <p:spPr>
          <a:xfrm>
            <a:off x="3145368" y="4843228"/>
            <a:ext cx="2579488" cy="0"/>
          </a:xfrm>
          <a:prstGeom prst="line">
            <a:avLst/>
          </a:prstGeom>
          <a:ln>
            <a:solidFill>
              <a:srgbClr val="329FFB"/>
            </a:solidFill>
          </a:ln>
        </p:spPr>
        <p:style>
          <a:lnRef idx="1">
            <a:schemeClr val="accent2"/>
          </a:lnRef>
          <a:fillRef idx="0">
            <a:schemeClr val="accent2"/>
          </a:fillRef>
          <a:effectRef idx="0">
            <a:schemeClr val="accent2"/>
          </a:effectRef>
          <a:fontRef idx="minor">
            <a:schemeClr val="tx1"/>
          </a:fontRef>
        </p:style>
      </p:cxnSp>
      <p:sp>
        <p:nvSpPr>
          <p:cNvPr id="32" name="Rectangle 31"/>
          <p:cNvSpPr/>
          <p:nvPr/>
        </p:nvSpPr>
        <p:spPr>
          <a:xfrm>
            <a:off x="402168" y="4896950"/>
            <a:ext cx="2579488" cy="261610"/>
          </a:xfrm>
          <a:prstGeom prst="rect">
            <a:avLst/>
          </a:prstGeom>
        </p:spPr>
        <p:txBody>
          <a:bodyPr wrap="square" lIns="0" rIns="0">
            <a:spAutoFit/>
          </a:bodyPr>
          <a:lstStyle/>
          <a:p>
            <a:r>
              <a:rPr lang="ja-JP" altLang="en-US" sz="1100" dirty="0"/>
              <a:t>動画コンテンツの前などに配信</a:t>
            </a:r>
            <a:endParaRPr lang="en-US" altLang="ja-JP" sz="1100" dirty="0"/>
          </a:p>
        </p:txBody>
      </p:sp>
      <p:sp>
        <p:nvSpPr>
          <p:cNvPr id="33" name="Rectangle 32"/>
          <p:cNvSpPr/>
          <p:nvPr/>
        </p:nvSpPr>
        <p:spPr>
          <a:xfrm>
            <a:off x="3122028" y="4896950"/>
            <a:ext cx="2579488" cy="261610"/>
          </a:xfrm>
          <a:prstGeom prst="rect">
            <a:avLst/>
          </a:prstGeom>
        </p:spPr>
        <p:txBody>
          <a:bodyPr wrap="square" lIns="0" rIns="0">
            <a:spAutoFit/>
          </a:bodyPr>
          <a:lstStyle/>
          <a:p>
            <a:r>
              <a:rPr lang="ja-JP" altLang="en-US" sz="1100" dirty="0"/>
              <a:t>アプリの画面遷移や記事中などに配信</a:t>
            </a:r>
          </a:p>
        </p:txBody>
      </p:sp>
      <p:grpSp>
        <p:nvGrpSpPr>
          <p:cNvPr id="34" name="Group 33"/>
          <p:cNvGrpSpPr/>
          <p:nvPr/>
        </p:nvGrpSpPr>
        <p:grpSpPr>
          <a:xfrm>
            <a:off x="3463779" y="5530188"/>
            <a:ext cx="447012" cy="679260"/>
            <a:chOff x="3435353" y="5938504"/>
            <a:chExt cx="447012" cy="679260"/>
          </a:xfrm>
        </p:grpSpPr>
        <p:sp>
          <p:nvSpPr>
            <p:cNvPr id="35" name="Rounded Rectangle 34"/>
            <p:cNvSpPr/>
            <p:nvPr/>
          </p:nvSpPr>
          <p:spPr>
            <a:xfrm>
              <a:off x="3435356" y="6155203"/>
              <a:ext cx="447009" cy="253092"/>
            </a:xfrm>
            <a:prstGeom prst="roundRect">
              <a:avLst>
                <a:gd name="adj" fmla="val 4592"/>
              </a:avLst>
            </a:prstGeom>
            <a:noFill/>
            <a:ln w="28575">
              <a:solidFill>
                <a:srgbClr val="00B0F0"/>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sz="1200" dirty="0">
                  <a:solidFill>
                    <a:srgbClr val="47B6ED"/>
                  </a:solidFill>
                  <a:latin typeface="Brush Script MT" charset="0"/>
                  <a:ea typeface="Brush Script MT" charset="0"/>
                  <a:cs typeface="Brush Script MT" charset="0"/>
                </a:rPr>
                <a:t>Ad</a:t>
              </a:r>
            </a:p>
          </p:txBody>
        </p:sp>
        <p:cxnSp>
          <p:nvCxnSpPr>
            <p:cNvPr id="36" name="Straight Connector 35"/>
            <p:cNvCxnSpPr/>
            <p:nvPr/>
          </p:nvCxnSpPr>
          <p:spPr>
            <a:xfrm>
              <a:off x="3435356" y="6007866"/>
              <a:ext cx="445366" cy="0"/>
            </a:xfrm>
            <a:prstGeom prst="line">
              <a:avLst/>
            </a:prstGeom>
            <a:noFill/>
            <a:ln w="28575">
              <a:solidFill>
                <a:srgbClr val="00B0F0"/>
              </a:solidFill>
            </a:ln>
            <a:effectLst/>
          </p:spPr>
          <p:style>
            <a:lnRef idx="1">
              <a:schemeClr val="accent1"/>
            </a:lnRef>
            <a:fillRef idx="3">
              <a:schemeClr val="accent1"/>
            </a:fillRef>
            <a:effectRef idx="2">
              <a:schemeClr val="accent1"/>
            </a:effectRef>
            <a:fontRef idx="minor">
              <a:schemeClr val="lt1"/>
            </a:fontRef>
          </p:style>
        </p:cxnSp>
        <p:cxnSp>
          <p:nvCxnSpPr>
            <p:cNvPr id="37" name="Straight Connector 36"/>
            <p:cNvCxnSpPr/>
            <p:nvPr/>
          </p:nvCxnSpPr>
          <p:spPr>
            <a:xfrm flipV="1">
              <a:off x="3435356" y="6076188"/>
              <a:ext cx="345688" cy="1039"/>
            </a:xfrm>
            <a:prstGeom prst="line">
              <a:avLst/>
            </a:prstGeom>
            <a:noFill/>
            <a:ln w="28575">
              <a:solidFill>
                <a:srgbClr val="00B0F0"/>
              </a:solidFill>
            </a:ln>
            <a:effectLst/>
          </p:spPr>
          <p:style>
            <a:lnRef idx="1">
              <a:schemeClr val="accent1"/>
            </a:lnRef>
            <a:fillRef idx="3">
              <a:schemeClr val="accent1"/>
            </a:fillRef>
            <a:effectRef idx="2">
              <a:schemeClr val="accent1"/>
            </a:effectRef>
            <a:fontRef idx="minor">
              <a:schemeClr val="lt1"/>
            </a:fontRef>
          </p:style>
        </p:cxnSp>
        <p:cxnSp>
          <p:nvCxnSpPr>
            <p:cNvPr id="38" name="Straight Connector 37"/>
            <p:cNvCxnSpPr/>
            <p:nvPr/>
          </p:nvCxnSpPr>
          <p:spPr>
            <a:xfrm>
              <a:off x="3435353" y="5938504"/>
              <a:ext cx="445366" cy="0"/>
            </a:xfrm>
            <a:prstGeom prst="line">
              <a:avLst/>
            </a:prstGeom>
            <a:noFill/>
            <a:ln w="28575">
              <a:solidFill>
                <a:srgbClr val="00B0F0"/>
              </a:solidFill>
            </a:ln>
            <a:effectLst/>
          </p:spPr>
          <p:style>
            <a:lnRef idx="1">
              <a:schemeClr val="accent1"/>
            </a:lnRef>
            <a:fillRef idx="3">
              <a:schemeClr val="accent1"/>
            </a:fillRef>
            <a:effectRef idx="2">
              <a:schemeClr val="accent1"/>
            </a:effectRef>
            <a:fontRef idx="minor">
              <a:schemeClr val="lt1"/>
            </a:fontRef>
          </p:style>
        </p:cxnSp>
        <p:cxnSp>
          <p:nvCxnSpPr>
            <p:cNvPr id="39" name="Straight Connector 38"/>
            <p:cNvCxnSpPr/>
            <p:nvPr/>
          </p:nvCxnSpPr>
          <p:spPr>
            <a:xfrm>
              <a:off x="3435356" y="6548403"/>
              <a:ext cx="445366" cy="0"/>
            </a:xfrm>
            <a:prstGeom prst="line">
              <a:avLst/>
            </a:prstGeom>
            <a:noFill/>
            <a:ln w="28575">
              <a:solidFill>
                <a:srgbClr val="00B0F0"/>
              </a:solidFill>
            </a:ln>
            <a:effectLst/>
          </p:spPr>
          <p:style>
            <a:lnRef idx="1">
              <a:schemeClr val="accent1"/>
            </a:lnRef>
            <a:fillRef idx="3">
              <a:schemeClr val="accent1"/>
            </a:fillRef>
            <a:effectRef idx="2">
              <a:schemeClr val="accent1"/>
            </a:effectRef>
            <a:fontRef idx="minor">
              <a:schemeClr val="lt1"/>
            </a:fontRef>
          </p:style>
        </p:cxnSp>
        <p:cxnSp>
          <p:nvCxnSpPr>
            <p:cNvPr id="40" name="Straight Connector 39"/>
            <p:cNvCxnSpPr/>
            <p:nvPr/>
          </p:nvCxnSpPr>
          <p:spPr>
            <a:xfrm>
              <a:off x="3435356" y="6617764"/>
              <a:ext cx="345688" cy="0"/>
            </a:xfrm>
            <a:prstGeom prst="line">
              <a:avLst/>
            </a:prstGeom>
            <a:noFill/>
            <a:ln w="28575">
              <a:solidFill>
                <a:srgbClr val="00B0F0"/>
              </a:solidFill>
            </a:ln>
            <a:effectLst/>
          </p:spPr>
          <p:style>
            <a:lnRef idx="1">
              <a:schemeClr val="accent1"/>
            </a:lnRef>
            <a:fillRef idx="3">
              <a:schemeClr val="accent1"/>
            </a:fillRef>
            <a:effectRef idx="2">
              <a:schemeClr val="accent1"/>
            </a:effectRef>
            <a:fontRef idx="minor">
              <a:schemeClr val="lt1"/>
            </a:fontRef>
          </p:style>
        </p:cxnSp>
        <p:cxnSp>
          <p:nvCxnSpPr>
            <p:cNvPr id="41" name="Straight Connector 40"/>
            <p:cNvCxnSpPr/>
            <p:nvPr/>
          </p:nvCxnSpPr>
          <p:spPr>
            <a:xfrm>
              <a:off x="3435356" y="6479041"/>
              <a:ext cx="445366" cy="0"/>
            </a:xfrm>
            <a:prstGeom prst="line">
              <a:avLst/>
            </a:prstGeom>
            <a:noFill/>
            <a:ln w="28575">
              <a:solidFill>
                <a:srgbClr val="00B0F0"/>
              </a:solidFill>
            </a:ln>
            <a:effectLst/>
          </p:spPr>
          <p:style>
            <a:lnRef idx="1">
              <a:schemeClr val="accent1"/>
            </a:lnRef>
            <a:fillRef idx="3">
              <a:schemeClr val="accent1"/>
            </a:fillRef>
            <a:effectRef idx="2">
              <a:schemeClr val="accent1"/>
            </a:effectRef>
            <a:fontRef idx="minor">
              <a:schemeClr val="lt1"/>
            </a:fontRef>
          </p:style>
        </p:cxnSp>
      </p:grpSp>
      <p:grpSp>
        <p:nvGrpSpPr>
          <p:cNvPr id="42" name="Group 41"/>
          <p:cNvGrpSpPr/>
          <p:nvPr/>
        </p:nvGrpSpPr>
        <p:grpSpPr>
          <a:xfrm>
            <a:off x="4384841" y="5748641"/>
            <a:ext cx="1084146" cy="271429"/>
            <a:chOff x="4077014" y="5966457"/>
            <a:chExt cx="1400017" cy="350511"/>
          </a:xfrm>
        </p:grpSpPr>
        <p:sp>
          <p:nvSpPr>
            <p:cNvPr id="43" name="Rounded Rectangle 42"/>
            <p:cNvSpPr/>
            <p:nvPr/>
          </p:nvSpPr>
          <p:spPr>
            <a:xfrm>
              <a:off x="4077014" y="5966457"/>
              <a:ext cx="619068" cy="350511"/>
            </a:xfrm>
            <a:prstGeom prst="roundRect">
              <a:avLst>
                <a:gd name="adj" fmla="val 4592"/>
              </a:avLst>
            </a:prstGeom>
            <a:noFill/>
            <a:ln w="28575">
              <a:solidFill>
                <a:srgbClr val="00B0F0"/>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sz="700" dirty="0">
                  <a:solidFill>
                    <a:srgbClr val="47B6ED"/>
                  </a:solidFill>
                  <a:latin typeface="Impact" charset="0"/>
                  <a:ea typeface="Impact" charset="0"/>
                  <a:cs typeface="Impact" charset="0"/>
                </a:rPr>
                <a:t>Game Over</a:t>
              </a:r>
            </a:p>
          </p:txBody>
        </p:sp>
        <p:sp>
          <p:nvSpPr>
            <p:cNvPr id="44" name="Rounded Rectangle 43"/>
            <p:cNvSpPr/>
            <p:nvPr/>
          </p:nvSpPr>
          <p:spPr>
            <a:xfrm>
              <a:off x="4857963" y="5966457"/>
              <a:ext cx="619068" cy="350511"/>
            </a:xfrm>
            <a:prstGeom prst="roundRect">
              <a:avLst>
                <a:gd name="adj" fmla="val 4592"/>
              </a:avLst>
            </a:prstGeom>
            <a:noFill/>
            <a:ln w="28575">
              <a:solidFill>
                <a:srgbClr val="00B0F0"/>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sz="1200">
                  <a:solidFill>
                    <a:srgbClr val="47B6ED"/>
                  </a:solidFill>
                  <a:latin typeface="Brush Script MT" charset="0"/>
                  <a:ea typeface="Brush Script MT" charset="0"/>
                  <a:cs typeface="Brush Script MT" charset="0"/>
                </a:rPr>
                <a:t>Ad</a:t>
              </a:r>
            </a:p>
          </p:txBody>
        </p:sp>
        <p:sp>
          <p:nvSpPr>
            <p:cNvPr id="45" name="Triangle 44"/>
            <p:cNvSpPr/>
            <p:nvPr/>
          </p:nvSpPr>
          <p:spPr>
            <a:xfrm rot="5400000">
              <a:off x="4704101" y="6090110"/>
              <a:ext cx="126430" cy="108992"/>
            </a:xfrm>
            <a:prstGeom prst="triangle">
              <a:avLst/>
            </a:prstGeom>
            <a:solidFill>
              <a:srgbClr val="47B6ED"/>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sp>
        <p:nvSpPr>
          <p:cNvPr id="46" name="TextBox 45"/>
          <p:cNvSpPr txBox="1"/>
          <p:nvPr/>
        </p:nvSpPr>
        <p:spPr>
          <a:xfrm>
            <a:off x="3273528" y="5283647"/>
            <a:ext cx="825867" cy="246221"/>
          </a:xfrm>
          <a:prstGeom prst="rect">
            <a:avLst/>
          </a:prstGeom>
          <a:noFill/>
        </p:spPr>
        <p:txBody>
          <a:bodyPr wrap="none" rtlCol="0">
            <a:spAutoFit/>
          </a:bodyPr>
          <a:lstStyle/>
          <a:p>
            <a:pPr algn="ctr"/>
            <a:r>
              <a:rPr lang="ja-JP" altLang="en-US" sz="1000"/>
              <a:t>インリード</a:t>
            </a:r>
            <a:endParaRPr lang="en-US" sz="1000" dirty="0"/>
          </a:p>
        </p:txBody>
      </p:sp>
      <p:sp>
        <p:nvSpPr>
          <p:cNvPr id="47" name="TextBox 46"/>
          <p:cNvSpPr txBox="1"/>
          <p:nvPr/>
        </p:nvSpPr>
        <p:spPr>
          <a:xfrm>
            <a:off x="4235630" y="5283647"/>
            <a:ext cx="1467068" cy="246221"/>
          </a:xfrm>
          <a:prstGeom prst="rect">
            <a:avLst/>
          </a:prstGeom>
          <a:noFill/>
        </p:spPr>
        <p:txBody>
          <a:bodyPr wrap="none" rtlCol="0">
            <a:spAutoFit/>
          </a:bodyPr>
          <a:lstStyle/>
          <a:p>
            <a:pPr algn="ctr"/>
            <a:r>
              <a:rPr lang="ja-JP" altLang="en-US" sz="1000" dirty="0"/>
              <a:t>インタースティシャル</a:t>
            </a:r>
            <a:endParaRPr lang="en-US" sz="1000" dirty="0"/>
          </a:p>
        </p:txBody>
      </p:sp>
      <p:sp>
        <p:nvSpPr>
          <p:cNvPr id="48" name="TextBox 47"/>
          <p:cNvSpPr txBox="1"/>
          <p:nvPr/>
        </p:nvSpPr>
        <p:spPr>
          <a:xfrm>
            <a:off x="442620" y="5345639"/>
            <a:ext cx="2550698" cy="246221"/>
          </a:xfrm>
          <a:prstGeom prst="rect">
            <a:avLst/>
          </a:prstGeom>
          <a:noFill/>
        </p:spPr>
        <p:txBody>
          <a:bodyPr wrap="none" rtlCol="0">
            <a:spAutoFit/>
          </a:bodyPr>
          <a:lstStyle/>
          <a:p>
            <a:pPr algn="ctr"/>
            <a:r>
              <a:rPr lang="ja-JP" altLang="en-US" sz="1000" dirty="0"/>
              <a:t>プレロール</a:t>
            </a:r>
            <a:r>
              <a:rPr lang="en-US" altLang="ja-JP" sz="1000" dirty="0"/>
              <a:t>/</a:t>
            </a:r>
            <a:r>
              <a:rPr lang="ja-JP" altLang="en-US" sz="1000" dirty="0"/>
              <a:t>ミッドロール</a:t>
            </a:r>
            <a:r>
              <a:rPr lang="en-US" altLang="ja-JP" sz="1000" dirty="0"/>
              <a:t>/</a:t>
            </a:r>
            <a:r>
              <a:rPr lang="ja-JP" altLang="en-US" sz="1000" dirty="0"/>
              <a:t>ポストロール</a:t>
            </a:r>
            <a:endParaRPr lang="en-US" sz="1000" dirty="0"/>
          </a:p>
        </p:txBody>
      </p:sp>
      <p:grpSp>
        <p:nvGrpSpPr>
          <p:cNvPr id="49" name="Group 48"/>
          <p:cNvGrpSpPr/>
          <p:nvPr/>
        </p:nvGrpSpPr>
        <p:grpSpPr>
          <a:xfrm>
            <a:off x="735344" y="5618758"/>
            <a:ext cx="1953640" cy="502121"/>
            <a:chOff x="536438" y="6027074"/>
            <a:chExt cx="1953640" cy="502121"/>
          </a:xfrm>
        </p:grpSpPr>
        <p:sp>
          <p:nvSpPr>
            <p:cNvPr id="50" name="Rounded Rectangle 49"/>
            <p:cNvSpPr/>
            <p:nvPr/>
          </p:nvSpPr>
          <p:spPr>
            <a:xfrm>
              <a:off x="536438" y="6027074"/>
              <a:ext cx="886840" cy="502121"/>
            </a:xfrm>
            <a:prstGeom prst="roundRect">
              <a:avLst>
                <a:gd name="adj" fmla="val 4592"/>
              </a:avLst>
            </a:prstGeom>
            <a:noFill/>
            <a:ln w="28575">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rgbClr val="47B6ED"/>
                  </a:solidFill>
                  <a:latin typeface="Brush Script MT" charset="0"/>
                  <a:ea typeface="Brush Script MT" charset="0"/>
                  <a:cs typeface="Brush Script MT" charset="0"/>
                </a:rPr>
                <a:t>Ad</a:t>
              </a:r>
            </a:p>
          </p:txBody>
        </p:sp>
        <p:sp>
          <p:nvSpPr>
            <p:cNvPr id="51" name="Rounded Rectangle 50"/>
            <p:cNvSpPr/>
            <p:nvPr/>
          </p:nvSpPr>
          <p:spPr>
            <a:xfrm>
              <a:off x="1603238" y="6027074"/>
              <a:ext cx="886840" cy="502121"/>
            </a:xfrm>
            <a:prstGeom prst="roundRect">
              <a:avLst>
                <a:gd name="adj" fmla="val 4592"/>
              </a:avLst>
            </a:prstGeom>
            <a:noFill/>
            <a:ln w="28575">
              <a:solidFill>
                <a:srgbClr val="00B0F0"/>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sz="1200" dirty="0">
                  <a:solidFill>
                    <a:srgbClr val="47B6ED"/>
                  </a:solidFill>
                  <a:latin typeface="Andale Mono" charset="0"/>
                  <a:ea typeface="Andale Mono" charset="0"/>
                  <a:cs typeface="Andale Mono" charset="0"/>
                </a:rPr>
                <a:t>Video</a:t>
              </a:r>
            </a:p>
            <a:p>
              <a:pPr algn="ctr"/>
              <a:r>
                <a:rPr lang="en-US" sz="1200" dirty="0">
                  <a:solidFill>
                    <a:srgbClr val="47B6ED"/>
                  </a:solidFill>
                  <a:latin typeface="Andale Mono" charset="0"/>
                  <a:ea typeface="Andale Mono" charset="0"/>
                  <a:cs typeface="Andale Mono" charset="0"/>
                </a:rPr>
                <a:t>Content</a:t>
              </a:r>
            </a:p>
          </p:txBody>
        </p:sp>
        <p:sp>
          <p:nvSpPr>
            <p:cNvPr id="52" name="Triangle 51"/>
            <p:cNvSpPr/>
            <p:nvPr/>
          </p:nvSpPr>
          <p:spPr>
            <a:xfrm rot="5400000">
              <a:off x="1419511" y="6216471"/>
              <a:ext cx="176784" cy="152400"/>
            </a:xfrm>
            <a:prstGeom prst="triangle">
              <a:avLst/>
            </a:prstGeom>
            <a:solidFill>
              <a:srgbClr val="47B6ED"/>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sp>
        <p:nvSpPr>
          <p:cNvPr id="53" name="Content Placeholder 2"/>
          <p:cNvSpPr txBox="1">
            <a:spLocks/>
          </p:cNvSpPr>
          <p:nvPr/>
        </p:nvSpPr>
        <p:spPr>
          <a:xfrm>
            <a:off x="6152480" y="4629825"/>
            <a:ext cx="3753520" cy="64553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rgbClr val="329FFB"/>
              </a:buClr>
              <a:buFont typeface="Wingdings" charset="2"/>
              <a:buChar char="v"/>
              <a:defRPr kumimoji="1" lang="ja-JP" altLang="en-US" sz="1600" kern="1200">
                <a:solidFill>
                  <a:schemeClr val="tx1"/>
                </a:solidFill>
                <a:latin typeface="メイリオ"/>
                <a:ea typeface="メイリオ"/>
                <a:cs typeface="メイリオ"/>
              </a:defRPr>
            </a:lvl1pPr>
            <a:lvl2pPr marL="742950" indent="-285750" algn="l" defTabSz="457200" rtl="0" eaLnBrk="1" latinLnBrk="0" hangingPunct="1">
              <a:spcBef>
                <a:spcPct val="20000"/>
              </a:spcBef>
              <a:buFont typeface="Arial"/>
              <a:buChar char="–"/>
              <a:defRPr kumimoji="1" lang="ja-JP" altLang="en-US" sz="1400" kern="1200" dirty="0" smtClean="0">
                <a:solidFill>
                  <a:schemeClr val="tx1"/>
                </a:solidFill>
                <a:latin typeface="メイリオ"/>
                <a:ea typeface="メイリオ"/>
                <a:cs typeface="メイリオ"/>
              </a:defRPr>
            </a:lvl2pPr>
            <a:lvl3pPr marL="1143000" indent="-228600" algn="l" defTabSz="457200" rtl="0" eaLnBrk="1" latinLnBrk="0" hangingPunct="1">
              <a:spcBef>
                <a:spcPct val="20000"/>
              </a:spcBef>
              <a:buFont typeface="Arial"/>
              <a:buChar char="•"/>
              <a:defRPr kumimoji="1" lang="ja-JP" altLang="en-US" sz="1200" kern="1200" dirty="0" smtClean="0">
                <a:solidFill>
                  <a:schemeClr val="tx1"/>
                </a:solidFill>
                <a:latin typeface="メイリオ"/>
                <a:ea typeface="メイリオ"/>
                <a:cs typeface="メイリオ"/>
              </a:defRPr>
            </a:lvl3pPr>
            <a:lvl4pPr marL="1600200" indent="-228600" algn="l" defTabSz="457200" rtl="0" eaLnBrk="1" latinLnBrk="0" hangingPunct="1">
              <a:spcBef>
                <a:spcPct val="20000"/>
              </a:spcBef>
              <a:buFont typeface="Arial"/>
              <a:buChar char="–"/>
              <a:defRPr kumimoji="1" lang="ja-JP" altLang="en-US" sz="1100" kern="1200" dirty="0" smtClean="0">
                <a:solidFill>
                  <a:schemeClr val="tx1"/>
                </a:solidFill>
                <a:latin typeface="メイリオ"/>
                <a:ea typeface="メイリオ"/>
                <a:cs typeface="メイリオ"/>
              </a:defRPr>
            </a:lvl4pPr>
            <a:lvl5pPr marL="2057400" indent="-228600" algn="l" defTabSz="457200" rtl="0" eaLnBrk="1" latinLnBrk="0" hangingPunct="1">
              <a:spcBef>
                <a:spcPct val="20000"/>
              </a:spcBef>
              <a:buFont typeface="Arial"/>
              <a:buChar char="»"/>
              <a:defRPr kumimoji="1" lang="ja-JP" altLang="en-US" sz="1100" kern="1200" dirty="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dirty="0"/>
              <a:t>動画特有のレポート項目</a:t>
            </a:r>
          </a:p>
        </p:txBody>
      </p:sp>
      <p:sp>
        <p:nvSpPr>
          <p:cNvPr id="54" name="Content Placeholder 2"/>
          <p:cNvSpPr txBox="1">
            <a:spLocks/>
          </p:cNvSpPr>
          <p:nvPr/>
        </p:nvSpPr>
        <p:spPr>
          <a:xfrm>
            <a:off x="495300" y="4084342"/>
            <a:ext cx="5524500" cy="33647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rgbClr val="329FFB"/>
              </a:buClr>
              <a:buFont typeface="Wingdings" charset="2"/>
              <a:buChar char="v"/>
              <a:defRPr kumimoji="1" lang="ja-JP" altLang="en-US" sz="1600" kern="1200">
                <a:solidFill>
                  <a:schemeClr val="tx1"/>
                </a:solidFill>
                <a:latin typeface="メイリオ"/>
                <a:ea typeface="メイリオ"/>
                <a:cs typeface="メイリオ"/>
              </a:defRPr>
            </a:lvl1pPr>
            <a:lvl2pPr marL="742950" indent="-285750" algn="l" defTabSz="457200" rtl="0" eaLnBrk="1" latinLnBrk="0" hangingPunct="1">
              <a:spcBef>
                <a:spcPct val="20000"/>
              </a:spcBef>
              <a:buFont typeface="Arial"/>
              <a:buChar char="–"/>
              <a:defRPr kumimoji="1" lang="ja-JP" altLang="en-US" sz="1400" kern="1200" dirty="0" smtClean="0">
                <a:solidFill>
                  <a:schemeClr val="tx1"/>
                </a:solidFill>
                <a:latin typeface="メイリオ"/>
                <a:ea typeface="メイリオ"/>
                <a:cs typeface="メイリオ"/>
              </a:defRPr>
            </a:lvl2pPr>
            <a:lvl3pPr marL="1143000" indent="-228600" algn="l" defTabSz="457200" rtl="0" eaLnBrk="1" latinLnBrk="0" hangingPunct="1">
              <a:spcBef>
                <a:spcPct val="20000"/>
              </a:spcBef>
              <a:buFont typeface="Arial"/>
              <a:buChar char="•"/>
              <a:defRPr kumimoji="1" lang="ja-JP" altLang="en-US" sz="1200" kern="1200" dirty="0" smtClean="0">
                <a:solidFill>
                  <a:schemeClr val="tx1"/>
                </a:solidFill>
                <a:latin typeface="メイリオ"/>
                <a:ea typeface="メイリオ"/>
                <a:cs typeface="メイリオ"/>
              </a:defRPr>
            </a:lvl3pPr>
            <a:lvl4pPr marL="1600200" indent="-228600" algn="l" defTabSz="457200" rtl="0" eaLnBrk="1" latinLnBrk="0" hangingPunct="1">
              <a:spcBef>
                <a:spcPct val="20000"/>
              </a:spcBef>
              <a:buFont typeface="Arial"/>
              <a:buChar char="–"/>
              <a:defRPr kumimoji="1" lang="ja-JP" altLang="en-US" sz="1100" kern="1200" dirty="0" smtClean="0">
                <a:solidFill>
                  <a:schemeClr val="tx1"/>
                </a:solidFill>
                <a:latin typeface="メイリオ"/>
                <a:ea typeface="メイリオ"/>
                <a:cs typeface="メイリオ"/>
              </a:defRPr>
            </a:lvl4pPr>
            <a:lvl5pPr marL="2057400" indent="-228600" algn="l" defTabSz="457200" rtl="0" eaLnBrk="1" latinLnBrk="0" hangingPunct="1">
              <a:spcBef>
                <a:spcPct val="20000"/>
              </a:spcBef>
              <a:buFont typeface="Arial"/>
              <a:buChar char="»"/>
              <a:defRPr kumimoji="1" lang="ja-JP" altLang="en-US" sz="1100" kern="1200" dirty="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dirty="0"/>
              <a:t>掲載形式</a:t>
            </a:r>
          </a:p>
        </p:txBody>
      </p:sp>
      <p:sp>
        <p:nvSpPr>
          <p:cNvPr id="7" name="TextBox 6"/>
          <p:cNvSpPr txBox="1"/>
          <p:nvPr/>
        </p:nvSpPr>
        <p:spPr>
          <a:xfrm>
            <a:off x="298240" y="6458742"/>
            <a:ext cx="3299301" cy="246221"/>
          </a:xfrm>
          <a:prstGeom prst="rect">
            <a:avLst/>
          </a:prstGeom>
          <a:noFill/>
        </p:spPr>
        <p:txBody>
          <a:bodyPr wrap="none" rtlCol="0">
            <a:spAutoFit/>
          </a:bodyPr>
          <a:lstStyle/>
          <a:p>
            <a:r>
              <a:rPr lang="ja-JP" altLang="en-US" sz="1000" b="1" dirty="0">
                <a:solidFill>
                  <a:schemeClr val="bg2">
                    <a:lumMod val="75000"/>
                  </a:schemeClr>
                </a:solidFill>
              </a:rPr>
              <a:t>◯ </a:t>
            </a:r>
            <a:r>
              <a:rPr lang="ja-JP" altLang="en-US" sz="1000" dirty="0"/>
              <a:t>インバナー動画での配信もオプションで可能です。</a:t>
            </a:r>
            <a:endParaRPr lang="en-US" sz="1000" dirty="0"/>
          </a:p>
        </p:txBody>
      </p:sp>
      <p:pic>
        <p:nvPicPr>
          <p:cNvPr id="55" name="Picture 54"/>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830146" y="3334832"/>
            <a:ext cx="1021916" cy="349035"/>
          </a:xfrm>
          <a:prstGeom prst="rect">
            <a:avLst/>
          </a:prstGeom>
        </p:spPr>
      </p:pic>
      <p:pic>
        <p:nvPicPr>
          <p:cNvPr id="56" name="Picture 55">
            <a:extLst>
              <a:ext uri="{FF2B5EF4-FFF2-40B4-BE49-F238E27FC236}">
                <a16:creationId xmlns:a16="http://schemas.microsoft.com/office/drawing/2014/main" id="{BA078B83-2EB7-E346-81E9-D40409868D66}"/>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4226556" y="2461072"/>
            <a:ext cx="944966" cy="329163"/>
          </a:xfrm>
          <a:prstGeom prst="rect">
            <a:avLst/>
          </a:prstGeom>
        </p:spPr>
      </p:pic>
      <p:pic>
        <p:nvPicPr>
          <p:cNvPr id="57" name="Picture 56">
            <a:extLst>
              <a:ext uri="{FF2B5EF4-FFF2-40B4-BE49-F238E27FC236}">
                <a16:creationId xmlns:a16="http://schemas.microsoft.com/office/drawing/2014/main" id="{7C14F5FE-36C2-5648-B5AC-F7453EFD7563}"/>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4047532" y="1553784"/>
            <a:ext cx="1381110" cy="277906"/>
          </a:xfrm>
          <a:prstGeom prst="rect">
            <a:avLst/>
          </a:prstGeom>
        </p:spPr>
      </p:pic>
      <p:pic>
        <p:nvPicPr>
          <p:cNvPr id="58" name="Picture 57">
            <a:extLst>
              <a:ext uri="{FF2B5EF4-FFF2-40B4-BE49-F238E27FC236}">
                <a16:creationId xmlns:a16="http://schemas.microsoft.com/office/drawing/2014/main" id="{FFCB8CE5-86D6-4E4C-BF5A-88E5383F81C5}"/>
              </a:ext>
            </a:extLst>
          </p:cNvPr>
          <p:cNvPicPr>
            <a:picLocks noChangeAspect="1"/>
          </p:cNvPicPr>
          <p:nvPr/>
        </p:nvPicPr>
        <p:blipFill>
          <a:blip r:embed="rId14"/>
          <a:stretch>
            <a:fillRect/>
          </a:stretch>
        </p:blipFill>
        <p:spPr>
          <a:xfrm>
            <a:off x="717904" y="1593789"/>
            <a:ext cx="1251398" cy="568817"/>
          </a:xfrm>
          <a:prstGeom prst="rect">
            <a:avLst/>
          </a:prstGeom>
        </p:spPr>
      </p:pic>
    </p:spTree>
    <p:extLst>
      <p:ext uri="{BB962C8B-B14F-4D97-AF65-F5344CB8AC3E}">
        <p14:creationId xmlns:p14="http://schemas.microsoft.com/office/powerpoint/2010/main" val="14412544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自動車ターゲティング</a:t>
            </a:r>
            <a:endParaRPr lang="en-US" dirty="0"/>
          </a:p>
        </p:txBody>
      </p:sp>
      <p:sp>
        <p:nvSpPr>
          <p:cNvPr id="3" name="Content Placeholder 2"/>
          <p:cNvSpPr>
            <a:spLocks noGrp="1"/>
          </p:cNvSpPr>
          <p:nvPr>
            <p:ph idx="1"/>
          </p:nvPr>
        </p:nvSpPr>
        <p:spPr>
          <a:xfrm>
            <a:off x="495300" y="915840"/>
            <a:ext cx="5219700" cy="1234351"/>
          </a:xfrm>
        </p:spPr>
        <p:txBody>
          <a:bodyPr/>
          <a:lstStyle/>
          <a:p>
            <a:r>
              <a:rPr lang="ja-JP" altLang="en-US" dirty="0"/>
              <a:t>概要</a:t>
            </a:r>
            <a:endParaRPr lang="en-US" altLang="ja-JP" dirty="0"/>
          </a:p>
          <a:p>
            <a:pPr lvl="1"/>
            <a:r>
              <a:rPr lang="ja-JP" altLang="en-US" dirty="0"/>
              <a:t>車検データを利用して、保有自動車にもとづいたターゲティング配信を行います。</a:t>
            </a:r>
            <a:endParaRPr lang="en-US" altLang="ja-JP"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17</a:t>
            </a:fld>
            <a:endParaRPr kumimoji="1" lang="ja-JP" altLang="en-US"/>
          </a:p>
        </p:txBody>
      </p:sp>
      <p:graphicFrame>
        <p:nvGraphicFramePr>
          <p:cNvPr id="7" name="Table 6"/>
          <p:cNvGraphicFramePr>
            <a:graphicFrameLocks noGrp="1"/>
          </p:cNvGraphicFramePr>
          <p:nvPr>
            <p:extLst/>
          </p:nvPr>
        </p:nvGraphicFramePr>
        <p:xfrm>
          <a:off x="5892800" y="744280"/>
          <a:ext cx="3844165" cy="5857019"/>
        </p:xfrm>
        <a:graphic>
          <a:graphicData uri="http://schemas.openxmlformats.org/drawingml/2006/table">
            <a:tbl>
              <a:tblPr firstCol="1">
                <a:tableStyleId>{5C22544A-7EE6-4342-B048-85BDC9FD1C3A}</a:tableStyleId>
              </a:tblPr>
              <a:tblGrid>
                <a:gridCol w="1485653">
                  <a:extLst>
                    <a:ext uri="{9D8B030D-6E8A-4147-A177-3AD203B41FA5}">
                      <a16:colId xmlns:a16="http://schemas.microsoft.com/office/drawing/2014/main" val="20000"/>
                    </a:ext>
                  </a:extLst>
                </a:gridCol>
                <a:gridCol w="2358512">
                  <a:extLst>
                    <a:ext uri="{9D8B030D-6E8A-4147-A177-3AD203B41FA5}">
                      <a16:colId xmlns:a16="http://schemas.microsoft.com/office/drawing/2014/main" val="20001"/>
                    </a:ext>
                  </a:extLst>
                </a:gridCol>
              </a:tblGrid>
              <a:tr h="267721">
                <a:tc>
                  <a:txBody>
                    <a:bodyPr/>
                    <a:lstStyle/>
                    <a:p>
                      <a:pPr>
                        <a:lnSpc>
                          <a:spcPct val="100000"/>
                        </a:lnSpc>
                      </a:pPr>
                      <a:r>
                        <a:rPr lang="ja-JP" altLang="en-US" sz="1050" dirty="0">
                          <a:latin typeface="Meiryo" charset="-128"/>
                          <a:ea typeface="Meiryo" charset="-128"/>
                          <a:cs typeface="Meiryo" charset="-128"/>
                        </a:rPr>
                        <a:t>メニュー名</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自動車ターゲティング</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0"/>
                  </a:ext>
                </a:extLst>
              </a:tr>
              <a:tr h="267721">
                <a:tc>
                  <a:txBody>
                    <a:bodyPr/>
                    <a:lstStyle/>
                    <a:p>
                      <a:pPr>
                        <a:lnSpc>
                          <a:spcPct val="100000"/>
                        </a:lnSpc>
                      </a:pPr>
                      <a:r>
                        <a:rPr lang="ja-JP" altLang="en-US" sz="1050" dirty="0">
                          <a:latin typeface="Meiryo" charset="-128"/>
                          <a:ea typeface="Meiryo" charset="-128"/>
                          <a:cs typeface="Meiryo" charset="-128"/>
                        </a:rPr>
                        <a:t>課金形態</a:t>
                      </a:r>
                      <a:endParaRPr lang="en-US" sz="1050" dirty="0">
                        <a:latin typeface="Meiryo" charset="-128"/>
                        <a:ea typeface="Meiryo" charset="-128"/>
                        <a:cs typeface="Meiryo" charset="-128"/>
                      </a:endParaRPr>
                    </a:p>
                  </a:txBody>
                  <a:tcPr anchor="ctr"/>
                </a:tc>
                <a:tc>
                  <a:txBody>
                    <a:bodyPr/>
                    <a:lstStyle/>
                    <a:p>
                      <a:pPr>
                        <a:lnSpc>
                          <a:spcPct val="100000"/>
                        </a:lnSpc>
                      </a:pPr>
                      <a:r>
                        <a:rPr lang="en-US" sz="1050" dirty="0">
                          <a:latin typeface="Meiryo" charset="-128"/>
                          <a:ea typeface="Meiryo" charset="-128"/>
                          <a:cs typeface="Meiryo" charset="-128"/>
                        </a:rPr>
                        <a:t>CPC</a:t>
                      </a:r>
                      <a:r>
                        <a:rPr lang="ja-JP" altLang="en-US" sz="1050" dirty="0">
                          <a:latin typeface="Meiryo" charset="-128"/>
                          <a:ea typeface="Meiryo" charset="-128"/>
                          <a:cs typeface="Meiryo" charset="-128"/>
                        </a:rPr>
                        <a:t>課金</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1"/>
                  </a:ext>
                </a:extLst>
              </a:tr>
              <a:tr h="267721">
                <a:tc>
                  <a:txBody>
                    <a:bodyPr/>
                    <a:lstStyle/>
                    <a:p>
                      <a:pPr>
                        <a:lnSpc>
                          <a:spcPct val="100000"/>
                        </a:lnSpc>
                      </a:pPr>
                      <a:r>
                        <a:rPr lang="ja-JP" altLang="en-US" sz="1050" dirty="0">
                          <a:latin typeface="Meiryo" charset="-128"/>
                          <a:ea typeface="Meiryo" charset="-128"/>
                          <a:cs typeface="Meiryo" charset="-128"/>
                        </a:rPr>
                        <a:t>価格</a:t>
                      </a:r>
                      <a:endParaRPr lang="en-US" sz="1050" dirty="0">
                        <a:latin typeface="Meiryo" charset="-128"/>
                        <a:ea typeface="Meiryo" charset="-128"/>
                        <a:cs typeface="Meiryo" charset="-128"/>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050" dirty="0">
                          <a:latin typeface="Meiryo" charset="-128"/>
                          <a:ea typeface="Meiryo" charset="-128"/>
                          <a:cs typeface="Meiryo" charset="-128"/>
                        </a:rPr>
                        <a:t>CPC</a:t>
                      </a:r>
                      <a:r>
                        <a:rPr lang="ja-JP" altLang="en-US" sz="1050" dirty="0">
                          <a:latin typeface="Meiryo" charset="-128"/>
                          <a:ea typeface="Meiryo" charset="-128"/>
                          <a:cs typeface="Meiryo" charset="-128"/>
                        </a:rPr>
                        <a:t> </a:t>
                      </a:r>
                      <a:r>
                        <a:rPr lang="en-US" altLang="ja-JP" sz="1050" dirty="0">
                          <a:latin typeface="Meiryo" charset="-128"/>
                          <a:ea typeface="Meiryo" charset="-128"/>
                          <a:cs typeface="Meiryo" charset="-128"/>
                        </a:rPr>
                        <a:t>200</a:t>
                      </a:r>
                      <a:r>
                        <a:rPr lang="ja-JP" altLang="en-US" sz="1050" dirty="0">
                          <a:latin typeface="Meiryo" charset="-128"/>
                          <a:ea typeface="Meiryo" charset="-128"/>
                          <a:cs typeface="Meiryo" charset="-128"/>
                        </a:rPr>
                        <a:t>円</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2"/>
                  </a:ext>
                </a:extLst>
              </a:tr>
              <a:tr h="212932">
                <a:tc>
                  <a:txBody>
                    <a:bodyPr/>
                    <a:lstStyle/>
                    <a:p>
                      <a:pPr>
                        <a:lnSpc>
                          <a:spcPct val="100000"/>
                        </a:lnSpc>
                      </a:pPr>
                      <a:r>
                        <a:rPr lang="ja-JP" altLang="en-US" sz="1050" dirty="0">
                          <a:latin typeface="Meiryo" charset="-128"/>
                          <a:ea typeface="Meiryo" charset="-128"/>
                          <a:cs typeface="Meiryo" charset="-128"/>
                        </a:rPr>
                        <a:t>最小申込金額</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なし</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3"/>
                  </a:ext>
                </a:extLst>
              </a:tr>
              <a:tr h="267721">
                <a:tc>
                  <a:txBody>
                    <a:bodyPr/>
                    <a:lstStyle/>
                    <a:p>
                      <a:pPr>
                        <a:lnSpc>
                          <a:spcPct val="100000"/>
                        </a:lnSpc>
                      </a:pPr>
                      <a:r>
                        <a:rPr lang="ja-JP" altLang="en-US" sz="1050" dirty="0">
                          <a:latin typeface="Meiryo" charset="-128"/>
                          <a:ea typeface="Meiryo" charset="-128"/>
                          <a:cs typeface="Meiryo" charset="-128"/>
                        </a:rPr>
                        <a:t>掲載期間</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なし</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4"/>
                  </a:ext>
                </a:extLst>
              </a:tr>
              <a:tr h="267721">
                <a:tc>
                  <a:txBody>
                    <a:bodyPr/>
                    <a:lstStyle/>
                    <a:p>
                      <a:pPr>
                        <a:lnSpc>
                          <a:spcPct val="100000"/>
                        </a:lnSpc>
                      </a:pPr>
                      <a:r>
                        <a:rPr lang="ja-JP" altLang="en-US" sz="1050" dirty="0">
                          <a:latin typeface="Meiryo" charset="-128"/>
                          <a:ea typeface="Meiryo" charset="-128"/>
                          <a:cs typeface="Meiryo" charset="-128"/>
                        </a:rPr>
                        <a:t>掲載面</a:t>
                      </a:r>
                      <a:endParaRPr lang="en-US" sz="1050" dirty="0">
                        <a:latin typeface="Meiryo" charset="-128"/>
                        <a:ea typeface="Meiryo" charset="-128"/>
                        <a:cs typeface="Meiryo" charset="-128"/>
                      </a:endParaRPr>
                    </a:p>
                  </a:txBody>
                  <a:tcPr anchor="ctr"/>
                </a:tc>
                <a:tc>
                  <a:txBody>
                    <a:bodyPr/>
                    <a:lstStyle/>
                    <a:p>
                      <a:pPr>
                        <a:lnSpc>
                          <a:spcPct val="100000"/>
                        </a:lnSpc>
                      </a:pPr>
                      <a:r>
                        <a:rPr lang="en-US" sz="1050" dirty="0">
                          <a:latin typeface="Meiryo" charset="-128"/>
                          <a:ea typeface="Meiryo" charset="-128"/>
                          <a:cs typeface="Meiryo" charset="-128"/>
                        </a:rPr>
                        <a:t>GeoLogic Ad Network</a:t>
                      </a:r>
                    </a:p>
                  </a:txBody>
                  <a:tcPr anchor="ctr"/>
                </a:tc>
                <a:extLst>
                  <a:ext uri="{0D108BD9-81ED-4DB2-BD59-A6C34878D82A}">
                    <a16:rowId xmlns:a16="http://schemas.microsoft.com/office/drawing/2014/main" val="10005"/>
                  </a:ext>
                </a:extLst>
              </a:tr>
              <a:tr h="267721">
                <a:tc>
                  <a:txBody>
                    <a:bodyPr/>
                    <a:lstStyle/>
                    <a:p>
                      <a:pPr>
                        <a:lnSpc>
                          <a:spcPct val="100000"/>
                        </a:lnSpc>
                      </a:pPr>
                      <a:r>
                        <a:rPr lang="ja-JP" altLang="en-US" sz="1050" dirty="0">
                          <a:latin typeface="Meiryo" charset="-128"/>
                          <a:ea typeface="Meiryo" charset="-128"/>
                          <a:cs typeface="Meiryo" charset="-128"/>
                        </a:rPr>
                        <a:t>掲載面種別</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・スマホ アプリ面</a:t>
                      </a:r>
                      <a:endParaRPr lang="en-US" altLang="ja-JP" sz="1050" dirty="0">
                        <a:latin typeface="Meiryo" charset="-128"/>
                        <a:ea typeface="Meiryo" charset="-128"/>
                        <a:cs typeface="Meiryo" charset="-128"/>
                      </a:endParaRPr>
                    </a:p>
                    <a:p>
                      <a:pPr>
                        <a:lnSpc>
                          <a:spcPct val="100000"/>
                        </a:lnSpc>
                      </a:pPr>
                      <a:r>
                        <a:rPr lang="ja-JP" altLang="en-US" sz="1050" dirty="0">
                          <a:latin typeface="Meiryo" charset="-128"/>
                          <a:ea typeface="Meiryo" charset="-128"/>
                          <a:cs typeface="Meiryo" charset="-128"/>
                        </a:rPr>
                        <a:t>・一部スマホ ブラウザ面</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6"/>
                  </a:ext>
                </a:extLst>
              </a:tr>
              <a:tr h="1661075">
                <a:tc>
                  <a:txBody>
                    <a:bodyPr/>
                    <a:lstStyle/>
                    <a:p>
                      <a:pPr>
                        <a:lnSpc>
                          <a:spcPct val="100000"/>
                        </a:lnSpc>
                      </a:pPr>
                      <a:r>
                        <a:rPr lang="ja-JP" altLang="en-US" sz="1050" dirty="0">
                          <a:latin typeface="Meiryo" charset="-128"/>
                          <a:ea typeface="Meiryo" charset="-128"/>
                          <a:cs typeface="Meiryo" charset="-128"/>
                        </a:rPr>
                        <a:t>ターゲティング</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・ブランド車名</a:t>
                      </a:r>
                      <a:endParaRPr lang="en-US" altLang="ja-JP" sz="1050" dirty="0">
                        <a:latin typeface="Meiryo" charset="-128"/>
                        <a:ea typeface="Meiryo" charset="-128"/>
                        <a:cs typeface="Meiryo" charset="-128"/>
                      </a:endParaRPr>
                    </a:p>
                    <a:p>
                      <a:pPr>
                        <a:lnSpc>
                          <a:spcPct val="100000"/>
                        </a:lnSpc>
                      </a:pPr>
                      <a:r>
                        <a:rPr lang="ja-JP" altLang="en-US" sz="1050" dirty="0">
                          <a:latin typeface="Meiryo" charset="-128"/>
                          <a:ea typeface="Meiryo" charset="-128"/>
                          <a:cs typeface="Meiryo" charset="-128"/>
                        </a:rPr>
                        <a:t>・登録車種</a:t>
                      </a:r>
                      <a:endParaRPr lang="en-US" altLang="ja-JP" sz="1050" dirty="0">
                        <a:latin typeface="Meiryo" charset="-128"/>
                        <a:ea typeface="Meiryo" charset="-128"/>
                        <a:cs typeface="Meiryo" charset="-128"/>
                      </a:endParaRPr>
                    </a:p>
                    <a:p>
                      <a:pPr>
                        <a:lnSpc>
                          <a:spcPct val="100000"/>
                        </a:lnSpc>
                      </a:pPr>
                      <a:r>
                        <a:rPr lang="ja-JP" altLang="en-US" sz="1050" dirty="0">
                          <a:latin typeface="Meiryo" charset="-128"/>
                          <a:ea typeface="Meiryo" charset="-128"/>
                          <a:cs typeface="Meiryo" charset="-128"/>
                        </a:rPr>
                        <a:t>・総排気量</a:t>
                      </a:r>
                      <a:endParaRPr lang="en-US" altLang="ja-JP" sz="1050" dirty="0">
                        <a:latin typeface="Meiryo" charset="-128"/>
                        <a:ea typeface="Meiryo" charset="-128"/>
                        <a:cs typeface="Meiryo" charset="-128"/>
                      </a:endParaRPr>
                    </a:p>
                    <a:p>
                      <a:pPr>
                        <a:lnSpc>
                          <a:spcPct val="100000"/>
                        </a:lnSpc>
                      </a:pPr>
                      <a:r>
                        <a:rPr lang="ja-JP" altLang="en-US" sz="1050" dirty="0">
                          <a:latin typeface="Meiryo" charset="-128"/>
                          <a:ea typeface="Meiryo" charset="-128"/>
                          <a:cs typeface="Meiryo" charset="-128"/>
                        </a:rPr>
                        <a:t>・走行距離</a:t>
                      </a:r>
                      <a:endParaRPr lang="en-US" altLang="ja-JP" sz="1050" dirty="0">
                        <a:latin typeface="Meiryo" charset="-128"/>
                        <a:ea typeface="Meiryo" charset="-128"/>
                        <a:cs typeface="Meiryo" charset="-128"/>
                      </a:endParaRPr>
                    </a:p>
                    <a:p>
                      <a:pPr>
                        <a:lnSpc>
                          <a:spcPct val="100000"/>
                        </a:lnSpc>
                      </a:pPr>
                      <a:r>
                        <a:rPr lang="ja-JP" altLang="en-US" sz="1050" dirty="0">
                          <a:latin typeface="Meiryo" charset="-128"/>
                          <a:ea typeface="Meiryo" charset="-128"/>
                          <a:cs typeface="Meiryo" charset="-128"/>
                        </a:rPr>
                        <a:t>・初度登録年月</a:t>
                      </a:r>
                      <a:endParaRPr lang="en-US" altLang="ja-JP" sz="1050" dirty="0">
                        <a:latin typeface="Meiryo" charset="-128"/>
                        <a:ea typeface="Meiryo" charset="-128"/>
                        <a:cs typeface="Meiryo"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sz="1050" dirty="0">
                          <a:latin typeface="Meiryo" charset="-128"/>
                          <a:ea typeface="Meiryo" charset="-128"/>
                          <a:cs typeface="Meiryo" charset="-128"/>
                        </a:rPr>
                        <a:t>・車検満了年月</a:t>
                      </a:r>
                      <a:br>
                        <a:rPr lang="en-US" altLang="ja-JP" sz="1050" dirty="0">
                          <a:latin typeface="Meiryo" charset="-128"/>
                          <a:ea typeface="Meiryo" charset="-128"/>
                          <a:cs typeface="Meiryo" charset="-128"/>
                        </a:rPr>
                      </a:br>
                      <a:br>
                        <a:rPr lang="en-US" altLang="ja-JP" sz="1050" dirty="0">
                          <a:latin typeface="Meiryo" charset="-128"/>
                          <a:ea typeface="Meiryo" charset="-128"/>
                          <a:cs typeface="Meiryo" charset="-128"/>
                        </a:rPr>
                      </a:br>
                      <a:r>
                        <a:rPr lang="en-US" altLang="ja-JP" sz="1050" dirty="0">
                          <a:latin typeface="Meiryo" charset="-128"/>
                          <a:ea typeface="Meiryo" charset="-128"/>
                          <a:cs typeface="Meiryo" charset="-128"/>
                        </a:rPr>
                        <a:t>[</a:t>
                      </a:r>
                      <a:r>
                        <a:rPr lang="ja-JP" altLang="en-US" sz="1050" dirty="0">
                          <a:latin typeface="Meiryo" charset="-128"/>
                          <a:ea typeface="Meiryo" charset="-128"/>
                          <a:cs typeface="Meiryo" charset="-128"/>
                        </a:rPr>
                        <a:t>かけ合わせ可能項目</a:t>
                      </a:r>
                      <a:r>
                        <a:rPr lang="en-US" altLang="ja-JP" sz="1050" dirty="0">
                          <a:latin typeface="Meiryo" charset="-128"/>
                          <a:ea typeface="Meiryo" charset="-128"/>
                          <a:cs typeface="Meiryo" charset="-128"/>
                        </a:rPr>
                        <a:t>]</a:t>
                      </a:r>
                    </a:p>
                    <a:p>
                      <a:pPr marL="0" indent="0">
                        <a:lnSpc>
                          <a:spcPct val="100000"/>
                        </a:lnSpc>
                        <a:buFont typeface="Arial" charset="0"/>
                        <a:buNone/>
                      </a:pPr>
                      <a:r>
                        <a:rPr lang="ja-JP" altLang="en-US" sz="1050" dirty="0">
                          <a:latin typeface="Meiryo" charset="-128"/>
                          <a:ea typeface="Meiryo" charset="-128"/>
                          <a:cs typeface="Meiryo" charset="-128"/>
                        </a:rPr>
                        <a:t>・都道府県・市区町村</a:t>
                      </a:r>
                      <a:endParaRPr lang="en-US" altLang="ja-JP" sz="1050" dirty="0">
                        <a:latin typeface="Meiryo" charset="-128"/>
                        <a:ea typeface="Meiryo" charset="-128"/>
                        <a:cs typeface="Meiryo" charset="-128"/>
                      </a:endParaRPr>
                    </a:p>
                    <a:p>
                      <a:pPr marL="0" indent="0">
                        <a:lnSpc>
                          <a:spcPct val="100000"/>
                        </a:lnSpc>
                        <a:buFont typeface="Arial" charset="0"/>
                        <a:buNone/>
                      </a:pPr>
                      <a:r>
                        <a:rPr lang="ja-JP" altLang="en-US" sz="1050" dirty="0">
                          <a:latin typeface="Meiryo" charset="-128"/>
                          <a:ea typeface="Meiryo" charset="-128"/>
                          <a:cs typeface="Meiryo" charset="-128"/>
                        </a:rPr>
                        <a:t>・性別・年代</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7"/>
                  </a:ext>
                </a:extLst>
              </a:tr>
              <a:tr h="267721">
                <a:tc>
                  <a:txBody>
                    <a:bodyPr/>
                    <a:lstStyle/>
                    <a:p>
                      <a:pPr>
                        <a:lnSpc>
                          <a:spcPct val="100000"/>
                        </a:lnSpc>
                      </a:pPr>
                      <a:r>
                        <a:rPr lang="ja-JP" altLang="en-US" sz="1050" dirty="0">
                          <a:latin typeface="Meiryo" charset="-128"/>
                          <a:ea typeface="Meiryo" charset="-128"/>
                          <a:cs typeface="Meiryo" charset="-128"/>
                        </a:rPr>
                        <a:t>バナーサイズ</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320x50, 300x250px, </a:t>
                      </a:r>
                      <a:br>
                        <a:rPr lang="en-US" altLang="ja-JP" sz="1050" dirty="0">
                          <a:latin typeface="Meiryo" charset="-128"/>
                          <a:ea typeface="Meiryo" charset="-128"/>
                          <a:cs typeface="Meiryo" charset="-128"/>
                        </a:rPr>
                      </a:br>
                      <a:r>
                        <a:rPr lang="ja-JP" altLang="en-US" sz="1050" dirty="0">
                          <a:latin typeface="Meiryo" charset="-128"/>
                          <a:ea typeface="Meiryo" charset="-128"/>
                          <a:cs typeface="Meiryo" charset="-128"/>
                        </a:rPr>
                        <a:t>インフィードなど</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08"/>
                  </a:ext>
                </a:extLst>
              </a:tr>
              <a:tr h="267721">
                <a:tc>
                  <a:txBody>
                    <a:bodyPr/>
                    <a:lstStyle/>
                    <a:p>
                      <a:pPr>
                        <a:lnSpc>
                          <a:spcPct val="100000"/>
                        </a:lnSpc>
                      </a:pPr>
                      <a:r>
                        <a:rPr lang="ja-JP" altLang="en-US" sz="1050" dirty="0">
                          <a:latin typeface="Meiryo" charset="-128"/>
                          <a:ea typeface="Meiryo" charset="-128"/>
                          <a:cs typeface="Meiryo" charset="-128"/>
                        </a:rPr>
                        <a:t>入稿期日</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5</a:t>
                      </a:r>
                      <a:r>
                        <a:rPr lang="ja-JP" altLang="en-US" sz="1050" dirty="0">
                          <a:latin typeface="Meiryo" charset="-128"/>
                          <a:ea typeface="Meiryo" charset="-128"/>
                          <a:cs typeface="Meiryo" charset="-128"/>
                        </a:rPr>
                        <a:t>営業日前まで</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09"/>
                  </a:ext>
                </a:extLst>
              </a:tr>
              <a:tr h="438089">
                <a:tc>
                  <a:txBody>
                    <a:bodyPr/>
                    <a:lstStyle/>
                    <a:p>
                      <a:pPr>
                        <a:lnSpc>
                          <a:spcPct val="100000"/>
                        </a:lnSpc>
                      </a:pPr>
                      <a:r>
                        <a:rPr lang="ja-JP" altLang="en-US" sz="1050" dirty="0">
                          <a:latin typeface="Meiryo" charset="-128"/>
                          <a:ea typeface="Meiryo" charset="-128"/>
                          <a:cs typeface="Meiryo" charset="-128"/>
                        </a:rPr>
                        <a:t>ファイル容量</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40KB</a:t>
                      </a:r>
                      <a:r>
                        <a:rPr lang="ja-JP" altLang="en-US" sz="1050" dirty="0">
                          <a:latin typeface="Meiryo" charset="-128"/>
                          <a:ea typeface="Meiryo" charset="-128"/>
                          <a:cs typeface="Meiryo" charset="-128"/>
                        </a:rPr>
                        <a:t>を超える場合、弊社にて圧縮する場合があります</a:t>
                      </a:r>
                    </a:p>
                  </a:txBody>
                  <a:tcPr anchor="ctr"/>
                </a:tc>
                <a:extLst>
                  <a:ext uri="{0D108BD9-81ED-4DB2-BD59-A6C34878D82A}">
                    <a16:rowId xmlns:a16="http://schemas.microsoft.com/office/drawing/2014/main" val="10010"/>
                  </a:ext>
                </a:extLst>
              </a:tr>
              <a:tr h="778823">
                <a:tc>
                  <a:txBody>
                    <a:bodyPr/>
                    <a:lstStyle/>
                    <a:p>
                      <a:pPr>
                        <a:lnSpc>
                          <a:spcPct val="100000"/>
                        </a:lnSpc>
                      </a:pPr>
                      <a:r>
                        <a:rPr lang="ja-JP" altLang="en-US" sz="1050" dirty="0">
                          <a:latin typeface="Meiryo" charset="-128"/>
                          <a:ea typeface="Meiryo" charset="-128"/>
                          <a:cs typeface="Meiryo" charset="-128"/>
                        </a:rPr>
                        <a:t>クリエイティブ数</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a:t>
                      </a:r>
                      <a:r>
                        <a:rPr lang="ja-JP" altLang="en-US" sz="1050" dirty="0">
                          <a:latin typeface="Meiryo" charset="-128"/>
                          <a:ea typeface="Meiryo" charset="-128"/>
                          <a:cs typeface="Meiryo" charset="-128"/>
                        </a:rPr>
                        <a:t>お申込み金額</a:t>
                      </a:r>
                      <a:r>
                        <a:rPr lang="en-US" altLang="ja-JP" sz="1050" dirty="0">
                          <a:latin typeface="Meiryo" charset="-128"/>
                          <a:ea typeface="Meiryo" charset="-128"/>
                          <a:cs typeface="Meiryo" charset="-128"/>
                        </a:rPr>
                        <a:t>]</a:t>
                      </a:r>
                    </a:p>
                    <a:p>
                      <a:pPr>
                        <a:lnSpc>
                          <a:spcPct val="100000"/>
                        </a:lnSpc>
                      </a:pPr>
                      <a:r>
                        <a:rPr lang="en-US" altLang="ja-JP" sz="1050" dirty="0">
                          <a:latin typeface="Meiryo" charset="-128"/>
                          <a:ea typeface="Meiryo" charset="-128"/>
                          <a:cs typeface="Meiryo" charset="-128"/>
                        </a:rPr>
                        <a:t>〜10</a:t>
                      </a:r>
                      <a:r>
                        <a:rPr lang="ja-JP" altLang="en-US" sz="1050" dirty="0">
                          <a:latin typeface="Meiryo" charset="-128"/>
                          <a:ea typeface="Meiryo" charset="-128"/>
                          <a:cs typeface="Meiryo" charset="-128"/>
                        </a:rPr>
                        <a:t>万円未満：</a:t>
                      </a:r>
                      <a:r>
                        <a:rPr lang="en-US" altLang="ja-JP" sz="1050" dirty="0">
                          <a:latin typeface="Meiryo" charset="-128"/>
                          <a:ea typeface="Meiryo" charset="-128"/>
                          <a:cs typeface="Meiryo" charset="-128"/>
                        </a:rPr>
                        <a:t>5</a:t>
                      </a:r>
                      <a:r>
                        <a:rPr lang="ja-JP" altLang="en-US" sz="1050" dirty="0">
                          <a:latin typeface="Meiryo" charset="-128"/>
                          <a:ea typeface="Meiryo" charset="-128"/>
                          <a:cs typeface="Meiryo" charset="-128"/>
                        </a:rPr>
                        <a:t>本</a:t>
                      </a:r>
                      <a:br>
                        <a:rPr lang="en-US" altLang="ja-JP" sz="1050" dirty="0">
                          <a:latin typeface="Meiryo" charset="-128"/>
                          <a:ea typeface="Meiryo" charset="-128"/>
                          <a:cs typeface="Meiryo" charset="-128"/>
                        </a:rPr>
                      </a:br>
                      <a:r>
                        <a:rPr lang="en-US" altLang="ja-JP" sz="1050" dirty="0">
                          <a:latin typeface="Meiryo" charset="-128"/>
                          <a:ea typeface="Meiryo" charset="-128"/>
                          <a:cs typeface="Meiryo" charset="-128"/>
                        </a:rPr>
                        <a:t>10</a:t>
                      </a:r>
                      <a:r>
                        <a:rPr lang="ja-JP" altLang="en-US" sz="1050" dirty="0">
                          <a:latin typeface="Meiryo" charset="-128"/>
                          <a:ea typeface="Meiryo" charset="-128"/>
                          <a:cs typeface="Meiryo" charset="-128"/>
                        </a:rPr>
                        <a:t>万円</a:t>
                      </a:r>
                      <a:r>
                        <a:rPr lang="en-US" altLang="ja-JP" sz="1050" dirty="0">
                          <a:latin typeface="Meiryo" charset="-128"/>
                          <a:ea typeface="Meiryo" charset="-128"/>
                          <a:cs typeface="Meiryo" charset="-128"/>
                        </a:rPr>
                        <a:t>〜30</a:t>
                      </a:r>
                      <a:r>
                        <a:rPr lang="ja-JP" altLang="en-US" sz="1050" dirty="0">
                          <a:latin typeface="Meiryo" charset="-128"/>
                          <a:ea typeface="Meiryo" charset="-128"/>
                          <a:cs typeface="Meiryo" charset="-128"/>
                        </a:rPr>
                        <a:t>万円未満：</a:t>
                      </a:r>
                      <a:r>
                        <a:rPr lang="en-US" altLang="ja-JP" sz="1050" dirty="0">
                          <a:latin typeface="Meiryo" charset="-128"/>
                          <a:ea typeface="Meiryo" charset="-128"/>
                          <a:cs typeface="Meiryo" charset="-128"/>
                        </a:rPr>
                        <a:t>10</a:t>
                      </a:r>
                      <a:r>
                        <a:rPr lang="ja-JP" altLang="en-US" sz="1050" dirty="0">
                          <a:latin typeface="Meiryo" charset="-128"/>
                          <a:ea typeface="Meiryo" charset="-128"/>
                          <a:cs typeface="Meiryo" charset="-128"/>
                        </a:rPr>
                        <a:t>本</a:t>
                      </a:r>
                      <a:br>
                        <a:rPr lang="en-US" altLang="ja-JP" sz="1050" dirty="0">
                          <a:latin typeface="Meiryo" charset="-128"/>
                          <a:ea typeface="Meiryo" charset="-128"/>
                          <a:cs typeface="Meiryo" charset="-128"/>
                        </a:rPr>
                      </a:br>
                      <a:r>
                        <a:rPr lang="en-US" altLang="ja-JP" sz="1050" dirty="0">
                          <a:latin typeface="Meiryo" charset="-128"/>
                          <a:ea typeface="Meiryo" charset="-128"/>
                          <a:cs typeface="Meiryo" charset="-128"/>
                        </a:rPr>
                        <a:t>30</a:t>
                      </a:r>
                      <a:r>
                        <a:rPr lang="ja-JP" altLang="en-US" sz="1050" dirty="0">
                          <a:latin typeface="Meiryo" charset="-128"/>
                          <a:ea typeface="Meiryo" charset="-128"/>
                          <a:cs typeface="Meiryo" charset="-128"/>
                        </a:rPr>
                        <a:t>万円</a:t>
                      </a:r>
                      <a:r>
                        <a:rPr lang="en-US" altLang="ja-JP" sz="1050" dirty="0">
                          <a:latin typeface="Meiryo" charset="-128"/>
                          <a:ea typeface="Meiryo" charset="-128"/>
                          <a:cs typeface="Meiryo" charset="-128"/>
                        </a:rPr>
                        <a:t>〜</a:t>
                      </a:r>
                      <a:r>
                        <a:rPr lang="ja-JP" altLang="en-US" sz="1050" dirty="0">
                          <a:latin typeface="Meiryo" charset="-128"/>
                          <a:ea typeface="Meiryo" charset="-128"/>
                          <a:cs typeface="Meiryo" charset="-128"/>
                        </a:rPr>
                        <a:t>：</a:t>
                      </a:r>
                      <a:r>
                        <a:rPr lang="en-US" altLang="ja-JP" sz="1050" dirty="0">
                          <a:latin typeface="Meiryo" charset="-128"/>
                          <a:ea typeface="Meiryo" charset="-128"/>
                          <a:cs typeface="Meiryo" charset="-128"/>
                        </a:rPr>
                        <a:t>30</a:t>
                      </a:r>
                      <a:r>
                        <a:rPr lang="ja-JP" altLang="en-US" sz="1050" dirty="0">
                          <a:latin typeface="Meiryo" charset="-128"/>
                          <a:ea typeface="Meiryo" charset="-128"/>
                          <a:cs typeface="Meiryo" charset="-128"/>
                        </a:rPr>
                        <a:t>本</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11"/>
                  </a:ext>
                </a:extLst>
              </a:tr>
              <a:tr h="267721">
                <a:tc>
                  <a:txBody>
                    <a:bodyPr/>
                    <a:lstStyle/>
                    <a:p>
                      <a:pPr>
                        <a:lnSpc>
                          <a:spcPct val="100000"/>
                        </a:lnSpc>
                      </a:pPr>
                      <a:r>
                        <a:rPr lang="ja-JP" altLang="en-US" sz="1050" dirty="0">
                          <a:latin typeface="Meiryo" charset="-128"/>
                          <a:ea typeface="Meiryo" charset="-128"/>
                          <a:cs typeface="Meiryo" charset="-128"/>
                        </a:rPr>
                        <a:t>レポート</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レポーティング画面をご提供</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12"/>
                  </a:ext>
                </a:extLst>
              </a:tr>
            </a:tbl>
          </a:graphicData>
        </a:graphic>
      </p:graphicFrame>
      <p:sp>
        <p:nvSpPr>
          <p:cNvPr id="57" name="TextBox 56">
            <a:extLst>
              <a:ext uri="{FF2B5EF4-FFF2-40B4-BE49-F238E27FC236}">
                <a16:creationId xmlns:a16="http://schemas.microsoft.com/office/drawing/2014/main" id="{1E1A98CC-DD51-7248-B10C-FA52506C9C1A}"/>
              </a:ext>
            </a:extLst>
          </p:cNvPr>
          <p:cNvSpPr txBox="1"/>
          <p:nvPr/>
        </p:nvSpPr>
        <p:spPr>
          <a:xfrm>
            <a:off x="5821689" y="6608772"/>
            <a:ext cx="1107996" cy="215444"/>
          </a:xfrm>
          <a:prstGeom prst="rect">
            <a:avLst/>
          </a:prstGeom>
          <a:noFill/>
        </p:spPr>
        <p:txBody>
          <a:bodyPr wrap="none" rtlCol="0">
            <a:spAutoFit/>
          </a:bodyPr>
          <a:lstStyle/>
          <a:p>
            <a:r>
              <a:rPr lang="en-US" altLang="ja-JP" sz="800" dirty="0"/>
              <a:t>※</a:t>
            </a:r>
            <a:r>
              <a:rPr lang="ja-JP" altLang="en-US" sz="800" dirty="0"/>
              <a:t>金額はグロス表記</a:t>
            </a:r>
            <a:endParaRPr lang="en-US" sz="800" dirty="0"/>
          </a:p>
        </p:txBody>
      </p:sp>
      <p:pic>
        <p:nvPicPr>
          <p:cNvPr id="8" name="Picture 7">
            <a:extLst>
              <a:ext uri="{FF2B5EF4-FFF2-40B4-BE49-F238E27FC236}">
                <a16:creationId xmlns:a16="http://schemas.microsoft.com/office/drawing/2014/main" id="{EF0E1792-8008-B04D-A3E7-E031765AB99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3830" y="1715679"/>
            <a:ext cx="5273335" cy="4931378"/>
          </a:xfrm>
          <a:prstGeom prst="rect">
            <a:avLst/>
          </a:prstGeom>
        </p:spPr>
      </p:pic>
    </p:spTree>
    <p:extLst>
      <p:ext uri="{BB962C8B-B14F-4D97-AF65-F5344CB8AC3E}">
        <p14:creationId xmlns:p14="http://schemas.microsoft.com/office/powerpoint/2010/main" val="19889513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DA29E-937E-FD4A-890A-4AEA9ED3E06B}"/>
              </a:ext>
            </a:extLst>
          </p:cNvPr>
          <p:cNvSpPr>
            <a:spLocks noGrp="1"/>
          </p:cNvSpPr>
          <p:nvPr>
            <p:ph type="title"/>
          </p:nvPr>
        </p:nvSpPr>
        <p:spPr/>
        <p:txBody>
          <a:bodyPr/>
          <a:lstStyle/>
          <a:p>
            <a:r>
              <a:rPr lang="ja-JP" altLang="en-US"/>
              <a:t>自動車ターゲティング｜詳細</a:t>
            </a:r>
            <a:endParaRPr lang="en-US" dirty="0"/>
          </a:p>
        </p:txBody>
      </p:sp>
      <p:sp>
        <p:nvSpPr>
          <p:cNvPr id="4" name="Footer Placeholder 3">
            <a:extLst>
              <a:ext uri="{FF2B5EF4-FFF2-40B4-BE49-F238E27FC236}">
                <a16:creationId xmlns:a16="http://schemas.microsoft.com/office/drawing/2014/main" id="{CA21A963-2934-3E4D-AD0B-DD98878CA3E2}"/>
              </a:ext>
            </a:extLst>
          </p:cNvPr>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a:extLst>
              <a:ext uri="{FF2B5EF4-FFF2-40B4-BE49-F238E27FC236}">
                <a16:creationId xmlns:a16="http://schemas.microsoft.com/office/drawing/2014/main" id="{19E13022-FB51-3A47-8CBD-9882CB390D81}"/>
              </a:ext>
            </a:extLst>
          </p:cNvPr>
          <p:cNvSpPr>
            <a:spLocks noGrp="1"/>
          </p:cNvSpPr>
          <p:nvPr>
            <p:ph type="sldNum" sz="quarter" idx="12"/>
          </p:nvPr>
        </p:nvSpPr>
        <p:spPr/>
        <p:txBody>
          <a:bodyPr/>
          <a:lstStyle/>
          <a:p>
            <a:fld id="{04ACE752-BD15-4044-A9B6-0BE975522DFF}" type="slidenum">
              <a:rPr kumimoji="1" lang="ja-JP" altLang="en-US" smtClean="0"/>
              <a:t>18</a:t>
            </a:fld>
            <a:endParaRPr kumimoji="1" lang="ja-JP" altLang="en-US"/>
          </a:p>
        </p:txBody>
      </p:sp>
      <p:graphicFrame>
        <p:nvGraphicFramePr>
          <p:cNvPr id="13" name="Table 12">
            <a:extLst>
              <a:ext uri="{FF2B5EF4-FFF2-40B4-BE49-F238E27FC236}">
                <a16:creationId xmlns:a16="http://schemas.microsoft.com/office/drawing/2014/main" id="{B4C875ED-68E3-D340-AA79-9680E8ADFB02}"/>
              </a:ext>
            </a:extLst>
          </p:cNvPr>
          <p:cNvGraphicFramePr>
            <a:graphicFrameLocks noGrp="1"/>
          </p:cNvGraphicFramePr>
          <p:nvPr>
            <p:extLst>
              <p:ext uri="{D42A27DB-BD31-4B8C-83A1-F6EECF244321}">
                <p14:modId xmlns:p14="http://schemas.microsoft.com/office/powerpoint/2010/main" val="1507043332"/>
              </p:ext>
            </p:extLst>
          </p:nvPr>
        </p:nvGraphicFramePr>
        <p:xfrm>
          <a:off x="495300" y="983278"/>
          <a:ext cx="8915400" cy="5161200"/>
        </p:xfrm>
        <a:graphic>
          <a:graphicData uri="http://schemas.openxmlformats.org/drawingml/2006/table">
            <a:tbl>
              <a:tblPr/>
              <a:tblGrid>
                <a:gridCol w="1355075">
                  <a:extLst>
                    <a:ext uri="{9D8B030D-6E8A-4147-A177-3AD203B41FA5}">
                      <a16:colId xmlns:a16="http://schemas.microsoft.com/office/drawing/2014/main" val="80312821"/>
                    </a:ext>
                  </a:extLst>
                </a:gridCol>
                <a:gridCol w="156990">
                  <a:extLst>
                    <a:ext uri="{9D8B030D-6E8A-4147-A177-3AD203B41FA5}">
                      <a16:colId xmlns:a16="http://schemas.microsoft.com/office/drawing/2014/main" val="2526025270"/>
                    </a:ext>
                  </a:extLst>
                </a:gridCol>
                <a:gridCol w="1355075">
                  <a:extLst>
                    <a:ext uri="{9D8B030D-6E8A-4147-A177-3AD203B41FA5}">
                      <a16:colId xmlns:a16="http://schemas.microsoft.com/office/drawing/2014/main" val="2830265964"/>
                    </a:ext>
                  </a:extLst>
                </a:gridCol>
                <a:gridCol w="156990">
                  <a:extLst>
                    <a:ext uri="{9D8B030D-6E8A-4147-A177-3AD203B41FA5}">
                      <a16:colId xmlns:a16="http://schemas.microsoft.com/office/drawing/2014/main" val="2843531396"/>
                    </a:ext>
                  </a:extLst>
                </a:gridCol>
                <a:gridCol w="1355075">
                  <a:extLst>
                    <a:ext uri="{9D8B030D-6E8A-4147-A177-3AD203B41FA5}">
                      <a16:colId xmlns:a16="http://schemas.microsoft.com/office/drawing/2014/main" val="3303579819"/>
                    </a:ext>
                  </a:extLst>
                </a:gridCol>
                <a:gridCol w="156990">
                  <a:extLst>
                    <a:ext uri="{9D8B030D-6E8A-4147-A177-3AD203B41FA5}">
                      <a16:colId xmlns:a16="http://schemas.microsoft.com/office/drawing/2014/main" val="2700103548"/>
                    </a:ext>
                  </a:extLst>
                </a:gridCol>
                <a:gridCol w="1355075">
                  <a:extLst>
                    <a:ext uri="{9D8B030D-6E8A-4147-A177-3AD203B41FA5}">
                      <a16:colId xmlns:a16="http://schemas.microsoft.com/office/drawing/2014/main" val="4250024267"/>
                    </a:ext>
                  </a:extLst>
                </a:gridCol>
                <a:gridCol w="156990">
                  <a:extLst>
                    <a:ext uri="{9D8B030D-6E8A-4147-A177-3AD203B41FA5}">
                      <a16:colId xmlns:a16="http://schemas.microsoft.com/office/drawing/2014/main" val="1774422706"/>
                    </a:ext>
                  </a:extLst>
                </a:gridCol>
                <a:gridCol w="1355075">
                  <a:extLst>
                    <a:ext uri="{9D8B030D-6E8A-4147-A177-3AD203B41FA5}">
                      <a16:colId xmlns:a16="http://schemas.microsoft.com/office/drawing/2014/main" val="2154127649"/>
                    </a:ext>
                  </a:extLst>
                </a:gridCol>
                <a:gridCol w="156990">
                  <a:extLst>
                    <a:ext uri="{9D8B030D-6E8A-4147-A177-3AD203B41FA5}">
                      <a16:colId xmlns:a16="http://schemas.microsoft.com/office/drawing/2014/main" val="3816781561"/>
                    </a:ext>
                  </a:extLst>
                </a:gridCol>
                <a:gridCol w="1355075">
                  <a:extLst>
                    <a:ext uri="{9D8B030D-6E8A-4147-A177-3AD203B41FA5}">
                      <a16:colId xmlns:a16="http://schemas.microsoft.com/office/drawing/2014/main" val="1945914325"/>
                    </a:ext>
                  </a:extLst>
                </a:gridCol>
              </a:tblGrid>
              <a:tr h="220678">
                <a:tc>
                  <a:txBody>
                    <a:bodyPr/>
                    <a:lstStyle/>
                    <a:p>
                      <a:pPr algn="l" fontAlgn="ctr"/>
                      <a:r>
                        <a:rPr lang="ja-JP" altLang="en-US" sz="1000" b="1" i="0" u="none" strike="noStrike">
                          <a:solidFill>
                            <a:srgbClr val="FFFFFF"/>
                          </a:solidFill>
                          <a:effectLst/>
                          <a:latin typeface="游ゴシック Light" panose="020B0400000000000000" pitchFamily="34" charset="-128"/>
                          <a:ea typeface="游ゴシック Light" panose="020B0400000000000000" pitchFamily="34" charset="-128"/>
                        </a:rPr>
                        <a:t>ブランド車名</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ja-JP" altLang="en-US" sz="1000" b="1" i="0" u="none" strike="noStrike">
                          <a:solidFill>
                            <a:srgbClr val="FFFFFF"/>
                          </a:solidFill>
                          <a:effectLst/>
                          <a:latin typeface="游ゴシック Light" panose="020B0400000000000000" pitchFamily="34" charset="-128"/>
                          <a:ea typeface="游ゴシック Light" panose="020B0400000000000000" pitchFamily="34" charset="-128"/>
                        </a:rPr>
                        <a:t>登録車種</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ja-JP" altLang="en-US" sz="1000" b="1" i="0" u="none" strike="noStrike">
                          <a:solidFill>
                            <a:srgbClr val="FFFFFF"/>
                          </a:solidFill>
                          <a:effectLst/>
                          <a:latin typeface="游ゴシック Light" panose="020B0400000000000000" pitchFamily="34" charset="-128"/>
                          <a:ea typeface="游ゴシック Light" panose="020B0400000000000000" pitchFamily="34" charset="-128"/>
                        </a:rPr>
                        <a:t>総排気量</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ja-JP" altLang="en-US" sz="1000" b="1" i="0" u="none" strike="noStrike">
                          <a:solidFill>
                            <a:srgbClr val="FFFFFF"/>
                          </a:solidFill>
                          <a:effectLst/>
                          <a:latin typeface="游ゴシック Light" panose="020B0400000000000000" pitchFamily="34" charset="-128"/>
                          <a:ea typeface="游ゴシック Light" panose="020B0400000000000000" pitchFamily="34" charset="-128"/>
                        </a:rPr>
                        <a:t>走行距離</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ja-JP" altLang="en-US" sz="1000" b="1" i="0" u="none" strike="noStrike">
                          <a:solidFill>
                            <a:srgbClr val="FFFFFF"/>
                          </a:solidFill>
                          <a:effectLst/>
                          <a:latin typeface="游ゴシック Light" panose="020B0400000000000000" pitchFamily="34" charset="-128"/>
                          <a:ea typeface="游ゴシック Light" panose="020B0400000000000000" pitchFamily="34" charset="-128"/>
                        </a:rPr>
                        <a:t>初度登録年月</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ja-JP" altLang="en-US" sz="1000" b="1" i="0" u="none" strike="noStrike">
                          <a:solidFill>
                            <a:srgbClr val="FFFFFF"/>
                          </a:solidFill>
                          <a:effectLst/>
                          <a:latin typeface="游ゴシック Light" panose="020B0400000000000000" pitchFamily="34" charset="-128"/>
                          <a:ea typeface="游ゴシック Light" panose="020B0400000000000000" pitchFamily="34" charset="-128"/>
                        </a:rPr>
                        <a:t>車検満了年月</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289206242"/>
                  </a:ext>
                </a:extLst>
              </a:tr>
              <a:tr h="220678">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アウディ</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普通乗用</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661cc</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未満</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10001km</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未満</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2000</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年度以前</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2017</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年</a:t>
                      </a: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04</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月</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2542530215"/>
                  </a:ext>
                </a:extLst>
              </a:tr>
              <a:tr h="220678">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アウトランダー</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軽乗用</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661～1000cc</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10001～20000km</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2000</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年</a:t>
                      </a: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01</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月</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2017</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年</a:t>
                      </a: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05</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月</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2186241243"/>
                  </a:ext>
                </a:extLst>
              </a:tr>
              <a:tr h="220678">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アクセラ</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小型三輪</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1001～1500cc</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20001～30000km</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2000</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年</a:t>
                      </a: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02</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月</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2017</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年</a:t>
                      </a: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06</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月</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298956212"/>
                  </a:ext>
                </a:extLst>
              </a:tr>
              <a:tr h="220678">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アクレイム</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小型四輪乗用</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1501～2000cc</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30001～40000km</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2000</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年</a:t>
                      </a: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03</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月</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2017</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年</a:t>
                      </a: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07</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月</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2904072323"/>
                  </a:ext>
                </a:extLst>
              </a:tr>
              <a:tr h="220678">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アコード</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特殊</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2001～2500cc</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40001～50000km</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483596779"/>
                  </a:ext>
                </a:extLst>
              </a:tr>
              <a:tr h="220678">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アストロ</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貨物</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2501～3000cc</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50001～60000km</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2017</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年</a:t>
                      </a: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01</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月</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2020</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年</a:t>
                      </a: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01</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月</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308783928"/>
                  </a:ext>
                </a:extLst>
              </a:tr>
              <a:tr h="220678">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アストンマーティン</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w="6350" cap="flat" cmpd="sng" algn="ctr">
                      <a:solidFill>
                        <a:srgbClr val="5B9BD5"/>
                      </a:solidFill>
                      <a:prstDash val="solid"/>
                      <a:round/>
                      <a:headEnd type="none" w="med" len="med"/>
                      <a:tailEnd type="none" w="med" len="med"/>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3001cc</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以上</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60001～70000km</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2017</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年</a:t>
                      </a: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02</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月</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2020</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年</a:t>
                      </a: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02</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月</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576725495"/>
                  </a:ext>
                </a:extLst>
              </a:tr>
              <a:tr h="220678">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アップ！</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設定無し</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70001～80000km</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2017</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年</a:t>
                      </a: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03</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月</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2020</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年</a:t>
                      </a:r>
                      <a:r>
                        <a:rPr lang="en-US" altLang="ja-JP" sz="1000" b="0" i="0" u="none" strike="noStrike">
                          <a:solidFill>
                            <a:srgbClr val="000000"/>
                          </a:solidFill>
                          <a:effectLst/>
                          <a:latin typeface="游ゴシック Light" panose="020B0400000000000000" pitchFamily="34" charset="-128"/>
                          <a:ea typeface="游ゴシック Light" panose="020B0400000000000000" pitchFamily="34" charset="-128"/>
                        </a:rPr>
                        <a:t>03</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月</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313618418"/>
                  </a:ext>
                </a:extLst>
              </a:tr>
              <a:tr h="220678">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アトレー</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w="6350" cap="flat" cmpd="sng" algn="ctr">
                      <a:solidFill>
                        <a:srgbClr val="5B9BD5"/>
                      </a:solidFill>
                      <a:prstDash val="solid"/>
                      <a:round/>
                      <a:headEnd type="none" w="med" len="med"/>
                      <a:tailEnd type="none" w="med" len="med"/>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80001～90000km</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w="6350" cap="flat" cmpd="sng" algn="ctr">
                      <a:solidFill>
                        <a:srgbClr val="5B9BD5"/>
                      </a:solidFill>
                      <a:prstDash val="solid"/>
                      <a:round/>
                      <a:headEnd type="none" w="med" len="med"/>
                      <a:tailEnd type="none" w="med" len="med"/>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不明</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7443213"/>
                  </a:ext>
                </a:extLst>
              </a:tr>
              <a:tr h="220678">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アトレーワゴン</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90001～100000km</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w="6350" cap="flat" cmpd="sng" algn="ctr">
                      <a:solidFill>
                        <a:srgbClr val="5B9BD5"/>
                      </a:solidFill>
                      <a:prstDash val="solid"/>
                      <a:round/>
                      <a:headEnd type="none" w="med" len="med"/>
                      <a:tailEnd type="none" w="med" len="med"/>
                    </a:lnT>
                    <a:lnB>
                      <a:noFill/>
                    </a:lnB>
                  </a:tcPr>
                </a:tc>
                <a:extLst>
                  <a:ext uri="{0D108BD9-81ED-4DB2-BD59-A6C34878D82A}">
                    <a16:rowId xmlns:a16="http://schemas.microsoft.com/office/drawing/2014/main" val="707066414"/>
                  </a:ext>
                </a:extLst>
              </a:tr>
              <a:tr h="220678">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アトレー７</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100001～110000km</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extLst>
                  <a:ext uri="{0D108BD9-81ED-4DB2-BD59-A6C34878D82A}">
                    <a16:rowId xmlns:a16="http://schemas.microsoft.com/office/drawing/2014/main" val="1584870244"/>
                  </a:ext>
                </a:extLst>
              </a:tr>
              <a:tr h="220678">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アバルト</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110001～120000km</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extLst>
                  <a:ext uri="{0D108BD9-81ED-4DB2-BD59-A6C34878D82A}">
                    <a16:rowId xmlns:a16="http://schemas.microsoft.com/office/drawing/2014/main" val="1377226021"/>
                  </a:ext>
                </a:extLst>
              </a:tr>
              <a:tr h="220678">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アバルト５</a:t>
                      </a: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ＸＸ</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120001～130000km</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extLst>
                  <a:ext uri="{0D108BD9-81ED-4DB2-BD59-A6C34878D82A}">
                    <a16:rowId xmlns:a16="http://schemas.microsoft.com/office/drawing/2014/main" val="1614629613"/>
                  </a:ext>
                </a:extLst>
              </a:tr>
              <a:tr h="220678">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アベンシス</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130001～140000km</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extLst>
                  <a:ext uri="{0D108BD9-81ED-4DB2-BD59-A6C34878D82A}">
                    <a16:rowId xmlns:a16="http://schemas.microsoft.com/office/drawing/2014/main" val="514143561"/>
                  </a:ext>
                </a:extLst>
              </a:tr>
              <a:tr h="220678">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アランテ</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140001～150000km</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extLst>
                  <a:ext uri="{0D108BD9-81ED-4DB2-BD59-A6C34878D82A}">
                    <a16:rowId xmlns:a16="http://schemas.microsoft.com/office/drawing/2014/main" val="2580569121"/>
                  </a:ext>
                </a:extLst>
              </a:tr>
              <a:tr h="220678">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アルテガ</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150001～160000km</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extLst>
                  <a:ext uri="{0D108BD9-81ED-4DB2-BD59-A6C34878D82A}">
                    <a16:rowId xmlns:a16="http://schemas.microsoft.com/office/drawing/2014/main" val="2020954773"/>
                  </a:ext>
                </a:extLst>
              </a:tr>
              <a:tr h="220678">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アルテッツァ</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160001～170000km</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extLst>
                  <a:ext uri="{0D108BD9-81ED-4DB2-BD59-A6C34878D82A}">
                    <a16:rowId xmlns:a16="http://schemas.microsoft.com/office/drawing/2014/main" val="2540136363"/>
                  </a:ext>
                </a:extLst>
              </a:tr>
              <a:tr h="220678">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170001～180000km</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extLst>
                  <a:ext uri="{0D108BD9-81ED-4DB2-BD59-A6C34878D82A}">
                    <a16:rowId xmlns:a16="http://schemas.microsoft.com/office/drawing/2014/main" val="1393659944"/>
                  </a:ext>
                </a:extLst>
              </a:tr>
              <a:tr h="220678">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w="6350" cap="flat" cmpd="sng" algn="ctr">
                      <a:solidFill>
                        <a:srgbClr val="5B9BD5"/>
                      </a:solidFill>
                      <a:prstDash val="solid"/>
                      <a:round/>
                      <a:headEnd type="none" w="med" len="med"/>
                      <a:tailEnd type="none" w="med" len="med"/>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180001～190000km</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extLst>
                  <a:ext uri="{0D108BD9-81ED-4DB2-BD59-A6C34878D82A}">
                    <a16:rowId xmlns:a16="http://schemas.microsoft.com/office/drawing/2014/main" val="2191430143"/>
                  </a:ext>
                </a:extLst>
              </a:tr>
              <a:tr h="220678">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190001～200000km</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extLst>
                  <a:ext uri="{0D108BD9-81ED-4DB2-BD59-A6C34878D82A}">
                    <a16:rowId xmlns:a16="http://schemas.microsoft.com/office/drawing/2014/main" val="4233973590"/>
                  </a:ext>
                </a:extLst>
              </a:tr>
              <a:tr h="220678">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en-US" sz="1000" b="0" i="0" u="none" strike="noStrike">
                          <a:solidFill>
                            <a:srgbClr val="000000"/>
                          </a:solidFill>
                          <a:effectLst/>
                          <a:latin typeface="游ゴシック Light" panose="020B0400000000000000" pitchFamily="34" charset="-128"/>
                          <a:ea typeface="游ゴシック Light" panose="020B0400000000000000" pitchFamily="34" charset="-128"/>
                        </a:rPr>
                        <a:t>200001km</a:t>
                      </a: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以上</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extLst>
                  <a:ext uri="{0D108BD9-81ED-4DB2-BD59-A6C34878D82A}">
                    <a16:rowId xmlns:a16="http://schemas.microsoft.com/office/drawing/2014/main" val="1416398833"/>
                  </a:ext>
                </a:extLst>
              </a:tr>
              <a:tr h="220678">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w="6350" cap="flat" cmpd="sng" algn="ctr">
                      <a:solidFill>
                        <a:srgbClr val="5B9BD5"/>
                      </a:solidFill>
                      <a:prstDash val="solid"/>
                      <a:round/>
                      <a:headEnd type="none" w="med" len="med"/>
                      <a:tailEnd type="none" w="med" len="med"/>
                    </a:lnR>
                    <a:lnT>
                      <a:noFill/>
                    </a:lnT>
                    <a:lnB>
                      <a:noFill/>
                    </a:lnB>
                  </a:tcPr>
                </a:tc>
                <a:tc>
                  <a:txBody>
                    <a:bodyPr/>
                    <a:lstStyle/>
                    <a:p>
                      <a:pPr algn="l" fontAlgn="ctr"/>
                      <a:r>
                        <a:rPr lang="ja-JP" altLang="en-US" sz="1000" b="0" i="0" u="none" strike="noStrike">
                          <a:solidFill>
                            <a:srgbClr val="000000"/>
                          </a:solidFill>
                          <a:effectLst/>
                          <a:latin typeface="游ゴシック Light" panose="020B0400000000000000" pitchFamily="34" charset="-128"/>
                          <a:ea typeface="游ゴシック Light" panose="020B0400000000000000" pitchFamily="34" charset="-128"/>
                        </a:rPr>
                        <a:t>設定無し</a:t>
                      </a:r>
                    </a:p>
                  </a:txBody>
                  <a:tcPr marL="36000" marR="36000" marT="36000" marB="36000" anchor="ctr">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w="6350" cap="flat" cmpd="sng" algn="ctr">
                      <a:solidFill>
                        <a:srgbClr val="5B9BD5"/>
                      </a:solidFill>
                      <a:prstDash val="solid"/>
                      <a:round/>
                      <a:headEnd type="none" w="med" len="med"/>
                      <a:tailEnd type="none" w="med" len="med"/>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tc>
                  <a:txBody>
                    <a:bodyPr/>
                    <a:lstStyle/>
                    <a:p>
                      <a:pPr algn="l" fontAlgn="ctr"/>
                      <a:endParaRPr lang="en-US" sz="1000" b="0" i="0" u="none" strike="noStrike" dirty="0">
                        <a:solidFill>
                          <a:srgbClr val="000000"/>
                        </a:solidFill>
                        <a:effectLst/>
                        <a:latin typeface="游ゴシック Light" panose="020B0400000000000000" pitchFamily="34" charset="-128"/>
                        <a:ea typeface="游ゴシック Light" panose="020B0400000000000000" pitchFamily="34" charset="-128"/>
                      </a:endParaRPr>
                    </a:p>
                  </a:txBody>
                  <a:tcPr marL="36000" marR="36000" marT="36000" marB="36000" anchor="ctr">
                    <a:lnL>
                      <a:noFill/>
                    </a:lnL>
                    <a:lnR>
                      <a:noFill/>
                    </a:lnR>
                    <a:lnT>
                      <a:noFill/>
                    </a:lnT>
                    <a:lnB>
                      <a:noFill/>
                    </a:lnB>
                  </a:tcPr>
                </a:tc>
                <a:extLst>
                  <a:ext uri="{0D108BD9-81ED-4DB2-BD59-A6C34878D82A}">
                    <a16:rowId xmlns:a16="http://schemas.microsoft.com/office/drawing/2014/main" val="2438756508"/>
                  </a:ext>
                </a:extLst>
              </a:tr>
            </a:tbl>
          </a:graphicData>
        </a:graphic>
      </p:graphicFrame>
      <p:sp>
        <p:nvSpPr>
          <p:cNvPr id="14" name="TextBox 13">
            <a:extLst>
              <a:ext uri="{FF2B5EF4-FFF2-40B4-BE49-F238E27FC236}">
                <a16:creationId xmlns:a16="http://schemas.microsoft.com/office/drawing/2014/main" id="{1D98899D-7C79-2B4D-89A0-8ADED1889141}"/>
              </a:ext>
            </a:extLst>
          </p:cNvPr>
          <p:cNvSpPr txBox="1"/>
          <p:nvPr/>
        </p:nvSpPr>
        <p:spPr>
          <a:xfrm>
            <a:off x="5412462" y="6277045"/>
            <a:ext cx="4493538" cy="215444"/>
          </a:xfrm>
          <a:prstGeom prst="rect">
            <a:avLst/>
          </a:prstGeom>
          <a:noFill/>
        </p:spPr>
        <p:txBody>
          <a:bodyPr wrap="none" rtlCol="0">
            <a:spAutoFit/>
          </a:bodyPr>
          <a:lstStyle/>
          <a:p>
            <a:pPr algn="r"/>
            <a:r>
              <a:rPr lang="en-US" altLang="ja-JP" sz="800" dirty="0"/>
              <a:t>※</a:t>
            </a:r>
            <a:r>
              <a:rPr lang="ja-JP" altLang="en-US" sz="800" dirty="0"/>
              <a:t>予告なく仕様が変わる場合がございます。ご発注前に営業担当までお問い合わせください。</a:t>
            </a:r>
            <a:endParaRPr lang="en-US" sz="800" dirty="0"/>
          </a:p>
        </p:txBody>
      </p:sp>
    </p:spTree>
    <p:extLst>
      <p:ext uri="{BB962C8B-B14F-4D97-AF65-F5344CB8AC3E}">
        <p14:creationId xmlns:p14="http://schemas.microsoft.com/office/powerpoint/2010/main" val="12794772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4CED59-6B51-3046-8630-7BE9330BD9C1}"/>
              </a:ext>
            </a:extLst>
          </p:cNvPr>
          <p:cNvSpPr>
            <a:spLocks noGrp="1"/>
          </p:cNvSpPr>
          <p:nvPr>
            <p:ph type="title"/>
          </p:nvPr>
        </p:nvSpPr>
        <p:spPr/>
        <p:txBody>
          <a:bodyPr/>
          <a:lstStyle/>
          <a:p>
            <a:r>
              <a:rPr lang="ja-JP" altLang="en-US"/>
              <a:t>その他パッケージメニュー</a:t>
            </a:r>
            <a:endParaRPr lang="en-US" dirty="0"/>
          </a:p>
        </p:txBody>
      </p:sp>
      <p:sp>
        <p:nvSpPr>
          <p:cNvPr id="3" name="Content Placeholder 2">
            <a:extLst>
              <a:ext uri="{FF2B5EF4-FFF2-40B4-BE49-F238E27FC236}">
                <a16:creationId xmlns:a16="http://schemas.microsoft.com/office/drawing/2014/main" id="{D6CA9AA6-7C37-944F-A782-72A0ACAA2F25}"/>
              </a:ext>
            </a:extLst>
          </p:cNvPr>
          <p:cNvSpPr>
            <a:spLocks noGrp="1"/>
          </p:cNvSpPr>
          <p:nvPr>
            <p:ph idx="1"/>
          </p:nvPr>
        </p:nvSpPr>
        <p:spPr/>
        <p:txBody>
          <a:bodyPr/>
          <a:lstStyle/>
          <a:p>
            <a:r>
              <a:rPr lang="ja-JP" altLang="en-US" dirty="0"/>
              <a:t>データにもとづいた業種特化型メニューも用意しております</a:t>
            </a:r>
            <a:endParaRPr lang="en-US" dirty="0"/>
          </a:p>
        </p:txBody>
      </p:sp>
      <p:sp>
        <p:nvSpPr>
          <p:cNvPr id="4" name="Footer Placeholder 3">
            <a:extLst>
              <a:ext uri="{FF2B5EF4-FFF2-40B4-BE49-F238E27FC236}">
                <a16:creationId xmlns:a16="http://schemas.microsoft.com/office/drawing/2014/main" id="{EDC9C107-3468-774B-9902-974FBDE7B5BC}"/>
              </a:ext>
            </a:extLst>
          </p:cNvPr>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a:extLst>
              <a:ext uri="{FF2B5EF4-FFF2-40B4-BE49-F238E27FC236}">
                <a16:creationId xmlns:a16="http://schemas.microsoft.com/office/drawing/2014/main" id="{299B4ADB-27F1-6D40-AD5C-A51C84C95C23}"/>
              </a:ext>
            </a:extLst>
          </p:cNvPr>
          <p:cNvSpPr>
            <a:spLocks noGrp="1"/>
          </p:cNvSpPr>
          <p:nvPr>
            <p:ph type="sldNum" sz="quarter" idx="12"/>
          </p:nvPr>
        </p:nvSpPr>
        <p:spPr/>
        <p:txBody>
          <a:bodyPr/>
          <a:lstStyle/>
          <a:p>
            <a:fld id="{04ACE752-BD15-4044-A9B6-0BE975522DFF}" type="slidenum">
              <a:rPr kumimoji="1" lang="ja-JP" altLang="en-US" smtClean="0"/>
              <a:t>19</a:t>
            </a:fld>
            <a:endParaRPr kumimoji="1" lang="ja-JP" altLang="en-US"/>
          </a:p>
        </p:txBody>
      </p:sp>
      <p:graphicFrame>
        <p:nvGraphicFramePr>
          <p:cNvPr id="6" name="Table 5">
            <a:extLst>
              <a:ext uri="{FF2B5EF4-FFF2-40B4-BE49-F238E27FC236}">
                <a16:creationId xmlns:a16="http://schemas.microsoft.com/office/drawing/2014/main" id="{8EB8243A-5AF0-6949-B286-F22C2F3080D3}"/>
              </a:ext>
            </a:extLst>
          </p:cNvPr>
          <p:cNvGraphicFramePr>
            <a:graphicFrameLocks noGrp="1"/>
          </p:cNvGraphicFramePr>
          <p:nvPr>
            <p:extLst>
              <p:ext uri="{D42A27DB-BD31-4B8C-83A1-F6EECF244321}">
                <p14:modId xmlns:p14="http://schemas.microsoft.com/office/powerpoint/2010/main" val="2650662969"/>
              </p:ext>
            </p:extLst>
          </p:nvPr>
        </p:nvGraphicFramePr>
        <p:xfrm>
          <a:off x="495300" y="1537778"/>
          <a:ext cx="8915400" cy="3314610"/>
        </p:xfrm>
        <a:graphic>
          <a:graphicData uri="http://schemas.openxmlformats.org/drawingml/2006/table">
            <a:tbl>
              <a:tblPr firstRow="1" firstCol="1" bandRow="1">
                <a:tableStyleId>{3B4B98B0-60AC-42C2-AFA5-B58CD77FA1E5}</a:tableStyleId>
              </a:tblPr>
              <a:tblGrid>
                <a:gridCol w="3034709">
                  <a:extLst>
                    <a:ext uri="{9D8B030D-6E8A-4147-A177-3AD203B41FA5}">
                      <a16:colId xmlns:a16="http://schemas.microsoft.com/office/drawing/2014/main" val="236879290"/>
                    </a:ext>
                  </a:extLst>
                </a:gridCol>
                <a:gridCol w="5880691">
                  <a:extLst>
                    <a:ext uri="{9D8B030D-6E8A-4147-A177-3AD203B41FA5}">
                      <a16:colId xmlns:a16="http://schemas.microsoft.com/office/drawing/2014/main" val="2911152253"/>
                    </a:ext>
                  </a:extLst>
                </a:gridCol>
              </a:tblGrid>
              <a:tr h="376082">
                <a:tc>
                  <a:txBody>
                    <a:bodyPr/>
                    <a:lstStyle/>
                    <a:p>
                      <a:r>
                        <a:rPr lang="ja-JP" altLang="en-US" sz="1400" dirty="0">
                          <a:latin typeface="Meiryo" panose="020B0604030504040204" pitchFamily="34" charset="-128"/>
                          <a:ea typeface="Meiryo" panose="020B0604030504040204" pitchFamily="34" charset="-128"/>
                        </a:rPr>
                        <a:t>メニュー名</a:t>
                      </a:r>
                      <a:endParaRPr lang="en-US" sz="1400" dirty="0">
                        <a:latin typeface="Meiryo" panose="020B0604030504040204" pitchFamily="34" charset="-128"/>
                        <a:ea typeface="Meiryo" panose="020B0604030504040204" pitchFamily="34" charset="-128"/>
                      </a:endParaRPr>
                    </a:p>
                  </a:txBody>
                  <a:tcPr anchor="ctr"/>
                </a:tc>
                <a:tc>
                  <a:txBody>
                    <a:bodyPr/>
                    <a:lstStyle/>
                    <a:p>
                      <a:r>
                        <a:rPr lang="ja-JP" altLang="en-US" sz="1400" dirty="0">
                          <a:latin typeface="Meiryo" panose="020B0604030504040204" pitchFamily="34" charset="-128"/>
                          <a:ea typeface="Meiryo" panose="020B0604030504040204" pitchFamily="34" charset="-128"/>
                        </a:rPr>
                        <a:t>説明</a:t>
                      </a:r>
                      <a:endParaRPr lang="en-US" sz="1400" dirty="0">
                        <a:latin typeface="Meiryo" panose="020B0604030504040204" pitchFamily="34" charset="-128"/>
                        <a:ea typeface="Meiryo" panose="020B0604030504040204" pitchFamily="34" charset="-128"/>
                      </a:endParaRPr>
                    </a:p>
                  </a:txBody>
                  <a:tcPr anchor="ctr"/>
                </a:tc>
                <a:extLst>
                  <a:ext uri="{0D108BD9-81ED-4DB2-BD59-A6C34878D82A}">
                    <a16:rowId xmlns:a16="http://schemas.microsoft.com/office/drawing/2014/main" val="1899231631"/>
                  </a:ext>
                </a:extLst>
              </a:tr>
              <a:tr h="734632">
                <a:tc>
                  <a:txBody>
                    <a:bodyPr/>
                    <a:lstStyle/>
                    <a:p>
                      <a:r>
                        <a:rPr lang="ja-JP" altLang="en-US" sz="1400" dirty="0">
                          <a:latin typeface="Meiryo" panose="020B0604030504040204" pitchFamily="34" charset="-128"/>
                          <a:ea typeface="Meiryo" panose="020B0604030504040204" pitchFamily="34" charset="-128"/>
                        </a:rPr>
                        <a:t>スマホオリコミ</a:t>
                      </a:r>
                      <a:endParaRPr lang="en-US" sz="1400" dirty="0">
                        <a:latin typeface="Meiryo" panose="020B0604030504040204" pitchFamily="34" charset="-128"/>
                        <a:ea typeface="Meiryo" panose="020B0604030504040204" pitchFamily="34" charset="-128"/>
                      </a:endParaRPr>
                    </a:p>
                  </a:txBody>
                  <a:tcPr anchor="ctr"/>
                </a:tc>
                <a:tc>
                  <a:txBody>
                    <a:bodyPr/>
                    <a:lstStyle/>
                    <a:p>
                      <a:r>
                        <a:rPr lang="ja-JP" altLang="en-US" sz="1400" dirty="0">
                          <a:latin typeface="Meiryo" panose="020B0604030504040204" pitchFamily="34" charset="-128"/>
                          <a:ea typeface="Meiryo" panose="020B0604030504040204" pitchFamily="34" charset="-128"/>
                        </a:rPr>
                        <a:t>スマホでチラシ広告。かんたん位置情報広告。</a:t>
                      </a:r>
                      <a:endParaRPr lang="en-US" sz="1400" dirty="0">
                        <a:latin typeface="Meiryo" panose="020B0604030504040204" pitchFamily="34" charset="-128"/>
                        <a:ea typeface="Meiryo" panose="020B0604030504040204" pitchFamily="34" charset="-128"/>
                      </a:endParaRPr>
                    </a:p>
                  </a:txBody>
                  <a:tcPr anchor="ctr"/>
                </a:tc>
                <a:extLst>
                  <a:ext uri="{0D108BD9-81ED-4DB2-BD59-A6C34878D82A}">
                    <a16:rowId xmlns:a16="http://schemas.microsoft.com/office/drawing/2014/main" val="246069655"/>
                  </a:ext>
                </a:extLst>
              </a:tr>
              <a:tr h="734632">
                <a:tc>
                  <a:txBody>
                    <a:bodyPr/>
                    <a:lstStyle/>
                    <a:p>
                      <a:r>
                        <a:rPr lang="en-US" sz="1400" dirty="0">
                          <a:latin typeface="Meiryo" panose="020B0604030504040204" pitchFamily="34" charset="-128"/>
                          <a:ea typeface="Meiryo" panose="020B0604030504040204" pitchFamily="34" charset="-128"/>
                        </a:rPr>
                        <a:t>PTA (Parent Targeting Ad)</a:t>
                      </a:r>
                    </a:p>
                  </a:txBody>
                  <a:tcPr anchor="ctr"/>
                </a:tc>
                <a:tc>
                  <a:txBody>
                    <a:bodyPr/>
                    <a:lstStyle/>
                    <a:p>
                      <a:r>
                        <a:rPr lang="ja-JP" altLang="en-US" sz="1400" dirty="0">
                          <a:latin typeface="Meiryo" panose="020B0604030504040204" pitchFamily="34" charset="-128"/>
                          <a:ea typeface="Meiryo" panose="020B0604030504040204" pitchFamily="34" charset="-128"/>
                        </a:rPr>
                        <a:t>小学生・中学生の保護者をターゲティング。</a:t>
                      </a:r>
                      <a:endParaRPr lang="en-US" sz="1400" dirty="0">
                        <a:latin typeface="Meiryo" panose="020B0604030504040204" pitchFamily="34" charset="-128"/>
                        <a:ea typeface="Meiryo" panose="020B0604030504040204" pitchFamily="34" charset="-128"/>
                      </a:endParaRPr>
                    </a:p>
                  </a:txBody>
                  <a:tcPr anchor="ctr"/>
                </a:tc>
                <a:extLst>
                  <a:ext uri="{0D108BD9-81ED-4DB2-BD59-A6C34878D82A}">
                    <a16:rowId xmlns:a16="http://schemas.microsoft.com/office/drawing/2014/main" val="2959500309"/>
                  </a:ext>
                </a:extLst>
              </a:tr>
              <a:tr h="734632">
                <a:tc>
                  <a:txBody>
                    <a:bodyPr/>
                    <a:lstStyle/>
                    <a:p>
                      <a:r>
                        <a:rPr lang="ja-JP" altLang="en-US" sz="1400" dirty="0">
                          <a:latin typeface="Meiryo" panose="020B0604030504040204" pitchFamily="34" charset="-128"/>
                          <a:ea typeface="Meiryo" panose="020B0604030504040204" pitchFamily="34" charset="-128"/>
                        </a:rPr>
                        <a:t>マンションターゲティング</a:t>
                      </a:r>
                      <a:endParaRPr lang="en-US" sz="1400" dirty="0">
                        <a:latin typeface="Meiryo" panose="020B0604030504040204" pitchFamily="34" charset="-128"/>
                        <a:ea typeface="Meiryo" panose="020B0604030504040204" pitchFamily="34" charset="-128"/>
                      </a:endParaRPr>
                    </a:p>
                  </a:txBody>
                  <a:tcPr anchor="ctr"/>
                </a:tc>
                <a:tc>
                  <a:txBody>
                    <a:bodyPr/>
                    <a:lstStyle/>
                    <a:p>
                      <a:r>
                        <a:rPr lang="ja-JP" altLang="en-US" sz="1400" dirty="0">
                          <a:latin typeface="Meiryo" panose="020B0604030504040204" pitchFamily="34" charset="-128"/>
                          <a:ea typeface="Meiryo" panose="020B0604030504040204" pitchFamily="34" charset="-128"/>
                        </a:rPr>
                        <a:t>築年数・価格・間取りなどで絞り込んだマンションの居住者にリーチ。</a:t>
                      </a:r>
                    </a:p>
                  </a:txBody>
                  <a:tcPr anchor="ctr"/>
                </a:tc>
                <a:extLst>
                  <a:ext uri="{0D108BD9-81ED-4DB2-BD59-A6C34878D82A}">
                    <a16:rowId xmlns:a16="http://schemas.microsoft.com/office/drawing/2014/main" val="1410271340"/>
                  </a:ext>
                </a:extLst>
              </a:tr>
              <a:tr h="734632">
                <a:tc>
                  <a:txBody>
                    <a:bodyPr/>
                    <a:lstStyle/>
                    <a:p>
                      <a:r>
                        <a:rPr lang="ja-JP" altLang="en-US" sz="1400" dirty="0">
                          <a:latin typeface="Meiryo" panose="020B0604030504040204" pitchFamily="34" charset="-128"/>
                          <a:ea typeface="Meiryo" panose="020B0604030504040204" pitchFamily="34" charset="-128"/>
                        </a:rPr>
                        <a:t>オフィスターゲティング</a:t>
                      </a:r>
                      <a:endParaRPr lang="en-US" sz="1400" dirty="0">
                        <a:latin typeface="Meiryo" panose="020B0604030504040204" pitchFamily="34" charset="-128"/>
                        <a:ea typeface="Meiryo" panose="020B0604030504040204" pitchFamily="34" charset="-128"/>
                      </a:endParaRPr>
                    </a:p>
                  </a:txBody>
                  <a:tcPr anchor="ctr"/>
                </a:tc>
                <a:tc>
                  <a:txBody>
                    <a:bodyPr/>
                    <a:lstStyle/>
                    <a:p>
                      <a:r>
                        <a:rPr lang="ja-JP" altLang="en-US" sz="1400" dirty="0">
                          <a:latin typeface="Meiryo" panose="020B0604030504040204" pitchFamily="34" charset="-128"/>
                          <a:ea typeface="Meiryo" panose="020B0604030504040204" pitchFamily="34" charset="-128"/>
                        </a:rPr>
                        <a:t>業種・上場区分・従業員数などでターゲット企業を絞り込み、従業員に広告配信。</a:t>
                      </a:r>
                      <a:endParaRPr lang="en-US" sz="1400" dirty="0">
                        <a:latin typeface="Meiryo" panose="020B0604030504040204" pitchFamily="34" charset="-128"/>
                        <a:ea typeface="Meiryo" panose="020B0604030504040204" pitchFamily="34" charset="-128"/>
                      </a:endParaRPr>
                    </a:p>
                  </a:txBody>
                  <a:tcPr anchor="ctr"/>
                </a:tc>
                <a:extLst>
                  <a:ext uri="{0D108BD9-81ED-4DB2-BD59-A6C34878D82A}">
                    <a16:rowId xmlns:a16="http://schemas.microsoft.com/office/drawing/2014/main" val="3572237593"/>
                  </a:ext>
                </a:extLst>
              </a:tr>
            </a:tbl>
          </a:graphicData>
        </a:graphic>
      </p:graphicFrame>
    </p:spTree>
    <p:extLst>
      <p:ext uri="{BB962C8B-B14F-4D97-AF65-F5344CB8AC3E}">
        <p14:creationId xmlns:p14="http://schemas.microsoft.com/office/powerpoint/2010/main" val="3519239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UPDATE</a:t>
            </a:r>
          </a:p>
        </p:txBody>
      </p:sp>
      <p:sp>
        <p:nvSpPr>
          <p:cNvPr id="6" name="Content Placeholder 5"/>
          <p:cNvSpPr>
            <a:spLocks noGrp="1"/>
          </p:cNvSpPr>
          <p:nvPr>
            <p:ph idx="1"/>
          </p:nvPr>
        </p:nvSpPr>
        <p:spPr/>
        <p:txBody>
          <a:bodyPr>
            <a:normAutofit/>
          </a:bodyPr>
          <a:lstStyle/>
          <a:p>
            <a:r>
              <a:rPr lang="en-US" altLang="ja-JP" sz="1200" dirty="0"/>
              <a:t>2018</a:t>
            </a:r>
            <a:r>
              <a:rPr lang="ja-JP" altLang="en-US" sz="1200"/>
              <a:t>年８月</a:t>
            </a:r>
            <a:endParaRPr lang="en-US" altLang="ja-JP" sz="1200" dirty="0"/>
          </a:p>
          <a:p>
            <a:pPr lvl="1"/>
            <a:r>
              <a:rPr lang="en-US" altLang="ja-JP" sz="1000" dirty="0"/>
              <a:t>Google Ad Manager</a:t>
            </a:r>
            <a:r>
              <a:rPr lang="ja-JP" altLang="en-US" sz="1000"/>
              <a:t>（旧</a:t>
            </a:r>
            <a:r>
              <a:rPr lang="en-US" altLang="ja-JP" sz="1000" dirty="0"/>
              <a:t>DoubleClick Ad Exchange</a:t>
            </a:r>
            <a:r>
              <a:rPr lang="ja-JP" altLang="en-US" sz="1000"/>
              <a:t>）でもインフィード広告が利用可能になりました。</a:t>
            </a:r>
            <a:endParaRPr lang="en-US" altLang="ja-JP" sz="1000" dirty="0"/>
          </a:p>
          <a:p>
            <a:endParaRPr lang="en-US" altLang="ja-JP" sz="1200" dirty="0"/>
          </a:p>
          <a:p>
            <a:r>
              <a:rPr lang="en-US" altLang="ja-JP" sz="1200" dirty="0"/>
              <a:t>2018</a:t>
            </a:r>
            <a:r>
              <a:rPr lang="ja-JP" altLang="en-US" sz="1200" dirty="0"/>
              <a:t>年</a:t>
            </a:r>
            <a:r>
              <a:rPr lang="en-US" altLang="ja-JP" sz="1200" dirty="0"/>
              <a:t>5</a:t>
            </a:r>
            <a:r>
              <a:rPr lang="ja-JP" altLang="en-US" sz="1200" dirty="0"/>
              <a:t>月</a:t>
            </a:r>
            <a:endParaRPr lang="en-US" altLang="ja-JP" sz="1200" dirty="0"/>
          </a:p>
          <a:p>
            <a:pPr lvl="1"/>
            <a:r>
              <a:rPr lang="ja-JP" altLang="en-US" sz="1000" dirty="0"/>
              <a:t>米</a:t>
            </a:r>
            <a:r>
              <a:rPr lang="en-US" altLang="ja-JP" sz="1000" dirty="0"/>
              <a:t>Drawbridge</a:t>
            </a:r>
            <a:r>
              <a:rPr lang="ja-JP" altLang="en-US" sz="1000" dirty="0"/>
              <a:t>社のクロスデバイスマッチング技術を導入し、</a:t>
            </a:r>
            <a:r>
              <a:rPr lang="en-US" altLang="ja-JP" sz="1000" dirty="0"/>
              <a:t>Web</a:t>
            </a:r>
            <a:r>
              <a:rPr lang="ja-JP" altLang="en-US" sz="1000" dirty="0"/>
              <a:t>面でも位置情報広告の配信が可能となりました。</a:t>
            </a:r>
            <a:r>
              <a:rPr lang="en-US" altLang="ja-JP" sz="1000" dirty="0"/>
              <a:t>(p.25)</a:t>
            </a:r>
          </a:p>
          <a:p>
            <a:pPr lvl="1"/>
            <a:endParaRPr lang="en-US" altLang="ja-JP" sz="1000" dirty="0"/>
          </a:p>
          <a:p>
            <a:pPr lvl="1"/>
            <a:r>
              <a:rPr lang="en-US" altLang="ja-JP" sz="1000" dirty="0"/>
              <a:t>GeoLogic Ad</a:t>
            </a:r>
            <a:r>
              <a:rPr lang="ja-JP" altLang="en-US" sz="1000" dirty="0"/>
              <a:t>の</a:t>
            </a:r>
            <a:r>
              <a:rPr lang="en-US" altLang="ja-JP" sz="1000" dirty="0"/>
              <a:t>CV</a:t>
            </a:r>
            <a:r>
              <a:rPr lang="ja-JP" altLang="en-US" sz="1000" dirty="0"/>
              <a:t>タグは技術検証の結果、アプリ面での配信において基本的に効果測定できないことが確認されました。</a:t>
            </a:r>
            <a:br>
              <a:rPr lang="en-US" altLang="ja-JP" sz="1000" dirty="0"/>
            </a:br>
            <a:r>
              <a:rPr lang="ja-JP" altLang="en-US" sz="1000" dirty="0"/>
              <a:t>効果計測をご希望の場合には外部の効果計測ツールのパラメータ付き</a:t>
            </a:r>
            <a:r>
              <a:rPr lang="en-US" altLang="ja-JP" sz="1000" dirty="0"/>
              <a:t>URL</a:t>
            </a:r>
            <a:r>
              <a:rPr lang="ja-JP" altLang="en-US" sz="1000" dirty="0"/>
              <a:t>でのご入稿を強く推奨</a:t>
            </a:r>
            <a:r>
              <a:rPr lang="ja-JP" altLang="en-US" sz="1000"/>
              <a:t>いたします。</a:t>
            </a:r>
            <a:endParaRPr lang="en-US" altLang="ja-JP" sz="1200" dirty="0"/>
          </a:p>
          <a:p>
            <a:endParaRPr lang="en-US" altLang="ja-JP" sz="1200" dirty="0"/>
          </a:p>
          <a:p>
            <a:r>
              <a:rPr lang="en-US" altLang="ja-JP" sz="1200" dirty="0"/>
              <a:t>2018</a:t>
            </a:r>
            <a:r>
              <a:rPr lang="ja-JP" altLang="en-US" sz="1200" dirty="0"/>
              <a:t>年</a:t>
            </a:r>
            <a:r>
              <a:rPr lang="en-US" altLang="ja-JP" sz="1200" dirty="0"/>
              <a:t>4</a:t>
            </a:r>
            <a:r>
              <a:rPr lang="ja-JP" altLang="en-US" sz="1200"/>
              <a:t>月</a:t>
            </a:r>
            <a:endParaRPr lang="en-US" altLang="ja-JP" sz="1200" dirty="0"/>
          </a:p>
          <a:p>
            <a:pPr lvl="1"/>
            <a:r>
              <a:rPr lang="en-US" altLang="ja-JP" sz="1000" dirty="0"/>
              <a:t>DAC</a:t>
            </a:r>
            <a:r>
              <a:rPr lang="ja-JP" altLang="en-US" sz="1000" dirty="0"/>
              <a:t>グループ</a:t>
            </a:r>
            <a:r>
              <a:rPr lang="ja-JP" altLang="en-US" sz="1000"/>
              <a:t>の</a:t>
            </a:r>
            <a:r>
              <a:rPr lang="ja-JP" altLang="en-US" sz="1000" dirty="0"/>
              <a:t>大手</a:t>
            </a:r>
            <a:r>
              <a:rPr lang="en-US" altLang="ja-JP" sz="1000" dirty="0"/>
              <a:t>SSP</a:t>
            </a:r>
            <a:r>
              <a:rPr lang="ja-JP" altLang="en-US" sz="1000" dirty="0"/>
              <a:t>「</a:t>
            </a:r>
            <a:r>
              <a:rPr lang="en-US" altLang="ja-JP" sz="1000" dirty="0" err="1"/>
              <a:t>YieldOne</a:t>
            </a:r>
            <a:r>
              <a:rPr lang="ja-JP" altLang="en-US" sz="1000" dirty="0"/>
              <a:t>」（株式会社プラットフォーム・ワン提供）と</a:t>
            </a:r>
            <a:r>
              <a:rPr lang="ja-JP" altLang="en-US" sz="1000"/>
              <a:t>接続。</a:t>
            </a:r>
            <a:endParaRPr lang="en-US" altLang="ja-JP" sz="1000" dirty="0"/>
          </a:p>
          <a:p>
            <a:pPr lvl="1"/>
            <a:endParaRPr lang="en-US" altLang="ja-JP" sz="1200" dirty="0"/>
          </a:p>
          <a:p>
            <a:r>
              <a:rPr lang="en-US" altLang="ja-JP" sz="1200" dirty="0"/>
              <a:t>2018</a:t>
            </a:r>
            <a:r>
              <a:rPr lang="ja-JP" altLang="en-US" sz="1200" dirty="0"/>
              <a:t>年</a:t>
            </a:r>
            <a:r>
              <a:rPr lang="en-US" altLang="ja-JP" sz="1200" dirty="0"/>
              <a:t>2</a:t>
            </a:r>
            <a:r>
              <a:rPr lang="ja-JP" altLang="en-US" sz="1200"/>
              <a:t>月</a:t>
            </a:r>
            <a:endParaRPr lang="en-US" altLang="ja-JP" sz="1200" dirty="0"/>
          </a:p>
          <a:p>
            <a:pPr lvl="1"/>
            <a:r>
              <a:rPr lang="ja-JP" altLang="en-US" sz="1000"/>
              <a:t>日本</a:t>
            </a:r>
            <a:r>
              <a:rPr lang="ja-JP" altLang="en-US" sz="1000" dirty="0"/>
              <a:t>最大級アプリ</a:t>
            </a:r>
            <a:r>
              <a:rPr lang="en-US" altLang="ja-JP" sz="1000" dirty="0"/>
              <a:t>SSP</a:t>
            </a:r>
            <a:r>
              <a:rPr lang="ja-JP" altLang="en-US" sz="1000" dirty="0"/>
              <a:t>「</a:t>
            </a:r>
            <a:r>
              <a:rPr lang="en-US" altLang="ja-JP" sz="1000" dirty="0"/>
              <a:t>Ad Generation</a:t>
            </a:r>
            <a:r>
              <a:rPr lang="ja-JP" altLang="en-US" sz="1000" dirty="0"/>
              <a:t>（アドジェネ）」と世界最大級ネイティブ広告プラットフォーム「</a:t>
            </a:r>
            <a:r>
              <a:rPr lang="en-US" altLang="ja-JP" sz="1000" dirty="0" err="1"/>
              <a:t>Outbrain</a:t>
            </a:r>
            <a:r>
              <a:rPr lang="ja-JP" altLang="en-US" sz="1000" dirty="0"/>
              <a:t>」に接続し、インフィード広告（ネイティブ広告）を正式リリース。「グノシー」への配信</a:t>
            </a:r>
            <a:r>
              <a:rPr lang="ja-JP" altLang="en-US" sz="1000"/>
              <a:t>開始。</a:t>
            </a:r>
            <a:endParaRPr lang="en-US" altLang="ja-JP" sz="1000" dirty="0"/>
          </a:p>
          <a:p>
            <a:pPr lvl="1"/>
            <a:endParaRPr lang="en-US" altLang="ja-JP" sz="1000" dirty="0"/>
          </a:p>
          <a:p>
            <a:pPr lvl="1"/>
            <a:r>
              <a:rPr lang="ja-JP" altLang="en-US" sz="1000"/>
              <a:t>車検</a:t>
            </a:r>
            <a:r>
              <a:rPr lang="ja-JP" altLang="en-US" sz="1000" dirty="0"/>
              <a:t>データを利用した「自動車ターゲティング」をリリース。</a:t>
            </a:r>
            <a:endParaRPr lang="en-US" altLang="ja-JP" sz="1000" dirty="0"/>
          </a:p>
          <a:p>
            <a:pPr marL="914400" lvl="2" indent="0">
              <a:buNone/>
            </a:pPr>
            <a:endParaRPr lang="en-US" altLang="ja-JP" sz="800" dirty="0"/>
          </a:p>
          <a:p>
            <a:pPr marL="57150" indent="0">
              <a:buNone/>
            </a:pPr>
            <a:r>
              <a:rPr lang="en-US" altLang="ja-JP" sz="1000" dirty="0"/>
              <a:t>※2018</a:t>
            </a:r>
            <a:r>
              <a:rPr lang="ja-JP" altLang="en-US" sz="1000" dirty="0"/>
              <a:t>年</a:t>
            </a:r>
            <a:r>
              <a:rPr lang="en-US" altLang="ja-JP" sz="1000" dirty="0"/>
              <a:t>1</a:t>
            </a:r>
            <a:r>
              <a:rPr lang="ja-JP" altLang="en-US" sz="1000" dirty="0"/>
              <a:t>月より、グロス表記の媒体資料に統一いたしました。</a:t>
            </a:r>
          </a:p>
        </p:txBody>
      </p:sp>
      <p:sp>
        <p:nvSpPr>
          <p:cNvPr id="3" name="Footer Placeholder 2"/>
          <p:cNvSpPr>
            <a:spLocks noGrp="1"/>
          </p:cNvSpPr>
          <p:nvPr>
            <p:ph type="ftr" sz="quarter" idx="11"/>
          </p:nvPr>
        </p:nvSpPr>
        <p:spPr/>
        <p:txBody>
          <a:bodyPr/>
          <a:lstStyle/>
          <a:p>
            <a:r>
              <a:rPr kumimoji="1" lang="en-US" altLang="ja-JP"/>
              <a:t>(c)GeoLogic, Inc.</a:t>
            </a:r>
            <a:endParaRPr kumimoji="1" lang="ja-JP" altLang="en-US" dirty="0"/>
          </a:p>
        </p:txBody>
      </p:sp>
      <p:sp>
        <p:nvSpPr>
          <p:cNvPr id="4" name="Slide Number Placeholder 3"/>
          <p:cNvSpPr>
            <a:spLocks noGrp="1"/>
          </p:cNvSpPr>
          <p:nvPr>
            <p:ph type="sldNum" sz="quarter" idx="12"/>
          </p:nvPr>
        </p:nvSpPr>
        <p:spPr/>
        <p:txBody>
          <a:bodyPr/>
          <a:lstStyle/>
          <a:p>
            <a:fld id="{04ACE752-BD15-4044-A9B6-0BE975522DFF}" type="slidenum">
              <a:rPr kumimoji="1" lang="ja-JP" altLang="en-US" smtClean="0"/>
              <a:t>2</a:t>
            </a:fld>
            <a:endParaRPr kumimoji="1" lang="ja-JP" altLang="en-US"/>
          </a:p>
        </p:txBody>
      </p:sp>
    </p:spTree>
    <p:extLst>
      <p:ext uri="{BB962C8B-B14F-4D97-AF65-F5344CB8AC3E}">
        <p14:creationId xmlns:p14="http://schemas.microsoft.com/office/powerpoint/2010/main" val="6914159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1299870" y="4444035"/>
            <a:ext cx="957215" cy="1663439"/>
          </a:xfrm>
          <a:prstGeom prst="rect">
            <a:avLst/>
          </a:prstGeom>
          <a:ln w="12700"/>
        </p:spPr>
        <p:style>
          <a:lnRef idx="2">
            <a:schemeClr val="accent6"/>
          </a:lnRef>
          <a:fillRef idx="1">
            <a:schemeClr val="lt1"/>
          </a:fillRef>
          <a:effectRef idx="0">
            <a:schemeClr val="accent6"/>
          </a:effectRef>
          <a:fontRef idx="minor">
            <a:schemeClr val="dk1"/>
          </a:fontRef>
        </p:style>
        <p:txBody>
          <a:bodyPr rtlCol="0" anchor="t"/>
          <a:lstStyle/>
          <a:p>
            <a:pPr algn="ctr"/>
            <a:r>
              <a:rPr lang="ja-JP" altLang="en-US" sz="1400" dirty="0"/>
              <a:t>広告主様</a:t>
            </a:r>
            <a:endParaRPr lang="en-US" altLang="ja-JP" sz="1400" dirty="0"/>
          </a:p>
          <a:p>
            <a:pPr algn="ctr"/>
            <a:r>
              <a:rPr lang="ja-JP" altLang="en-US" sz="1400" dirty="0"/>
              <a:t>サイト</a:t>
            </a:r>
            <a:endParaRPr lang="en-US" sz="1400" dirty="0"/>
          </a:p>
        </p:txBody>
      </p:sp>
      <p:sp>
        <p:nvSpPr>
          <p:cNvPr id="2" name="Title 1"/>
          <p:cNvSpPr>
            <a:spLocks noGrp="1"/>
          </p:cNvSpPr>
          <p:nvPr>
            <p:ph type="title"/>
          </p:nvPr>
        </p:nvSpPr>
        <p:spPr/>
        <p:txBody>
          <a:bodyPr>
            <a:normAutofit/>
          </a:bodyPr>
          <a:lstStyle/>
          <a:p>
            <a:r>
              <a:rPr lang="ja-JP" altLang="en-US"/>
              <a:t>リターゲティング</a:t>
            </a:r>
            <a:endParaRPr lang="en-US" dirty="0"/>
          </a:p>
        </p:txBody>
      </p:sp>
      <p:sp>
        <p:nvSpPr>
          <p:cNvPr id="3" name="Content Placeholder 2"/>
          <p:cNvSpPr>
            <a:spLocks noGrp="1"/>
          </p:cNvSpPr>
          <p:nvPr>
            <p:ph idx="1"/>
          </p:nvPr>
        </p:nvSpPr>
        <p:spPr>
          <a:xfrm>
            <a:off x="495300" y="915840"/>
            <a:ext cx="5219700" cy="5693958"/>
          </a:xfrm>
        </p:spPr>
        <p:txBody>
          <a:bodyPr/>
          <a:lstStyle/>
          <a:p>
            <a:r>
              <a:rPr lang="ja-JP" altLang="en-US" dirty="0"/>
              <a:t>概要</a:t>
            </a:r>
            <a:endParaRPr lang="en-US" altLang="ja-JP" dirty="0"/>
          </a:p>
          <a:p>
            <a:pPr lvl="1"/>
            <a:r>
              <a:rPr lang="ja-JP" altLang="en-US" dirty="0"/>
              <a:t>過去に広告主様サイトを訪問したユーザーを呼び起こします。</a:t>
            </a:r>
            <a:endParaRPr lang="en-US" altLang="ja-JP" dirty="0"/>
          </a:p>
          <a:p>
            <a:pPr lvl="1"/>
            <a:endParaRPr lang="en-US" dirty="0"/>
          </a:p>
          <a:p>
            <a:r>
              <a:rPr lang="ja-JP" altLang="en-US" dirty="0"/>
              <a:t>特徴</a:t>
            </a:r>
            <a:endParaRPr lang="en-US" altLang="ja-JP" dirty="0"/>
          </a:p>
          <a:p>
            <a:pPr lvl="1"/>
            <a:r>
              <a:rPr lang="en-US" altLang="ja-JP" dirty="0"/>
              <a:t>Viewable Impression</a:t>
            </a:r>
            <a:r>
              <a:rPr lang="ja-JP" altLang="en-US" dirty="0"/>
              <a:t>測定が無料</a:t>
            </a:r>
            <a:endParaRPr lang="en-US" altLang="ja-JP" dirty="0"/>
          </a:p>
          <a:p>
            <a:pPr lvl="1"/>
            <a:r>
              <a:rPr lang="en-US" altLang="ja-JP" dirty="0"/>
              <a:t>MSN</a:t>
            </a:r>
            <a:r>
              <a:rPr lang="ja-JP" altLang="en-US" dirty="0"/>
              <a:t>等の</a:t>
            </a:r>
            <a:r>
              <a:rPr lang="en-US" altLang="ja-JP" dirty="0"/>
              <a:t>Microsoft</a:t>
            </a:r>
            <a:r>
              <a:rPr lang="ja-JP" altLang="en-US" dirty="0"/>
              <a:t>インベントリをフル購入可能</a:t>
            </a:r>
            <a:endParaRPr lang="en-US" altLang="ja-JP" dirty="0"/>
          </a:p>
          <a:p>
            <a:pPr lvl="1"/>
            <a:r>
              <a:rPr lang="ja-JP" altLang="en-US" dirty="0"/>
              <a:t>独自の最適化アルゴリズムによる入札</a:t>
            </a:r>
            <a:endParaRPr lang="en-US" altLang="ja-JP" dirty="0"/>
          </a:p>
          <a:p>
            <a:pPr lvl="1"/>
            <a:r>
              <a:rPr lang="ja-JP" altLang="en-US" dirty="0"/>
              <a:t>アプリの</a:t>
            </a:r>
            <a:r>
              <a:rPr lang="en-US" altLang="ja-JP" dirty="0"/>
              <a:t>”</a:t>
            </a:r>
            <a:r>
              <a:rPr lang="ja-JP" altLang="en-US" dirty="0"/>
              <a:t>リテンション広告</a:t>
            </a:r>
            <a:r>
              <a:rPr lang="en-US" altLang="ja-JP" dirty="0"/>
              <a:t>”</a:t>
            </a:r>
            <a:r>
              <a:rPr lang="ja-JP" altLang="en-US" dirty="0"/>
              <a:t>にも対応</a:t>
            </a:r>
            <a:endParaRPr lang="en-US" altLang="ja-JP" dirty="0"/>
          </a:p>
          <a:p>
            <a:pPr lvl="1"/>
            <a:endParaRPr lang="en-US" altLang="ja-JP" dirty="0"/>
          </a:p>
          <a:p>
            <a:r>
              <a:rPr lang="ja-JP" altLang="en-US" dirty="0"/>
              <a:t>イメージ</a:t>
            </a:r>
            <a:endParaRPr lang="en-US" altLang="ja-JP"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20</a:t>
            </a:fld>
            <a:endParaRPr kumimoji="1" lang="ja-JP" altLang="en-US"/>
          </a:p>
        </p:txBody>
      </p:sp>
      <p:graphicFrame>
        <p:nvGraphicFramePr>
          <p:cNvPr id="7" name="Table 6"/>
          <p:cNvGraphicFramePr>
            <a:graphicFrameLocks noGrp="1"/>
          </p:cNvGraphicFramePr>
          <p:nvPr>
            <p:extLst>
              <p:ext uri="{D42A27DB-BD31-4B8C-83A1-F6EECF244321}">
                <p14:modId xmlns:p14="http://schemas.microsoft.com/office/powerpoint/2010/main" val="1493626773"/>
              </p:ext>
            </p:extLst>
          </p:nvPr>
        </p:nvGraphicFramePr>
        <p:xfrm>
          <a:off x="5892800" y="765541"/>
          <a:ext cx="3844165" cy="5843022"/>
        </p:xfrm>
        <a:graphic>
          <a:graphicData uri="http://schemas.openxmlformats.org/drawingml/2006/table">
            <a:tbl>
              <a:tblPr firstCol="1">
                <a:tableStyleId>{5C22544A-7EE6-4342-B048-85BDC9FD1C3A}</a:tableStyleId>
              </a:tblPr>
              <a:tblGrid>
                <a:gridCol w="1485653">
                  <a:extLst>
                    <a:ext uri="{9D8B030D-6E8A-4147-A177-3AD203B41FA5}">
                      <a16:colId xmlns:a16="http://schemas.microsoft.com/office/drawing/2014/main" val="20000"/>
                    </a:ext>
                  </a:extLst>
                </a:gridCol>
                <a:gridCol w="2358512">
                  <a:extLst>
                    <a:ext uri="{9D8B030D-6E8A-4147-A177-3AD203B41FA5}">
                      <a16:colId xmlns:a16="http://schemas.microsoft.com/office/drawing/2014/main" val="20001"/>
                    </a:ext>
                  </a:extLst>
                </a:gridCol>
              </a:tblGrid>
              <a:tr h="365266">
                <a:tc>
                  <a:txBody>
                    <a:bodyPr/>
                    <a:lstStyle/>
                    <a:p>
                      <a:pPr>
                        <a:lnSpc>
                          <a:spcPct val="100000"/>
                        </a:lnSpc>
                      </a:pPr>
                      <a:r>
                        <a:rPr lang="ja-JP" altLang="en-US" sz="1050" dirty="0">
                          <a:latin typeface="Meiryo" charset="-128"/>
                          <a:ea typeface="Meiryo" charset="-128"/>
                          <a:cs typeface="Meiryo" charset="-128"/>
                        </a:rPr>
                        <a:t>メニュー名</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リターゲティング</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0"/>
                  </a:ext>
                </a:extLst>
              </a:tr>
              <a:tr h="365266">
                <a:tc>
                  <a:txBody>
                    <a:bodyPr/>
                    <a:lstStyle/>
                    <a:p>
                      <a:pPr>
                        <a:lnSpc>
                          <a:spcPct val="100000"/>
                        </a:lnSpc>
                      </a:pPr>
                      <a:r>
                        <a:rPr lang="ja-JP" altLang="en-US" sz="1050" dirty="0">
                          <a:latin typeface="Meiryo" charset="-128"/>
                          <a:ea typeface="Meiryo" charset="-128"/>
                          <a:cs typeface="Meiryo" charset="-128"/>
                        </a:rPr>
                        <a:t>課金形態</a:t>
                      </a:r>
                      <a:endParaRPr lang="en-US" sz="1050" dirty="0">
                        <a:latin typeface="Meiryo" charset="-128"/>
                        <a:ea typeface="Meiryo" charset="-128"/>
                        <a:cs typeface="Meiryo" charset="-128"/>
                      </a:endParaRPr>
                    </a:p>
                  </a:txBody>
                  <a:tcPr anchor="ctr"/>
                </a:tc>
                <a:tc>
                  <a:txBody>
                    <a:bodyPr/>
                    <a:lstStyle/>
                    <a:p>
                      <a:pPr>
                        <a:lnSpc>
                          <a:spcPct val="100000"/>
                        </a:lnSpc>
                      </a:pPr>
                      <a:r>
                        <a:rPr lang="en-US" sz="1050" dirty="0">
                          <a:latin typeface="Meiryo" charset="-128"/>
                          <a:ea typeface="Meiryo" charset="-128"/>
                          <a:cs typeface="Meiryo" charset="-128"/>
                        </a:rPr>
                        <a:t>CPM</a:t>
                      </a:r>
                      <a:r>
                        <a:rPr lang="ja-JP" altLang="en-US" sz="1050" dirty="0">
                          <a:latin typeface="Meiryo" charset="-128"/>
                          <a:ea typeface="Meiryo" charset="-128"/>
                          <a:cs typeface="Meiryo" charset="-128"/>
                        </a:rPr>
                        <a:t>課金</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1"/>
                  </a:ext>
                </a:extLst>
              </a:tr>
              <a:tr h="365266">
                <a:tc>
                  <a:txBody>
                    <a:bodyPr/>
                    <a:lstStyle/>
                    <a:p>
                      <a:pPr>
                        <a:lnSpc>
                          <a:spcPct val="100000"/>
                        </a:lnSpc>
                      </a:pPr>
                      <a:r>
                        <a:rPr lang="ja-JP" altLang="en-US" sz="1050" dirty="0">
                          <a:latin typeface="Meiryo" charset="-128"/>
                          <a:ea typeface="Meiryo" charset="-128"/>
                          <a:cs typeface="Meiryo" charset="-128"/>
                        </a:rPr>
                        <a:t>価格</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オークション落札額</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2"/>
                  </a:ext>
                </a:extLst>
              </a:tr>
              <a:tr h="365266">
                <a:tc>
                  <a:txBody>
                    <a:bodyPr/>
                    <a:lstStyle/>
                    <a:p>
                      <a:pPr>
                        <a:lnSpc>
                          <a:spcPct val="100000"/>
                        </a:lnSpc>
                      </a:pPr>
                      <a:r>
                        <a:rPr lang="ja-JP" altLang="en-US" sz="1050" dirty="0">
                          <a:latin typeface="Meiryo" charset="-128"/>
                          <a:ea typeface="Meiryo" charset="-128"/>
                          <a:cs typeface="Meiryo" charset="-128"/>
                        </a:rPr>
                        <a:t>最小申込金額</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なし</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3"/>
                  </a:ext>
                </a:extLst>
              </a:tr>
              <a:tr h="365266">
                <a:tc>
                  <a:txBody>
                    <a:bodyPr/>
                    <a:lstStyle/>
                    <a:p>
                      <a:pPr>
                        <a:lnSpc>
                          <a:spcPct val="100000"/>
                        </a:lnSpc>
                      </a:pPr>
                      <a:r>
                        <a:rPr lang="ja-JP" altLang="en-US" sz="1050" dirty="0">
                          <a:latin typeface="Meiryo" charset="-128"/>
                          <a:ea typeface="Meiryo" charset="-128"/>
                          <a:cs typeface="Meiryo" charset="-128"/>
                        </a:rPr>
                        <a:t>掲載期間</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なし</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4"/>
                  </a:ext>
                </a:extLst>
              </a:tr>
              <a:tr h="365266">
                <a:tc>
                  <a:txBody>
                    <a:bodyPr/>
                    <a:lstStyle/>
                    <a:p>
                      <a:pPr>
                        <a:lnSpc>
                          <a:spcPct val="100000"/>
                        </a:lnSpc>
                      </a:pPr>
                      <a:r>
                        <a:rPr lang="ja-JP" altLang="en-US" sz="1050" dirty="0">
                          <a:latin typeface="Meiryo" charset="-128"/>
                          <a:ea typeface="Meiryo" charset="-128"/>
                          <a:cs typeface="Meiryo" charset="-128"/>
                        </a:rPr>
                        <a:t>掲載面</a:t>
                      </a:r>
                      <a:endParaRPr lang="en-US" sz="1050" dirty="0">
                        <a:latin typeface="Meiryo" charset="-128"/>
                        <a:ea typeface="Meiryo" charset="-128"/>
                        <a:cs typeface="Meiryo" charset="-128"/>
                      </a:endParaRPr>
                    </a:p>
                  </a:txBody>
                  <a:tcPr anchor="ctr"/>
                </a:tc>
                <a:tc>
                  <a:txBody>
                    <a:bodyPr/>
                    <a:lstStyle/>
                    <a:p>
                      <a:pPr>
                        <a:lnSpc>
                          <a:spcPct val="100000"/>
                        </a:lnSpc>
                      </a:pPr>
                      <a:r>
                        <a:rPr lang="en-US" sz="1050" dirty="0">
                          <a:latin typeface="Meiryo" charset="-128"/>
                          <a:ea typeface="Meiryo" charset="-128"/>
                          <a:cs typeface="Meiryo" charset="-128"/>
                        </a:rPr>
                        <a:t>GeoLogic Ad Network</a:t>
                      </a:r>
                    </a:p>
                  </a:txBody>
                  <a:tcPr anchor="ctr"/>
                </a:tc>
                <a:extLst>
                  <a:ext uri="{0D108BD9-81ED-4DB2-BD59-A6C34878D82A}">
                    <a16:rowId xmlns:a16="http://schemas.microsoft.com/office/drawing/2014/main" val="10005"/>
                  </a:ext>
                </a:extLst>
              </a:tr>
              <a:tr h="479082">
                <a:tc>
                  <a:txBody>
                    <a:bodyPr/>
                    <a:lstStyle/>
                    <a:p>
                      <a:pPr>
                        <a:lnSpc>
                          <a:spcPct val="100000"/>
                        </a:lnSpc>
                      </a:pPr>
                      <a:r>
                        <a:rPr lang="ja-JP" altLang="en-US" sz="1050" dirty="0">
                          <a:latin typeface="Meiryo" charset="-128"/>
                          <a:ea typeface="Meiryo" charset="-128"/>
                          <a:cs typeface="Meiryo" charset="-128"/>
                        </a:rPr>
                        <a:t>掲載面種別</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a:t>
                      </a:r>
                      <a:r>
                        <a:rPr lang="en-US" altLang="ja-JP" sz="1050" dirty="0">
                          <a:latin typeface="Meiryo" charset="-128"/>
                          <a:ea typeface="Meiryo" charset="-128"/>
                          <a:cs typeface="Meiryo" charset="-128"/>
                        </a:rPr>
                        <a:t>PC/</a:t>
                      </a:r>
                      <a:r>
                        <a:rPr lang="ja-JP" altLang="en-US" sz="1050" dirty="0">
                          <a:latin typeface="Meiryo" charset="-128"/>
                          <a:ea typeface="Meiryo" charset="-128"/>
                          <a:cs typeface="Meiryo" charset="-128"/>
                        </a:rPr>
                        <a:t>スマホ</a:t>
                      </a:r>
                      <a:r>
                        <a:rPr lang="en-US" altLang="ja-JP" sz="1050" dirty="0">
                          <a:latin typeface="Meiryo" charset="-128"/>
                          <a:ea typeface="Meiryo" charset="-128"/>
                          <a:cs typeface="Meiryo" charset="-128"/>
                        </a:rPr>
                        <a:t> </a:t>
                      </a:r>
                      <a:r>
                        <a:rPr lang="ja-JP" altLang="en-US" sz="1050" dirty="0">
                          <a:latin typeface="Meiryo" charset="-128"/>
                          <a:ea typeface="Meiryo" charset="-128"/>
                          <a:cs typeface="Meiryo" charset="-128"/>
                        </a:rPr>
                        <a:t>ブラウザ面</a:t>
                      </a:r>
                      <a:endParaRPr lang="en-US" altLang="ja-JP" sz="1050" dirty="0">
                        <a:latin typeface="Meiryo" charset="-128"/>
                        <a:ea typeface="Meiryo" charset="-128"/>
                        <a:cs typeface="Meiryo" charset="-128"/>
                      </a:endParaRPr>
                    </a:p>
                    <a:p>
                      <a:pPr>
                        <a:lnSpc>
                          <a:spcPct val="100000"/>
                        </a:lnSpc>
                      </a:pPr>
                      <a:r>
                        <a:rPr lang="ja-JP" altLang="en-US" sz="1050" dirty="0">
                          <a:latin typeface="Meiryo" charset="-128"/>
                          <a:ea typeface="Meiryo" charset="-128"/>
                          <a:cs typeface="Meiryo" charset="-128"/>
                        </a:rPr>
                        <a:t>・スマホ アプリ面</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6"/>
                  </a:ext>
                </a:extLst>
              </a:tr>
              <a:tr h="365266">
                <a:tc>
                  <a:txBody>
                    <a:bodyPr/>
                    <a:lstStyle/>
                    <a:p>
                      <a:pPr>
                        <a:lnSpc>
                          <a:spcPct val="100000"/>
                        </a:lnSpc>
                      </a:pPr>
                      <a:r>
                        <a:rPr lang="ja-JP" altLang="en-US" sz="1050" dirty="0">
                          <a:latin typeface="Meiryo" charset="-128"/>
                          <a:ea typeface="Meiryo" charset="-128"/>
                          <a:cs typeface="Meiryo" charset="-128"/>
                        </a:rPr>
                        <a:t>ターゲティング</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広告主様サイトへのタグ設置</a:t>
                      </a:r>
                      <a:endParaRPr lang="en-US" altLang="ja-JP" sz="1050" dirty="0">
                        <a:latin typeface="Meiryo" charset="-128"/>
                        <a:ea typeface="Meiryo" charset="-128"/>
                        <a:cs typeface="Meiryo" charset="-128"/>
                      </a:endParaRPr>
                    </a:p>
                    <a:p>
                      <a:pPr>
                        <a:lnSpc>
                          <a:spcPct val="100000"/>
                        </a:lnSpc>
                      </a:pPr>
                      <a:r>
                        <a:rPr lang="en-US" altLang="ja-JP" sz="1000" dirty="0">
                          <a:latin typeface="Meiryo" charset="-128"/>
                          <a:ea typeface="Meiryo" charset="-128"/>
                          <a:cs typeface="Meiryo" charset="-128"/>
                        </a:rPr>
                        <a:t>※</a:t>
                      </a:r>
                      <a:r>
                        <a:rPr lang="ja-JP" altLang="en-US" sz="1000" dirty="0">
                          <a:latin typeface="Meiryo" charset="-128"/>
                          <a:ea typeface="Meiryo" charset="-128"/>
                          <a:cs typeface="Meiryo" charset="-128"/>
                        </a:rPr>
                        <a:t>リテンション広告の場合、</a:t>
                      </a:r>
                      <a:r>
                        <a:rPr lang="en-US" altLang="ja-JP" sz="1000" dirty="0">
                          <a:latin typeface="Meiryo" charset="-128"/>
                          <a:ea typeface="Meiryo" charset="-128"/>
                          <a:cs typeface="Meiryo" charset="-128"/>
                        </a:rPr>
                        <a:t>IDFA/ADID</a:t>
                      </a:r>
                      <a:r>
                        <a:rPr lang="ja-JP" altLang="en-US" sz="1000" dirty="0">
                          <a:latin typeface="Meiryo" charset="-128"/>
                          <a:ea typeface="Meiryo" charset="-128"/>
                          <a:cs typeface="Meiryo" charset="-128"/>
                        </a:rPr>
                        <a:t>データのご提供</a:t>
                      </a:r>
                      <a:endParaRPr lang="en-US" sz="1000" dirty="0">
                        <a:latin typeface="Meiryo" charset="-128"/>
                        <a:ea typeface="Meiryo" charset="-128"/>
                        <a:cs typeface="Meiryo" charset="-128"/>
                      </a:endParaRPr>
                    </a:p>
                  </a:txBody>
                  <a:tcPr anchor="ctr"/>
                </a:tc>
                <a:extLst>
                  <a:ext uri="{0D108BD9-81ED-4DB2-BD59-A6C34878D82A}">
                    <a16:rowId xmlns:a16="http://schemas.microsoft.com/office/drawing/2014/main" val="10007"/>
                  </a:ext>
                </a:extLst>
              </a:tr>
              <a:tr h="365266">
                <a:tc>
                  <a:txBody>
                    <a:bodyPr/>
                    <a:lstStyle/>
                    <a:p>
                      <a:pPr>
                        <a:lnSpc>
                          <a:spcPct val="100000"/>
                        </a:lnSpc>
                      </a:pPr>
                      <a:r>
                        <a:rPr lang="ja-JP" altLang="en-US" sz="1050" dirty="0">
                          <a:latin typeface="Meiryo" charset="-128"/>
                          <a:ea typeface="Meiryo" charset="-128"/>
                          <a:cs typeface="Meiryo" charset="-128"/>
                        </a:rPr>
                        <a:t>入稿期日</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約</a:t>
                      </a:r>
                      <a:r>
                        <a:rPr lang="en-US" altLang="ja-JP" sz="1050" dirty="0">
                          <a:latin typeface="Meiryo" charset="-128"/>
                          <a:ea typeface="Meiryo" charset="-128"/>
                          <a:cs typeface="Meiryo" charset="-128"/>
                        </a:rPr>
                        <a:t>1</a:t>
                      </a:r>
                      <a:r>
                        <a:rPr lang="ja-JP" altLang="en-US" sz="1050" dirty="0">
                          <a:latin typeface="Meiryo" charset="-128"/>
                          <a:ea typeface="Meiryo" charset="-128"/>
                          <a:cs typeface="Meiryo" charset="-128"/>
                        </a:rPr>
                        <a:t>営業日でクリエイティブ承認</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8"/>
                  </a:ext>
                </a:extLst>
              </a:tr>
              <a:tr h="365266">
                <a:tc>
                  <a:txBody>
                    <a:bodyPr/>
                    <a:lstStyle/>
                    <a:p>
                      <a:pPr>
                        <a:lnSpc>
                          <a:spcPct val="100000"/>
                        </a:lnSpc>
                      </a:pPr>
                      <a:r>
                        <a:rPr lang="ja-JP" altLang="en-US" sz="1050" dirty="0">
                          <a:latin typeface="Meiryo" charset="-128"/>
                          <a:ea typeface="Meiryo" charset="-128"/>
                          <a:cs typeface="Meiryo" charset="-128"/>
                        </a:rPr>
                        <a:t>バナーサイズ</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320x50, 300x250px, </a:t>
                      </a:r>
                      <a:br>
                        <a:rPr lang="en-US" altLang="ja-JP" sz="1050" dirty="0">
                          <a:latin typeface="Meiryo" charset="-128"/>
                          <a:ea typeface="Meiryo" charset="-128"/>
                          <a:cs typeface="Meiryo" charset="-128"/>
                        </a:rPr>
                      </a:br>
                      <a:r>
                        <a:rPr lang="ja-JP" altLang="en-US" sz="1050" dirty="0">
                          <a:latin typeface="Meiryo" charset="-128"/>
                          <a:ea typeface="Meiryo" charset="-128"/>
                          <a:cs typeface="Meiryo" charset="-128"/>
                        </a:rPr>
                        <a:t>インフィードなど</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09"/>
                  </a:ext>
                </a:extLst>
              </a:tr>
              <a:tr h="365266">
                <a:tc>
                  <a:txBody>
                    <a:bodyPr/>
                    <a:lstStyle/>
                    <a:p>
                      <a:pPr>
                        <a:lnSpc>
                          <a:spcPct val="100000"/>
                        </a:lnSpc>
                      </a:pPr>
                      <a:r>
                        <a:rPr lang="ja-JP" altLang="en-US" sz="1050" dirty="0">
                          <a:latin typeface="Meiryo" charset="-128"/>
                          <a:ea typeface="Meiryo" charset="-128"/>
                          <a:cs typeface="Meiryo" charset="-128"/>
                        </a:rPr>
                        <a:t>ファイル容量</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40KB</a:t>
                      </a:r>
                      <a:r>
                        <a:rPr lang="ja-JP" altLang="en-US" sz="1050" dirty="0">
                          <a:latin typeface="Meiryo" charset="-128"/>
                          <a:ea typeface="Meiryo" charset="-128"/>
                          <a:cs typeface="Meiryo" charset="-128"/>
                        </a:rPr>
                        <a:t>を超える場合、弊社にて圧縮する場合があります</a:t>
                      </a:r>
                    </a:p>
                  </a:txBody>
                  <a:tcPr anchor="ctr"/>
                </a:tc>
                <a:extLst>
                  <a:ext uri="{0D108BD9-81ED-4DB2-BD59-A6C34878D82A}">
                    <a16:rowId xmlns:a16="http://schemas.microsoft.com/office/drawing/2014/main" val="10010"/>
                  </a:ext>
                </a:extLst>
              </a:tr>
              <a:tr h="1062592">
                <a:tc>
                  <a:txBody>
                    <a:bodyPr/>
                    <a:lstStyle/>
                    <a:p>
                      <a:pPr>
                        <a:lnSpc>
                          <a:spcPct val="100000"/>
                        </a:lnSpc>
                      </a:pPr>
                      <a:r>
                        <a:rPr lang="ja-JP" altLang="en-US" sz="1050" dirty="0">
                          <a:latin typeface="Meiryo" charset="-128"/>
                          <a:ea typeface="Meiryo" charset="-128"/>
                          <a:cs typeface="Meiryo" charset="-128"/>
                        </a:rPr>
                        <a:t>クリエイティブ数</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a:t>
                      </a:r>
                      <a:r>
                        <a:rPr lang="ja-JP" altLang="en-US" sz="1050" dirty="0">
                          <a:latin typeface="Meiryo" charset="-128"/>
                          <a:ea typeface="Meiryo" charset="-128"/>
                          <a:cs typeface="Meiryo" charset="-128"/>
                        </a:rPr>
                        <a:t>お申込み金額</a:t>
                      </a:r>
                      <a:r>
                        <a:rPr lang="en-US" altLang="ja-JP" sz="1050" dirty="0">
                          <a:latin typeface="Meiryo" charset="-128"/>
                          <a:ea typeface="Meiryo" charset="-128"/>
                          <a:cs typeface="Meiryo" charset="-128"/>
                        </a:rPr>
                        <a:t>]</a:t>
                      </a:r>
                    </a:p>
                    <a:p>
                      <a:pPr>
                        <a:lnSpc>
                          <a:spcPct val="100000"/>
                        </a:lnSpc>
                      </a:pPr>
                      <a:r>
                        <a:rPr lang="en-US" altLang="ja-JP" sz="1050" dirty="0">
                          <a:latin typeface="Meiryo" charset="-128"/>
                          <a:ea typeface="Meiryo" charset="-128"/>
                          <a:cs typeface="Meiryo" charset="-128"/>
                        </a:rPr>
                        <a:t>〜10</a:t>
                      </a:r>
                      <a:r>
                        <a:rPr lang="ja-JP" altLang="en-US" sz="1050" dirty="0">
                          <a:latin typeface="Meiryo" charset="-128"/>
                          <a:ea typeface="Meiryo" charset="-128"/>
                          <a:cs typeface="Meiryo" charset="-128"/>
                        </a:rPr>
                        <a:t>万円未満：</a:t>
                      </a:r>
                      <a:r>
                        <a:rPr lang="en-US" altLang="ja-JP" sz="1050" dirty="0">
                          <a:latin typeface="Meiryo" charset="-128"/>
                          <a:ea typeface="Meiryo" charset="-128"/>
                          <a:cs typeface="Meiryo" charset="-128"/>
                        </a:rPr>
                        <a:t>5</a:t>
                      </a:r>
                      <a:r>
                        <a:rPr lang="ja-JP" altLang="en-US" sz="1050" dirty="0">
                          <a:latin typeface="Meiryo" charset="-128"/>
                          <a:ea typeface="Meiryo" charset="-128"/>
                          <a:cs typeface="Meiryo" charset="-128"/>
                        </a:rPr>
                        <a:t>本</a:t>
                      </a:r>
                      <a:br>
                        <a:rPr lang="en-US" altLang="ja-JP" sz="1050" dirty="0">
                          <a:latin typeface="Meiryo" charset="-128"/>
                          <a:ea typeface="Meiryo" charset="-128"/>
                          <a:cs typeface="Meiryo" charset="-128"/>
                        </a:rPr>
                      </a:br>
                      <a:r>
                        <a:rPr lang="en-US" altLang="ja-JP" sz="1050" dirty="0">
                          <a:latin typeface="Meiryo" charset="-128"/>
                          <a:ea typeface="Meiryo" charset="-128"/>
                          <a:cs typeface="Meiryo" charset="-128"/>
                        </a:rPr>
                        <a:t>10</a:t>
                      </a:r>
                      <a:r>
                        <a:rPr lang="ja-JP" altLang="en-US" sz="1050" dirty="0">
                          <a:latin typeface="Meiryo" charset="-128"/>
                          <a:ea typeface="Meiryo" charset="-128"/>
                          <a:cs typeface="Meiryo" charset="-128"/>
                        </a:rPr>
                        <a:t>万円</a:t>
                      </a:r>
                      <a:r>
                        <a:rPr lang="en-US" altLang="ja-JP" sz="1050" dirty="0">
                          <a:latin typeface="Meiryo" charset="-128"/>
                          <a:ea typeface="Meiryo" charset="-128"/>
                          <a:cs typeface="Meiryo" charset="-128"/>
                        </a:rPr>
                        <a:t>〜30</a:t>
                      </a:r>
                      <a:r>
                        <a:rPr lang="ja-JP" altLang="en-US" sz="1050" dirty="0">
                          <a:latin typeface="Meiryo" charset="-128"/>
                          <a:ea typeface="Meiryo" charset="-128"/>
                          <a:cs typeface="Meiryo" charset="-128"/>
                        </a:rPr>
                        <a:t>万円未満：</a:t>
                      </a:r>
                      <a:r>
                        <a:rPr lang="en-US" altLang="ja-JP" sz="1050" dirty="0">
                          <a:latin typeface="Meiryo" charset="-128"/>
                          <a:ea typeface="Meiryo" charset="-128"/>
                          <a:cs typeface="Meiryo" charset="-128"/>
                        </a:rPr>
                        <a:t>10</a:t>
                      </a:r>
                      <a:r>
                        <a:rPr lang="ja-JP" altLang="en-US" sz="1050" dirty="0">
                          <a:latin typeface="Meiryo" charset="-128"/>
                          <a:ea typeface="Meiryo" charset="-128"/>
                          <a:cs typeface="Meiryo" charset="-128"/>
                        </a:rPr>
                        <a:t>本</a:t>
                      </a:r>
                      <a:br>
                        <a:rPr lang="en-US" altLang="ja-JP" sz="1050" dirty="0">
                          <a:latin typeface="Meiryo" charset="-128"/>
                          <a:ea typeface="Meiryo" charset="-128"/>
                          <a:cs typeface="Meiryo" charset="-128"/>
                        </a:rPr>
                      </a:br>
                      <a:r>
                        <a:rPr lang="en-US" altLang="ja-JP" sz="1050" dirty="0">
                          <a:latin typeface="Meiryo" charset="-128"/>
                          <a:ea typeface="Meiryo" charset="-128"/>
                          <a:cs typeface="Meiryo" charset="-128"/>
                        </a:rPr>
                        <a:t>30</a:t>
                      </a:r>
                      <a:r>
                        <a:rPr lang="ja-JP" altLang="en-US" sz="1050" dirty="0">
                          <a:latin typeface="Meiryo" charset="-128"/>
                          <a:ea typeface="Meiryo" charset="-128"/>
                          <a:cs typeface="Meiryo" charset="-128"/>
                        </a:rPr>
                        <a:t>万円</a:t>
                      </a:r>
                      <a:r>
                        <a:rPr lang="en-US" altLang="ja-JP" sz="1050" dirty="0">
                          <a:latin typeface="Meiryo" charset="-128"/>
                          <a:ea typeface="Meiryo" charset="-128"/>
                          <a:cs typeface="Meiryo" charset="-128"/>
                        </a:rPr>
                        <a:t>〜</a:t>
                      </a:r>
                      <a:r>
                        <a:rPr lang="ja-JP" altLang="en-US" sz="1050" dirty="0">
                          <a:latin typeface="Meiryo" charset="-128"/>
                          <a:ea typeface="Meiryo" charset="-128"/>
                          <a:cs typeface="Meiryo" charset="-128"/>
                        </a:rPr>
                        <a:t>：</a:t>
                      </a:r>
                      <a:r>
                        <a:rPr lang="en-US" altLang="ja-JP" sz="1050" dirty="0">
                          <a:latin typeface="Meiryo" charset="-128"/>
                          <a:ea typeface="Meiryo" charset="-128"/>
                          <a:cs typeface="Meiryo" charset="-128"/>
                        </a:rPr>
                        <a:t>30</a:t>
                      </a:r>
                      <a:r>
                        <a:rPr lang="ja-JP" altLang="en-US" sz="1050" dirty="0">
                          <a:latin typeface="Meiryo" charset="-128"/>
                          <a:ea typeface="Meiryo" charset="-128"/>
                          <a:cs typeface="Meiryo" charset="-128"/>
                        </a:rPr>
                        <a:t>本</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11"/>
                  </a:ext>
                </a:extLst>
              </a:tr>
              <a:tr h="365266">
                <a:tc>
                  <a:txBody>
                    <a:bodyPr/>
                    <a:lstStyle/>
                    <a:p>
                      <a:pPr>
                        <a:lnSpc>
                          <a:spcPct val="100000"/>
                        </a:lnSpc>
                      </a:pPr>
                      <a:r>
                        <a:rPr lang="ja-JP" altLang="en-US" sz="1050" dirty="0">
                          <a:latin typeface="Meiryo" charset="-128"/>
                          <a:ea typeface="Meiryo" charset="-128"/>
                          <a:cs typeface="Meiryo" charset="-128"/>
                        </a:rPr>
                        <a:t>レポート</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レポーティング画面をご提供</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12"/>
                  </a:ext>
                </a:extLst>
              </a:tr>
            </a:tbl>
          </a:graphicData>
        </a:graphic>
      </p:graphicFrame>
      <p:grpSp>
        <p:nvGrpSpPr>
          <p:cNvPr id="10" name="図形グループ 46"/>
          <p:cNvGrpSpPr/>
          <p:nvPr/>
        </p:nvGrpSpPr>
        <p:grpSpPr>
          <a:xfrm>
            <a:off x="1877623" y="4994016"/>
            <a:ext cx="176967" cy="377565"/>
            <a:chOff x="426947" y="3005268"/>
            <a:chExt cx="399435" cy="852208"/>
          </a:xfrm>
        </p:grpSpPr>
        <p:sp>
          <p:nvSpPr>
            <p:cNvPr id="11" name="角丸四角形 47"/>
            <p:cNvSpPr/>
            <p:nvPr/>
          </p:nvSpPr>
          <p:spPr>
            <a:xfrm>
              <a:off x="426947" y="3271820"/>
              <a:ext cx="399435" cy="585656"/>
            </a:xfrm>
            <a:prstGeom prst="roundRect">
              <a:avLst>
                <a:gd name="adj" fmla="val 50000"/>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12" name="円/楕円 48"/>
            <p:cNvSpPr/>
            <p:nvPr/>
          </p:nvSpPr>
          <p:spPr>
            <a:xfrm>
              <a:off x="426947" y="3005268"/>
              <a:ext cx="399435" cy="368709"/>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grpSp>
      <p:grpSp>
        <p:nvGrpSpPr>
          <p:cNvPr id="13" name="図形グループ 46"/>
          <p:cNvGrpSpPr/>
          <p:nvPr/>
        </p:nvGrpSpPr>
        <p:grpSpPr>
          <a:xfrm>
            <a:off x="1890579" y="5592760"/>
            <a:ext cx="176967" cy="377565"/>
            <a:chOff x="426947" y="3005268"/>
            <a:chExt cx="399435" cy="852208"/>
          </a:xfrm>
        </p:grpSpPr>
        <p:sp>
          <p:nvSpPr>
            <p:cNvPr id="14" name="角丸四角形 47"/>
            <p:cNvSpPr/>
            <p:nvPr/>
          </p:nvSpPr>
          <p:spPr>
            <a:xfrm>
              <a:off x="426947" y="3271820"/>
              <a:ext cx="399435" cy="585656"/>
            </a:xfrm>
            <a:prstGeom prst="roundRect">
              <a:avLst>
                <a:gd name="adj" fmla="val 50000"/>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15" name="円/楕円 48"/>
            <p:cNvSpPr/>
            <p:nvPr/>
          </p:nvSpPr>
          <p:spPr>
            <a:xfrm>
              <a:off x="426947" y="3005268"/>
              <a:ext cx="399435" cy="368709"/>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grpSp>
      <p:grpSp>
        <p:nvGrpSpPr>
          <p:cNvPr id="19" name="図形グループ 46"/>
          <p:cNvGrpSpPr/>
          <p:nvPr/>
        </p:nvGrpSpPr>
        <p:grpSpPr>
          <a:xfrm>
            <a:off x="1487355" y="5248477"/>
            <a:ext cx="176967" cy="377565"/>
            <a:chOff x="426947" y="3005268"/>
            <a:chExt cx="399435" cy="852208"/>
          </a:xfrm>
        </p:grpSpPr>
        <p:sp>
          <p:nvSpPr>
            <p:cNvPr id="20" name="角丸四角形 47"/>
            <p:cNvSpPr/>
            <p:nvPr/>
          </p:nvSpPr>
          <p:spPr>
            <a:xfrm>
              <a:off x="426947" y="3271820"/>
              <a:ext cx="399435" cy="585656"/>
            </a:xfrm>
            <a:prstGeom prst="roundRect">
              <a:avLst>
                <a:gd name="adj" fmla="val 50000"/>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21" name="円/楕円 48"/>
            <p:cNvSpPr/>
            <p:nvPr/>
          </p:nvSpPr>
          <p:spPr>
            <a:xfrm>
              <a:off x="426947" y="3005268"/>
              <a:ext cx="399435" cy="368709"/>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grpSp>
      <p:cxnSp>
        <p:nvCxnSpPr>
          <p:cNvPr id="24" name="Straight Arrow Connector 23"/>
          <p:cNvCxnSpPr>
            <a:stCxn id="31" idx="3"/>
          </p:cNvCxnSpPr>
          <p:nvPr/>
        </p:nvCxnSpPr>
        <p:spPr>
          <a:xfrm>
            <a:off x="2660309" y="5241846"/>
            <a:ext cx="652128" cy="2629"/>
          </a:xfrm>
          <a:prstGeom prst="straightConnector1">
            <a:avLst/>
          </a:prstGeom>
          <a:ln>
            <a:prstDash val="solid"/>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427627" y="4519236"/>
            <a:ext cx="588623" cy="253916"/>
          </a:xfrm>
          <a:prstGeom prst="rect">
            <a:avLst/>
          </a:prstGeom>
          <a:noFill/>
        </p:spPr>
        <p:txBody>
          <a:bodyPr wrap="none" rtlCol="0">
            <a:spAutoFit/>
          </a:bodyPr>
          <a:lstStyle/>
          <a:p>
            <a:pPr algn="ctr"/>
            <a:r>
              <a:rPr lang="ja-JP" altLang="en-US" sz="1050">
                <a:latin typeface="Meiryo" charset="-128"/>
                <a:ea typeface="Meiryo" charset="-128"/>
                <a:cs typeface="Meiryo" charset="-128"/>
              </a:rPr>
              <a:t>離脱後</a:t>
            </a:r>
            <a:endParaRPr lang="en-US" sz="1050" dirty="0">
              <a:latin typeface="Meiryo" charset="-128"/>
              <a:ea typeface="Meiryo" charset="-128"/>
              <a:cs typeface="Meiryo" charset="-128"/>
            </a:endParaRPr>
          </a:p>
        </p:txBody>
      </p:sp>
      <p:grpSp>
        <p:nvGrpSpPr>
          <p:cNvPr id="30" name="図形グループ 46"/>
          <p:cNvGrpSpPr/>
          <p:nvPr/>
        </p:nvGrpSpPr>
        <p:grpSpPr>
          <a:xfrm>
            <a:off x="2483342" y="4994016"/>
            <a:ext cx="176967" cy="377565"/>
            <a:chOff x="426947" y="3005268"/>
            <a:chExt cx="399435" cy="852208"/>
          </a:xfrm>
        </p:grpSpPr>
        <p:sp>
          <p:nvSpPr>
            <p:cNvPr id="31" name="角丸四角形 47"/>
            <p:cNvSpPr/>
            <p:nvPr/>
          </p:nvSpPr>
          <p:spPr>
            <a:xfrm>
              <a:off x="426947" y="3271820"/>
              <a:ext cx="399435" cy="585656"/>
            </a:xfrm>
            <a:prstGeom prst="roundRect">
              <a:avLst>
                <a:gd name="adj" fmla="val 50000"/>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32" name="円/楕円 48"/>
            <p:cNvSpPr/>
            <p:nvPr/>
          </p:nvSpPr>
          <p:spPr>
            <a:xfrm>
              <a:off x="426947" y="3005268"/>
              <a:ext cx="399435" cy="368709"/>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grpSp>
      <p:sp>
        <p:nvSpPr>
          <p:cNvPr id="36" name="Curved Down Arrow 35"/>
          <p:cNvSpPr/>
          <p:nvPr/>
        </p:nvSpPr>
        <p:spPr>
          <a:xfrm>
            <a:off x="2085291" y="4711027"/>
            <a:ext cx="498791" cy="229368"/>
          </a:xfrm>
          <a:prstGeom prst="curvedDownArrow">
            <a:avLst/>
          </a:prstGeom>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solidFill>
                <a:schemeClr val="tx1"/>
              </a:solidFill>
            </a:endParaRPr>
          </a:p>
        </p:txBody>
      </p:sp>
      <p:sp>
        <p:nvSpPr>
          <p:cNvPr id="37" name="Rectangle 36"/>
          <p:cNvSpPr/>
          <p:nvPr/>
        </p:nvSpPr>
        <p:spPr>
          <a:xfrm>
            <a:off x="3306470" y="4444035"/>
            <a:ext cx="957215" cy="1663439"/>
          </a:xfrm>
          <a:prstGeom prst="rect">
            <a:avLst/>
          </a:prstGeom>
          <a:ln w="12700"/>
        </p:spPr>
        <p:style>
          <a:lnRef idx="2">
            <a:schemeClr val="accent6"/>
          </a:lnRef>
          <a:fillRef idx="1">
            <a:schemeClr val="lt1"/>
          </a:fillRef>
          <a:effectRef idx="0">
            <a:schemeClr val="accent6"/>
          </a:effectRef>
          <a:fontRef idx="minor">
            <a:schemeClr val="dk1"/>
          </a:fontRef>
        </p:style>
        <p:txBody>
          <a:bodyPr rtlCol="0" anchor="t"/>
          <a:lstStyle/>
          <a:p>
            <a:pPr algn="ctr"/>
            <a:r>
              <a:rPr lang="ja-JP" altLang="en-US" sz="1400" dirty="0"/>
              <a:t>他サイト</a:t>
            </a:r>
            <a:endParaRPr lang="en-US" sz="1400" dirty="0"/>
          </a:p>
        </p:txBody>
      </p:sp>
      <p:sp>
        <p:nvSpPr>
          <p:cNvPr id="38" name="Rectangle 37"/>
          <p:cNvSpPr/>
          <p:nvPr/>
        </p:nvSpPr>
        <p:spPr>
          <a:xfrm>
            <a:off x="3306470" y="5856609"/>
            <a:ext cx="957215" cy="248975"/>
          </a:xfrm>
          <a:prstGeom prst="rect">
            <a:avLst/>
          </a:prstGeom>
          <a:solidFill>
            <a:srgbClr val="47B6ED"/>
          </a:solidFill>
          <a:ln w="12700">
            <a:noFill/>
          </a:ln>
        </p:spPr>
        <p:style>
          <a:lnRef idx="2">
            <a:schemeClr val="accent6"/>
          </a:lnRef>
          <a:fillRef idx="1">
            <a:schemeClr val="lt1"/>
          </a:fillRef>
          <a:effectRef idx="0">
            <a:schemeClr val="accent6"/>
          </a:effectRef>
          <a:fontRef idx="minor">
            <a:schemeClr val="dk1"/>
          </a:fontRef>
        </p:style>
        <p:txBody>
          <a:bodyPr rtlCol="0" anchor="t"/>
          <a:lstStyle/>
          <a:p>
            <a:pPr algn="ctr"/>
            <a:r>
              <a:rPr lang="en-US" altLang="ja-JP" sz="1400">
                <a:solidFill>
                  <a:schemeClr val="bg1"/>
                </a:solidFill>
                <a:latin typeface="Meiryo" charset="-128"/>
                <a:ea typeface="Meiryo" charset="-128"/>
                <a:cs typeface="Meiryo" charset="-128"/>
              </a:rPr>
              <a:t>AD</a:t>
            </a:r>
            <a:endParaRPr lang="en-US" sz="1400" dirty="0">
              <a:solidFill>
                <a:schemeClr val="bg1"/>
              </a:solidFill>
              <a:latin typeface="Meiryo" charset="-128"/>
              <a:ea typeface="Meiryo" charset="-128"/>
              <a:cs typeface="Meiryo" charset="-128"/>
            </a:endParaRPr>
          </a:p>
        </p:txBody>
      </p:sp>
      <p:cxnSp>
        <p:nvCxnSpPr>
          <p:cNvPr id="40" name="Elbow Connector 39"/>
          <p:cNvCxnSpPr>
            <a:stCxn id="37" idx="2"/>
            <a:endCxn id="14" idx="2"/>
          </p:cNvCxnSpPr>
          <p:nvPr/>
        </p:nvCxnSpPr>
        <p:spPr>
          <a:xfrm rot="5400000" flipH="1">
            <a:off x="2813496" y="5135893"/>
            <a:ext cx="137149" cy="1806015"/>
          </a:xfrm>
          <a:prstGeom prst="bentConnector3">
            <a:avLst>
              <a:gd name="adj1" fmla="val -166680"/>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0C55A854-6F3B-D945-9736-6C0AF443EE0F}"/>
              </a:ext>
            </a:extLst>
          </p:cNvPr>
          <p:cNvSpPr txBox="1"/>
          <p:nvPr/>
        </p:nvSpPr>
        <p:spPr>
          <a:xfrm>
            <a:off x="5821689" y="6608772"/>
            <a:ext cx="1107996" cy="215444"/>
          </a:xfrm>
          <a:prstGeom prst="rect">
            <a:avLst/>
          </a:prstGeom>
          <a:noFill/>
        </p:spPr>
        <p:txBody>
          <a:bodyPr wrap="none" rtlCol="0">
            <a:spAutoFit/>
          </a:bodyPr>
          <a:lstStyle/>
          <a:p>
            <a:r>
              <a:rPr lang="en-US" altLang="ja-JP" sz="800" dirty="0"/>
              <a:t>※</a:t>
            </a:r>
            <a:r>
              <a:rPr lang="ja-JP" altLang="en-US" sz="800" dirty="0"/>
              <a:t>金額はグロス表記</a:t>
            </a:r>
            <a:endParaRPr lang="en-US" sz="800" dirty="0"/>
          </a:p>
        </p:txBody>
      </p:sp>
    </p:spTree>
    <p:extLst>
      <p:ext uri="{BB962C8B-B14F-4D97-AF65-F5344CB8AC3E}">
        <p14:creationId xmlns:p14="http://schemas.microsoft.com/office/powerpoint/2010/main" val="835619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dissolve">
                                      <p:cBhvr>
                                        <p:cTn id="7" dur="500"/>
                                        <p:tgtEl>
                                          <p:spTgt spid="3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dissolve">
                                      <p:cBhvr>
                                        <p:cTn id="10" dur="500"/>
                                        <p:tgtEl>
                                          <p:spTgt spid="26"/>
                                        </p:tgtEl>
                                      </p:cBhvr>
                                    </p:animEffect>
                                  </p:childTnLst>
                                </p:cTn>
                              </p:par>
                              <p:par>
                                <p:cTn id="11" presetID="9" presetClass="entr" presetSubtype="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dissolve">
                                      <p:cBhvr>
                                        <p:cTn id="13" dur="500"/>
                                        <p:tgtEl>
                                          <p:spTgt spid="30"/>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dissolve">
                                      <p:cBhvr>
                                        <p:cTn id="18" dur="500"/>
                                        <p:tgtEl>
                                          <p:spTgt spid="24"/>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dissolve">
                                      <p:cBhvr>
                                        <p:cTn id="21" dur="500"/>
                                        <p:tgtEl>
                                          <p:spTgt spid="37"/>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dissolve">
                                      <p:cBhvr>
                                        <p:cTn id="24" dur="500"/>
                                        <p:tgtEl>
                                          <p:spTgt spid="38"/>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dissolve">
                                      <p:cBhvr>
                                        <p:cTn id="29" dur="500"/>
                                        <p:tgtEl>
                                          <p:spTgt spid="40"/>
                                        </p:tgtEl>
                                      </p:cBhvr>
                                    </p:animEffect>
                                  </p:childTnLst>
                                </p:cTn>
                              </p:par>
                              <p:par>
                                <p:cTn id="30" presetID="9" presetClass="entr" presetSubtype="0"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dissolve">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6" grpId="0" animBg="1"/>
      <p:bldP spid="37" grpId="0" animBg="1"/>
      <p:bldP spid="3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ja-JP" altLang="en-US"/>
              <a:t>カスタムターゲティング</a:t>
            </a:r>
            <a:endParaRPr lang="en-US" dirty="0"/>
          </a:p>
        </p:txBody>
      </p:sp>
      <p:sp>
        <p:nvSpPr>
          <p:cNvPr id="3" name="Content Placeholder 2"/>
          <p:cNvSpPr>
            <a:spLocks noGrp="1"/>
          </p:cNvSpPr>
          <p:nvPr>
            <p:ph idx="1"/>
          </p:nvPr>
        </p:nvSpPr>
        <p:spPr>
          <a:xfrm>
            <a:off x="495300" y="915840"/>
            <a:ext cx="5219700" cy="5693958"/>
          </a:xfrm>
        </p:spPr>
        <p:txBody>
          <a:bodyPr/>
          <a:lstStyle/>
          <a:p>
            <a:r>
              <a:rPr lang="ja-JP" altLang="en-US" dirty="0"/>
              <a:t>概要</a:t>
            </a:r>
            <a:endParaRPr lang="en-US" altLang="ja-JP" dirty="0"/>
          </a:p>
          <a:p>
            <a:pPr lvl="1"/>
            <a:r>
              <a:rPr lang="ja-JP" altLang="en-US" dirty="0"/>
              <a:t>端末や掲載面等の情報でターゲティングします。</a:t>
            </a:r>
            <a:endParaRPr lang="en-US" altLang="ja-JP" dirty="0"/>
          </a:p>
          <a:p>
            <a:pPr lvl="1"/>
            <a:endParaRPr lang="en-US" altLang="ja-JP"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21</a:t>
            </a:fld>
            <a:endParaRPr kumimoji="1" lang="ja-JP" altLang="en-US"/>
          </a:p>
        </p:txBody>
      </p:sp>
      <p:graphicFrame>
        <p:nvGraphicFramePr>
          <p:cNvPr id="7" name="Table 6"/>
          <p:cNvGraphicFramePr>
            <a:graphicFrameLocks noGrp="1"/>
          </p:cNvGraphicFramePr>
          <p:nvPr>
            <p:extLst>
              <p:ext uri="{D42A27DB-BD31-4B8C-83A1-F6EECF244321}">
                <p14:modId xmlns:p14="http://schemas.microsoft.com/office/powerpoint/2010/main" val="2176238854"/>
              </p:ext>
            </p:extLst>
          </p:nvPr>
        </p:nvGraphicFramePr>
        <p:xfrm>
          <a:off x="5892800" y="776178"/>
          <a:ext cx="3844165" cy="5833622"/>
        </p:xfrm>
        <a:graphic>
          <a:graphicData uri="http://schemas.openxmlformats.org/drawingml/2006/table">
            <a:tbl>
              <a:tblPr firstCol="1">
                <a:tableStyleId>{5C22544A-7EE6-4342-B048-85BDC9FD1C3A}</a:tableStyleId>
              </a:tblPr>
              <a:tblGrid>
                <a:gridCol w="1485653">
                  <a:extLst>
                    <a:ext uri="{9D8B030D-6E8A-4147-A177-3AD203B41FA5}">
                      <a16:colId xmlns:a16="http://schemas.microsoft.com/office/drawing/2014/main" val="20000"/>
                    </a:ext>
                  </a:extLst>
                </a:gridCol>
                <a:gridCol w="2358512">
                  <a:extLst>
                    <a:ext uri="{9D8B030D-6E8A-4147-A177-3AD203B41FA5}">
                      <a16:colId xmlns:a16="http://schemas.microsoft.com/office/drawing/2014/main" val="20001"/>
                    </a:ext>
                  </a:extLst>
                </a:gridCol>
              </a:tblGrid>
              <a:tr h="431067">
                <a:tc>
                  <a:txBody>
                    <a:bodyPr/>
                    <a:lstStyle/>
                    <a:p>
                      <a:pPr>
                        <a:lnSpc>
                          <a:spcPct val="100000"/>
                        </a:lnSpc>
                      </a:pPr>
                      <a:r>
                        <a:rPr lang="ja-JP" altLang="en-US" sz="1050" dirty="0">
                          <a:latin typeface="Meiryo" charset="-128"/>
                          <a:ea typeface="Meiryo" charset="-128"/>
                          <a:cs typeface="Meiryo" charset="-128"/>
                        </a:rPr>
                        <a:t>メニュー名</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カスタムターゲティング</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0"/>
                  </a:ext>
                </a:extLst>
              </a:tr>
              <a:tr h="431067">
                <a:tc>
                  <a:txBody>
                    <a:bodyPr/>
                    <a:lstStyle/>
                    <a:p>
                      <a:pPr>
                        <a:lnSpc>
                          <a:spcPct val="100000"/>
                        </a:lnSpc>
                      </a:pPr>
                      <a:r>
                        <a:rPr lang="ja-JP" altLang="en-US" sz="1050" dirty="0">
                          <a:latin typeface="Meiryo" charset="-128"/>
                          <a:ea typeface="Meiryo" charset="-128"/>
                          <a:cs typeface="Meiryo" charset="-128"/>
                        </a:rPr>
                        <a:t>課金形態</a:t>
                      </a:r>
                      <a:endParaRPr lang="en-US" sz="1050" dirty="0">
                        <a:latin typeface="Meiryo" charset="-128"/>
                        <a:ea typeface="Meiryo" charset="-128"/>
                        <a:cs typeface="Meiryo" charset="-128"/>
                      </a:endParaRPr>
                    </a:p>
                  </a:txBody>
                  <a:tcPr anchor="ctr"/>
                </a:tc>
                <a:tc>
                  <a:txBody>
                    <a:bodyPr/>
                    <a:lstStyle/>
                    <a:p>
                      <a:pPr>
                        <a:lnSpc>
                          <a:spcPct val="100000"/>
                        </a:lnSpc>
                      </a:pPr>
                      <a:r>
                        <a:rPr lang="en-US" sz="1050" dirty="0">
                          <a:latin typeface="Meiryo" charset="-128"/>
                          <a:ea typeface="Meiryo" charset="-128"/>
                          <a:cs typeface="Meiryo" charset="-128"/>
                        </a:rPr>
                        <a:t>CPM</a:t>
                      </a:r>
                      <a:r>
                        <a:rPr lang="ja-JP" altLang="en-US" sz="1050" dirty="0">
                          <a:latin typeface="Meiryo" charset="-128"/>
                          <a:ea typeface="Meiryo" charset="-128"/>
                          <a:cs typeface="Meiryo" charset="-128"/>
                        </a:rPr>
                        <a:t>課金</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1"/>
                  </a:ext>
                </a:extLst>
              </a:tr>
              <a:tr h="431067">
                <a:tc>
                  <a:txBody>
                    <a:bodyPr/>
                    <a:lstStyle/>
                    <a:p>
                      <a:pPr>
                        <a:lnSpc>
                          <a:spcPct val="100000"/>
                        </a:lnSpc>
                      </a:pPr>
                      <a:r>
                        <a:rPr lang="ja-JP" altLang="en-US" sz="1050" dirty="0">
                          <a:latin typeface="Meiryo" charset="-128"/>
                          <a:ea typeface="Meiryo" charset="-128"/>
                          <a:cs typeface="Meiryo" charset="-128"/>
                        </a:rPr>
                        <a:t>価格</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オークション落札額</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2"/>
                  </a:ext>
                </a:extLst>
              </a:tr>
              <a:tr h="431067">
                <a:tc>
                  <a:txBody>
                    <a:bodyPr/>
                    <a:lstStyle/>
                    <a:p>
                      <a:pPr>
                        <a:lnSpc>
                          <a:spcPct val="100000"/>
                        </a:lnSpc>
                      </a:pPr>
                      <a:r>
                        <a:rPr lang="ja-JP" altLang="en-US" sz="1050" dirty="0">
                          <a:latin typeface="Meiryo" charset="-128"/>
                          <a:ea typeface="Meiryo" charset="-128"/>
                          <a:cs typeface="Meiryo" charset="-128"/>
                        </a:rPr>
                        <a:t>最小申込金額</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なし</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3"/>
                  </a:ext>
                </a:extLst>
              </a:tr>
              <a:tr h="431067">
                <a:tc>
                  <a:txBody>
                    <a:bodyPr/>
                    <a:lstStyle/>
                    <a:p>
                      <a:pPr>
                        <a:lnSpc>
                          <a:spcPct val="100000"/>
                        </a:lnSpc>
                      </a:pPr>
                      <a:r>
                        <a:rPr lang="ja-JP" altLang="en-US" sz="1050" dirty="0">
                          <a:latin typeface="Meiryo" charset="-128"/>
                          <a:ea typeface="Meiryo" charset="-128"/>
                          <a:cs typeface="Meiryo" charset="-128"/>
                        </a:rPr>
                        <a:t>掲載期間</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なし</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4"/>
                  </a:ext>
                </a:extLst>
              </a:tr>
              <a:tr h="431067">
                <a:tc>
                  <a:txBody>
                    <a:bodyPr/>
                    <a:lstStyle/>
                    <a:p>
                      <a:pPr>
                        <a:lnSpc>
                          <a:spcPct val="100000"/>
                        </a:lnSpc>
                      </a:pPr>
                      <a:r>
                        <a:rPr lang="ja-JP" altLang="en-US" sz="1050" dirty="0">
                          <a:latin typeface="Meiryo" charset="-128"/>
                          <a:ea typeface="Meiryo" charset="-128"/>
                          <a:cs typeface="Meiryo" charset="-128"/>
                        </a:rPr>
                        <a:t>掲載面</a:t>
                      </a:r>
                      <a:endParaRPr lang="en-US" sz="1050" dirty="0">
                        <a:latin typeface="Meiryo" charset="-128"/>
                        <a:ea typeface="Meiryo" charset="-128"/>
                        <a:cs typeface="Meiryo" charset="-128"/>
                      </a:endParaRPr>
                    </a:p>
                  </a:txBody>
                  <a:tcPr anchor="ctr"/>
                </a:tc>
                <a:tc>
                  <a:txBody>
                    <a:bodyPr/>
                    <a:lstStyle/>
                    <a:p>
                      <a:pPr>
                        <a:lnSpc>
                          <a:spcPct val="100000"/>
                        </a:lnSpc>
                      </a:pPr>
                      <a:r>
                        <a:rPr lang="en-US" sz="1050" dirty="0">
                          <a:latin typeface="Meiryo" charset="-128"/>
                          <a:ea typeface="Meiryo" charset="-128"/>
                          <a:cs typeface="Meiryo" charset="-128"/>
                        </a:rPr>
                        <a:t>GeoLogic Ad Network</a:t>
                      </a:r>
                    </a:p>
                  </a:txBody>
                  <a:tcPr anchor="ctr"/>
                </a:tc>
                <a:extLst>
                  <a:ext uri="{0D108BD9-81ED-4DB2-BD59-A6C34878D82A}">
                    <a16:rowId xmlns:a16="http://schemas.microsoft.com/office/drawing/2014/main" val="10005"/>
                  </a:ext>
                </a:extLst>
              </a:tr>
              <a:tr h="431067">
                <a:tc>
                  <a:txBody>
                    <a:bodyPr/>
                    <a:lstStyle/>
                    <a:p>
                      <a:pPr>
                        <a:lnSpc>
                          <a:spcPct val="100000"/>
                        </a:lnSpc>
                      </a:pPr>
                      <a:r>
                        <a:rPr lang="ja-JP" altLang="en-US" sz="1050" dirty="0">
                          <a:latin typeface="Meiryo" charset="-128"/>
                          <a:ea typeface="Meiryo" charset="-128"/>
                          <a:cs typeface="Meiryo" charset="-128"/>
                        </a:rPr>
                        <a:t>掲載面種別</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左記項目から指定</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6"/>
                  </a:ext>
                </a:extLst>
              </a:tr>
              <a:tr h="431067">
                <a:tc>
                  <a:txBody>
                    <a:bodyPr/>
                    <a:lstStyle/>
                    <a:p>
                      <a:pPr>
                        <a:lnSpc>
                          <a:spcPct val="100000"/>
                        </a:lnSpc>
                      </a:pPr>
                      <a:r>
                        <a:rPr lang="ja-JP" altLang="en-US" sz="1050" dirty="0">
                          <a:latin typeface="Meiryo" charset="-128"/>
                          <a:ea typeface="Meiryo" charset="-128"/>
                          <a:cs typeface="Meiryo" charset="-128"/>
                        </a:rPr>
                        <a:t>ターゲティング</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左記項目から指定</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7"/>
                  </a:ext>
                </a:extLst>
              </a:tr>
              <a:tr h="545013">
                <a:tc>
                  <a:txBody>
                    <a:bodyPr/>
                    <a:lstStyle/>
                    <a:p>
                      <a:pPr>
                        <a:lnSpc>
                          <a:spcPct val="100000"/>
                        </a:lnSpc>
                      </a:pPr>
                      <a:r>
                        <a:rPr lang="ja-JP" altLang="en-US" sz="1050" dirty="0">
                          <a:latin typeface="Meiryo" charset="-128"/>
                          <a:ea typeface="Meiryo" charset="-128"/>
                          <a:cs typeface="Meiryo" charset="-128"/>
                        </a:rPr>
                        <a:t>入稿期日</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ターゲティング指定に</a:t>
                      </a:r>
                      <a:r>
                        <a:rPr lang="en-US" altLang="ja-JP" sz="1050" dirty="0">
                          <a:latin typeface="Meiryo" charset="-128"/>
                          <a:ea typeface="Meiryo" charset="-128"/>
                          <a:cs typeface="Meiryo" charset="-128"/>
                        </a:rPr>
                        <a:t>3</a:t>
                      </a:r>
                      <a:r>
                        <a:rPr lang="ja-JP" altLang="en-US" sz="1050" dirty="0">
                          <a:latin typeface="Meiryo" charset="-128"/>
                          <a:ea typeface="Meiryo" charset="-128"/>
                          <a:cs typeface="Meiryo" charset="-128"/>
                        </a:rPr>
                        <a:t>営業日</a:t>
                      </a:r>
                      <a:endParaRPr lang="en-US" altLang="ja-JP" sz="1050" dirty="0">
                        <a:latin typeface="Meiryo" charset="-128"/>
                        <a:ea typeface="Meiryo" charset="-128"/>
                        <a:cs typeface="Meiryo" charset="-128"/>
                      </a:endParaRPr>
                    </a:p>
                    <a:p>
                      <a:pPr>
                        <a:lnSpc>
                          <a:spcPct val="100000"/>
                        </a:lnSpc>
                      </a:pPr>
                      <a:r>
                        <a:rPr lang="ja-JP" altLang="en-US" sz="1050" dirty="0">
                          <a:latin typeface="Meiryo" charset="-128"/>
                          <a:ea typeface="Meiryo" charset="-128"/>
                          <a:cs typeface="Meiryo" charset="-128"/>
                        </a:rPr>
                        <a:t>約</a:t>
                      </a:r>
                      <a:r>
                        <a:rPr lang="en-US" altLang="ja-JP" sz="1050" dirty="0">
                          <a:latin typeface="Meiryo" charset="-128"/>
                          <a:ea typeface="Meiryo" charset="-128"/>
                          <a:cs typeface="Meiryo" charset="-128"/>
                        </a:rPr>
                        <a:t>1</a:t>
                      </a:r>
                      <a:r>
                        <a:rPr lang="ja-JP" altLang="en-US" sz="1050" dirty="0">
                          <a:latin typeface="Meiryo" charset="-128"/>
                          <a:ea typeface="Meiryo" charset="-128"/>
                          <a:cs typeface="Meiryo" charset="-128"/>
                        </a:rPr>
                        <a:t>営業日でクリエイティブ承認</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8"/>
                  </a:ext>
                </a:extLst>
              </a:tr>
              <a:tr h="431067">
                <a:tc>
                  <a:txBody>
                    <a:bodyPr/>
                    <a:lstStyle/>
                    <a:p>
                      <a:pPr>
                        <a:lnSpc>
                          <a:spcPct val="100000"/>
                        </a:lnSpc>
                      </a:pPr>
                      <a:r>
                        <a:rPr lang="ja-JP" altLang="en-US" sz="1050" dirty="0">
                          <a:latin typeface="Meiryo" charset="-128"/>
                          <a:ea typeface="Meiryo" charset="-128"/>
                          <a:cs typeface="Meiryo" charset="-128"/>
                        </a:rPr>
                        <a:t>バナーサイズ</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320x50, 300x250px, </a:t>
                      </a:r>
                      <a:br>
                        <a:rPr lang="en-US" altLang="ja-JP" sz="1050" dirty="0">
                          <a:latin typeface="Meiryo" charset="-128"/>
                          <a:ea typeface="Meiryo" charset="-128"/>
                          <a:cs typeface="Meiryo" charset="-128"/>
                        </a:rPr>
                      </a:br>
                      <a:r>
                        <a:rPr lang="ja-JP" altLang="en-US" sz="1050" dirty="0">
                          <a:latin typeface="Meiryo" charset="-128"/>
                          <a:ea typeface="Meiryo" charset="-128"/>
                          <a:cs typeface="Meiryo" charset="-128"/>
                        </a:rPr>
                        <a:t>インフィードなど</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09"/>
                  </a:ext>
                </a:extLst>
              </a:tr>
              <a:tr h="532323">
                <a:tc>
                  <a:txBody>
                    <a:bodyPr/>
                    <a:lstStyle/>
                    <a:p>
                      <a:pPr>
                        <a:lnSpc>
                          <a:spcPct val="100000"/>
                        </a:lnSpc>
                      </a:pPr>
                      <a:r>
                        <a:rPr lang="ja-JP" altLang="en-US" sz="1050" dirty="0">
                          <a:latin typeface="Meiryo" charset="-128"/>
                          <a:ea typeface="Meiryo" charset="-128"/>
                          <a:cs typeface="Meiryo" charset="-128"/>
                        </a:rPr>
                        <a:t>ファイル容量</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40KB</a:t>
                      </a:r>
                      <a:r>
                        <a:rPr lang="ja-JP" altLang="en-US" sz="1050" dirty="0">
                          <a:latin typeface="Meiryo" charset="-128"/>
                          <a:ea typeface="Meiryo" charset="-128"/>
                          <a:cs typeface="Meiryo" charset="-128"/>
                        </a:rPr>
                        <a:t>を超える場合、弊社にて圧縮する場合があります</a:t>
                      </a:r>
                    </a:p>
                  </a:txBody>
                  <a:tcPr anchor="ctr"/>
                </a:tc>
                <a:extLst>
                  <a:ext uri="{0D108BD9-81ED-4DB2-BD59-A6C34878D82A}">
                    <a16:rowId xmlns:a16="http://schemas.microsoft.com/office/drawing/2014/main" val="10010"/>
                  </a:ext>
                </a:extLst>
              </a:tr>
              <a:tr h="445616">
                <a:tc>
                  <a:txBody>
                    <a:bodyPr/>
                    <a:lstStyle/>
                    <a:p>
                      <a:pPr>
                        <a:lnSpc>
                          <a:spcPct val="100000"/>
                        </a:lnSpc>
                      </a:pPr>
                      <a:r>
                        <a:rPr lang="ja-JP" altLang="en-US" sz="1050" dirty="0">
                          <a:latin typeface="Meiryo" charset="-128"/>
                          <a:ea typeface="Meiryo" charset="-128"/>
                          <a:cs typeface="Meiryo" charset="-128"/>
                        </a:rPr>
                        <a:t>クリエイティブ数</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最大</a:t>
                      </a:r>
                      <a:r>
                        <a:rPr lang="en-US" altLang="ja-JP" sz="1050" dirty="0">
                          <a:latin typeface="Meiryo" charset="-128"/>
                          <a:ea typeface="Meiryo" charset="-128"/>
                          <a:cs typeface="Meiryo" charset="-128"/>
                        </a:rPr>
                        <a:t>30</a:t>
                      </a:r>
                      <a:r>
                        <a:rPr lang="ja-JP" altLang="en-US" sz="1050" dirty="0">
                          <a:latin typeface="Meiryo" charset="-128"/>
                          <a:ea typeface="Meiryo" charset="-128"/>
                          <a:cs typeface="Meiryo" charset="-128"/>
                        </a:rPr>
                        <a:t>本</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11"/>
                  </a:ext>
                </a:extLst>
              </a:tr>
              <a:tr h="431067">
                <a:tc>
                  <a:txBody>
                    <a:bodyPr/>
                    <a:lstStyle/>
                    <a:p>
                      <a:pPr>
                        <a:lnSpc>
                          <a:spcPct val="100000"/>
                        </a:lnSpc>
                      </a:pPr>
                      <a:r>
                        <a:rPr lang="ja-JP" altLang="en-US" sz="1050" dirty="0">
                          <a:latin typeface="Meiryo" charset="-128"/>
                          <a:ea typeface="Meiryo" charset="-128"/>
                          <a:cs typeface="Meiryo" charset="-128"/>
                        </a:rPr>
                        <a:t>レポート</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レポーティング画面をご提供</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12"/>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571054300"/>
              </p:ext>
            </p:extLst>
          </p:nvPr>
        </p:nvGraphicFramePr>
        <p:xfrm>
          <a:off x="457200" y="1593299"/>
          <a:ext cx="5245100" cy="5090160"/>
        </p:xfrm>
        <a:graphic>
          <a:graphicData uri="http://schemas.openxmlformats.org/drawingml/2006/table">
            <a:tbl>
              <a:tblPr firstRow="1" firstCol="1" bandRow="1">
                <a:tableStyleId>{5DA37D80-6434-44D0-A028-1B22A696006F}</a:tableStyleId>
              </a:tblPr>
              <a:tblGrid>
                <a:gridCol w="355600">
                  <a:extLst>
                    <a:ext uri="{9D8B030D-6E8A-4147-A177-3AD203B41FA5}">
                      <a16:colId xmlns:a16="http://schemas.microsoft.com/office/drawing/2014/main" val="20000"/>
                    </a:ext>
                  </a:extLst>
                </a:gridCol>
                <a:gridCol w="1993900">
                  <a:extLst>
                    <a:ext uri="{9D8B030D-6E8A-4147-A177-3AD203B41FA5}">
                      <a16:colId xmlns:a16="http://schemas.microsoft.com/office/drawing/2014/main" val="20001"/>
                    </a:ext>
                  </a:extLst>
                </a:gridCol>
                <a:gridCol w="2895600">
                  <a:extLst>
                    <a:ext uri="{9D8B030D-6E8A-4147-A177-3AD203B41FA5}">
                      <a16:colId xmlns:a16="http://schemas.microsoft.com/office/drawing/2014/main" val="20002"/>
                    </a:ext>
                  </a:extLst>
                </a:gridCol>
              </a:tblGrid>
              <a:tr h="199634">
                <a:tc>
                  <a:txBody>
                    <a:bodyPr/>
                    <a:lstStyle/>
                    <a:p>
                      <a:pPr algn="ctr"/>
                      <a:r>
                        <a:rPr lang="ja-JP" altLang="en-US" sz="1000" dirty="0">
                          <a:latin typeface="Meiryo" charset="-128"/>
                          <a:ea typeface="Meiryo" charset="-128"/>
                          <a:cs typeface="Meiryo" charset="-128"/>
                        </a:rPr>
                        <a:t>系</a:t>
                      </a:r>
                      <a:endParaRPr lang="en-US" sz="1000" dirty="0">
                        <a:latin typeface="Meiryo" charset="-128"/>
                        <a:ea typeface="Meiryo" charset="-128"/>
                        <a:cs typeface="Meiryo" charset="-128"/>
                      </a:endParaRPr>
                    </a:p>
                  </a:txBody>
                  <a:tcPr anchor="ctr">
                    <a:solidFill>
                      <a:schemeClr val="bg1"/>
                    </a:solidFill>
                  </a:tcPr>
                </a:tc>
                <a:tc>
                  <a:txBody>
                    <a:bodyPr/>
                    <a:lstStyle/>
                    <a:p>
                      <a:pPr algn="ctr"/>
                      <a:r>
                        <a:rPr lang="ja-JP" altLang="en-US" sz="1000" dirty="0"/>
                        <a:t>種別</a:t>
                      </a:r>
                      <a:endParaRPr lang="en-US" sz="1000" dirty="0">
                        <a:latin typeface="Meiryo" charset="-128"/>
                        <a:ea typeface="Meiryo" charset="-128"/>
                        <a:cs typeface="Meiryo" charset="-128"/>
                      </a:endParaRPr>
                    </a:p>
                  </a:txBody>
                  <a:tcPr anchor="ctr">
                    <a:solidFill>
                      <a:schemeClr val="bg1"/>
                    </a:solidFill>
                  </a:tcPr>
                </a:tc>
                <a:tc>
                  <a:txBody>
                    <a:bodyPr/>
                    <a:lstStyle/>
                    <a:p>
                      <a:pPr algn="ctr"/>
                      <a:r>
                        <a:rPr lang="ja-JP" altLang="en-US" sz="1000" dirty="0"/>
                        <a:t>指定可能項目</a:t>
                      </a:r>
                      <a:endParaRPr lang="en-US" sz="1000" dirty="0">
                        <a:latin typeface="Meiryo" charset="-128"/>
                        <a:ea typeface="Meiryo" charset="-128"/>
                        <a:cs typeface="Meiryo" charset="-128"/>
                      </a:endParaRPr>
                    </a:p>
                  </a:txBody>
                  <a:tcPr anchor="ctr">
                    <a:solidFill>
                      <a:schemeClr val="bg1"/>
                    </a:solidFill>
                  </a:tcPr>
                </a:tc>
                <a:extLst>
                  <a:ext uri="{0D108BD9-81ED-4DB2-BD59-A6C34878D82A}">
                    <a16:rowId xmlns:a16="http://schemas.microsoft.com/office/drawing/2014/main" val="10000"/>
                  </a:ext>
                </a:extLst>
              </a:tr>
              <a:tr h="199634">
                <a:tc>
                  <a:txBody>
                    <a:bodyPr/>
                    <a:lstStyle/>
                    <a:p>
                      <a:pPr algn="ctr"/>
                      <a:r>
                        <a:rPr lang="ja-JP" altLang="en-US" sz="1000" b="0" dirty="0">
                          <a:latin typeface="Meiryo" charset="-128"/>
                          <a:ea typeface="Meiryo" charset="-128"/>
                          <a:cs typeface="Meiryo" charset="-128"/>
                        </a:rPr>
                        <a:t>属性</a:t>
                      </a:r>
                      <a:endParaRPr lang="en-US" sz="1000" b="0" dirty="0">
                        <a:latin typeface="Meiryo" charset="-128"/>
                        <a:ea typeface="Meiryo" charset="-128"/>
                        <a:cs typeface="Meiryo" charset="-128"/>
                      </a:endParaRPr>
                    </a:p>
                  </a:txBody>
                  <a:tcPr vert="vert270" anchor="ctr">
                    <a:solidFill>
                      <a:schemeClr val="bg1"/>
                    </a:solidFill>
                  </a:tcPr>
                </a:tc>
                <a:tc>
                  <a:txBody>
                    <a:bodyPr/>
                    <a:lstStyle/>
                    <a:p>
                      <a:r>
                        <a:rPr lang="ja-JP" altLang="en-US" sz="1000" b="1" dirty="0">
                          <a:latin typeface="Meiryo" charset="-128"/>
                          <a:ea typeface="Meiryo" charset="-128"/>
                          <a:cs typeface="Meiryo" charset="-128"/>
                        </a:rPr>
                        <a:t>デモグラフィック（アプリ面）</a:t>
                      </a:r>
                      <a:endParaRPr lang="en-US" sz="1000" b="1" dirty="0">
                        <a:latin typeface="Meiryo" charset="-128"/>
                        <a:ea typeface="Meiryo" charset="-128"/>
                        <a:cs typeface="Meiryo" charset="-128"/>
                      </a:endParaRPr>
                    </a:p>
                  </a:txBody>
                  <a:tcPr anchor="ctr">
                    <a:solidFill>
                      <a:schemeClr val="bg1"/>
                    </a:solidFill>
                  </a:tcPr>
                </a:tc>
                <a:tc>
                  <a:txBody>
                    <a:bodyPr/>
                    <a:lstStyle/>
                    <a:p>
                      <a:pPr marL="171450" indent="-171450">
                        <a:buFont typeface="Arial" charset="0"/>
                        <a:buChar char="•"/>
                      </a:pPr>
                      <a:r>
                        <a:rPr lang="ja-JP" altLang="en-US" sz="1000" dirty="0">
                          <a:latin typeface="Meiryo" charset="-128"/>
                          <a:ea typeface="Meiryo" charset="-128"/>
                          <a:cs typeface="Meiryo" charset="-128"/>
                        </a:rPr>
                        <a:t>性別</a:t>
                      </a:r>
                      <a:r>
                        <a:rPr lang="en-US" altLang="ja-JP" sz="1000" dirty="0">
                          <a:latin typeface="Meiryo" charset="-128"/>
                          <a:ea typeface="Meiryo" charset="-128"/>
                          <a:cs typeface="Meiryo" charset="-128"/>
                        </a:rPr>
                        <a:t>,</a:t>
                      </a:r>
                      <a:r>
                        <a:rPr lang="en-US" altLang="ja-JP" sz="1000" baseline="0" dirty="0">
                          <a:latin typeface="Meiryo" charset="-128"/>
                          <a:ea typeface="Meiryo" charset="-128"/>
                          <a:cs typeface="Meiryo" charset="-128"/>
                        </a:rPr>
                        <a:t> </a:t>
                      </a:r>
                      <a:r>
                        <a:rPr lang="ja-JP" altLang="en-US" sz="1000" dirty="0">
                          <a:latin typeface="Meiryo" charset="-128"/>
                          <a:ea typeface="Meiryo" charset="-128"/>
                          <a:cs typeface="Meiryo" charset="-128"/>
                        </a:rPr>
                        <a:t>年代</a:t>
                      </a:r>
                      <a:r>
                        <a:rPr lang="en-US" altLang="ja-JP" sz="1000" dirty="0">
                          <a:latin typeface="Meiryo" charset="-128"/>
                          <a:ea typeface="Meiryo" charset="-128"/>
                          <a:cs typeface="Meiryo" charset="-128"/>
                        </a:rPr>
                        <a:t>, </a:t>
                      </a:r>
                      <a:r>
                        <a:rPr lang="ja-JP" altLang="en-US" sz="1000" dirty="0">
                          <a:latin typeface="Meiryo" charset="-128"/>
                          <a:ea typeface="Meiryo" charset="-128"/>
                          <a:cs typeface="Meiryo" charset="-128"/>
                        </a:rPr>
                        <a:t>居住地</a:t>
                      </a:r>
                      <a:endParaRPr lang="en-US" sz="1000" dirty="0">
                        <a:latin typeface="Meiryo" charset="-128"/>
                        <a:ea typeface="Meiryo" charset="-128"/>
                        <a:cs typeface="Meiryo" charset="-128"/>
                      </a:endParaRPr>
                    </a:p>
                  </a:txBody>
                  <a:tcPr anchor="ctr">
                    <a:solidFill>
                      <a:schemeClr val="bg1"/>
                    </a:solidFill>
                  </a:tcPr>
                </a:tc>
                <a:extLst>
                  <a:ext uri="{0D108BD9-81ED-4DB2-BD59-A6C34878D82A}">
                    <a16:rowId xmlns:a16="http://schemas.microsoft.com/office/drawing/2014/main" val="10001"/>
                  </a:ext>
                </a:extLst>
              </a:tr>
              <a:tr h="449176">
                <a:tc rowSpan="6">
                  <a:txBody>
                    <a:bodyPr/>
                    <a:lstStyle/>
                    <a:p>
                      <a:pPr algn="ctr"/>
                      <a:r>
                        <a:rPr lang="ja-JP" altLang="en-US" sz="1000" b="0" dirty="0">
                          <a:latin typeface="Meiryo" charset="-128"/>
                          <a:ea typeface="Meiryo" charset="-128"/>
                          <a:cs typeface="Meiryo" charset="-128"/>
                        </a:rPr>
                        <a:t>端末系</a:t>
                      </a:r>
                      <a:endParaRPr lang="en-US" sz="1000" b="0" dirty="0">
                        <a:latin typeface="Meiryo" charset="-128"/>
                        <a:ea typeface="Meiryo" charset="-128"/>
                        <a:cs typeface="Meiryo" charset="-128"/>
                      </a:endParaRPr>
                    </a:p>
                  </a:txBody>
                  <a:tcPr vert="vert270" anchor="ctr">
                    <a:solidFill>
                      <a:schemeClr val="bg1"/>
                    </a:solidFill>
                  </a:tcPr>
                </a:tc>
                <a:tc>
                  <a:txBody>
                    <a:bodyPr/>
                    <a:lstStyle/>
                    <a:p>
                      <a:r>
                        <a:rPr lang="ja-JP" altLang="en-US" sz="1000" b="1" dirty="0"/>
                        <a:t>デバイス</a:t>
                      </a:r>
                      <a:endParaRPr lang="en-US" sz="1000" b="1" dirty="0">
                        <a:latin typeface="Meiryo" charset="-128"/>
                        <a:ea typeface="Meiryo" charset="-128"/>
                        <a:cs typeface="Meiryo" charset="-128"/>
                      </a:endParaRPr>
                    </a:p>
                  </a:txBody>
                  <a:tcPr anchor="ctr">
                    <a:solidFill>
                      <a:schemeClr val="bg1"/>
                    </a:solidFill>
                  </a:tcPr>
                </a:tc>
                <a:tc>
                  <a:txBody>
                    <a:bodyPr/>
                    <a:lstStyle/>
                    <a:p>
                      <a:pPr marL="171450" indent="-171450">
                        <a:buFont typeface="Arial" charset="0"/>
                        <a:buChar char="•"/>
                      </a:pPr>
                      <a:r>
                        <a:rPr lang="ja-JP" altLang="en-US" sz="1000" dirty="0"/>
                        <a:t>デスクトップ＆ノート</a:t>
                      </a:r>
                      <a:r>
                        <a:rPr lang="en-US" altLang="ja-JP" sz="1000" dirty="0"/>
                        <a:t>PC</a:t>
                      </a:r>
                    </a:p>
                    <a:p>
                      <a:pPr marL="171450" indent="-171450">
                        <a:buFont typeface="Arial" charset="0"/>
                        <a:buChar char="•"/>
                      </a:pPr>
                      <a:r>
                        <a:rPr lang="ja-JP" altLang="en-US" sz="1000" dirty="0"/>
                        <a:t>タブレット</a:t>
                      </a:r>
                      <a:endParaRPr lang="en-US" altLang="ja-JP" sz="1000" dirty="0"/>
                    </a:p>
                    <a:p>
                      <a:pPr marL="171450" indent="-171450">
                        <a:buFont typeface="Arial" charset="0"/>
                        <a:buChar char="•"/>
                      </a:pPr>
                      <a:r>
                        <a:rPr lang="ja-JP" altLang="en-US" sz="1000" dirty="0"/>
                        <a:t>スマートフォン</a:t>
                      </a:r>
                      <a:endParaRPr lang="en-US" sz="1000" dirty="0">
                        <a:latin typeface="Meiryo" charset="-128"/>
                        <a:ea typeface="Meiryo" charset="-128"/>
                        <a:cs typeface="Meiryo" charset="-128"/>
                      </a:endParaRPr>
                    </a:p>
                  </a:txBody>
                  <a:tcPr anchor="ctr">
                    <a:solidFill>
                      <a:schemeClr val="bg1"/>
                    </a:solidFill>
                  </a:tcPr>
                </a:tc>
                <a:extLst>
                  <a:ext uri="{0D108BD9-81ED-4DB2-BD59-A6C34878D82A}">
                    <a16:rowId xmlns:a16="http://schemas.microsoft.com/office/drawing/2014/main" val="10002"/>
                  </a:ext>
                </a:extLst>
              </a:tr>
              <a:tr h="324405">
                <a:tc vMerge="1">
                  <a:txBody>
                    <a:bodyPr/>
                    <a:lstStyle/>
                    <a:p>
                      <a:endParaRPr lang="en-US" sz="1050" dirty="0">
                        <a:latin typeface="Meiryo" charset="-128"/>
                        <a:ea typeface="Meiryo" charset="-128"/>
                        <a:cs typeface="Meiryo" charset="-128"/>
                      </a:endParaRPr>
                    </a:p>
                  </a:txBody>
                  <a:tcPr anchor="ctr"/>
                </a:tc>
                <a:tc>
                  <a:txBody>
                    <a:bodyPr/>
                    <a:lstStyle/>
                    <a:p>
                      <a:r>
                        <a:rPr lang="en-US" sz="1000" b="1" dirty="0">
                          <a:latin typeface="Meiryo" charset="-128"/>
                          <a:ea typeface="Meiryo" charset="-128"/>
                          <a:cs typeface="Meiryo" charset="-128"/>
                        </a:rPr>
                        <a:t>OS</a:t>
                      </a:r>
                    </a:p>
                  </a:txBody>
                  <a:tcPr anchor="ctr">
                    <a:solidFill>
                      <a:schemeClr val="bg1"/>
                    </a:solidFill>
                  </a:tcPr>
                </a:tc>
                <a:tc>
                  <a:txBody>
                    <a:bodyPr/>
                    <a:lstStyle/>
                    <a:p>
                      <a:pPr marL="171450" indent="-171450">
                        <a:buFont typeface="Arial" charset="0"/>
                        <a:buChar char="•"/>
                      </a:pPr>
                      <a:r>
                        <a:rPr lang="en-US" sz="1000" dirty="0">
                          <a:latin typeface="Meiryo" charset="-128"/>
                          <a:ea typeface="Meiryo" charset="-128"/>
                          <a:cs typeface="Meiryo" charset="-128"/>
                        </a:rPr>
                        <a:t>iOS/Android/Windows/Mac</a:t>
                      </a:r>
                      <a:r>
                        <a:rPr lang="ja-JP" altLang="en-US" sz="1000" dirty="0">
                          <a:latin typeface="Meiryo" charset="-128"/>
                          <a:ea typeface="Meiryo" charset="-128"/>
                          <a:cs typeface="Meiryo" charset="-128"/>
                        </a:rPr>
                        <a:t>等</a:t>
                      </a:r>
                      <a:endParaRPr lang="en-US" altLang="ja-JP" sz="1000" dirty="0">
                        <a:latin typeface="Meiryo" charset="-128"/>
                        <a:ea typeface="Meiryo" charset="-128"/>
                        <a:cs typeface="Meiryo" charset="-128"/>
                      </a:endParaRPr>
                    </a:p>
                    <a:p>
                      <a:pPr marL="171450" indent="-171450">
                        <a:buFont typeface="Arial" charset="0"/>
                        <a:buChar char="•"/>
                      </a:pPr>
                      <a:r>
                        <a:rPr lang="ja-JP" altLang="en-US" sz="1000" dirty="0">
                          <a:latin typeface="Meiryo" charset="-128"/>
                          <a:ea typeface="Meiryo" charset="-128"/>
                          <a:cs typeface="Meiryo" charset="-128"/>
                        </a:rPr>
                        <a:t>各</a:t>
                      </a:r>
                      <a:r>
                        <a:rPr lang="en-US" altLang="ja-JP" sz="1000" dirty="0">
                          <a:latin typeface="Meiryo" charset="-128"/>
                          <a:ea typeface="Meiryo" charset="-128"/>
                          <a:cs typeface="Meiryo" charset="-128"/>
                        </a:rPr>
                        <a:t>OS</a:t>
                      </a:r>
                      <a:r>
                        <a:rPr lang="ja-JP" altLang="en-US" sz="1000" dirty="0">
                          <a:latin typeface="Meiryo" charset="-128"/>
                          <a:ea typeface="Meiryo" charset="-128"/>
                          <a:cs typeface="Meiryo" charset="-128"/>
                        </a:rPr>
                        <a:t>マイナーバージョン指定</a:t>
                      </a:r>
                      <a:endParaRPr lang="en-US" sz="1000" dirty="0">
                        <a:latin typeface="Meiryo" charset="-128"/>
                        <a:ea typeface="Meiryo" charset="-128"/>
                        <a:cs typeface="Meiryo" charset="-128"/>
                      </a:endParaRPr>
                    </a:p>
                  </a:txBody>
                  <a:tcPr anchor="ctr">
                    <a:solidFill>
                      <a:schemeClr val="bg1"/>
                    </a:solidFill>
                  </a:tcPr>
                </a:tc>
                <a:extLst>
                  <a:ext uri="{0D108BD9-81ED-4DB2-BD59-A6C34878D82A}">
                    <a16:rowId xmlns:a16="http://schemas.microsoft.com/office/drawing/2014/main" val="10003"/>
                  </a:ext>
                </a:extLst>
              </a:tr>
              <a:tr h="199634">
                <a:tc vMerge="1">
                  <a:txBody>
                    <a:bodyPr/>
                    <a:lstStyle/>
                    <a:p>
                      <a:endParaRPr lang="en-US" sz="1050" dirty="0">
                        <a:latin typeface="Meiryo" charset="-128"/>
                        <a:ea typeface="Meiryo" charset="-128"/>
                        <a:cs typeface="Meiryo" charset="-128"/>
                      </a:endParaRPr>
                    </a:p>
                  </a:txBody>
                  <a:tcPr anchor="ctr"/>
                </a:tc>
                <a:tc>
                  <a:txBody>
                    <a:bodyPr/>
                    <a:lstStyle/>
                    <a:p>
                      <a:r>
                        <a:rPr lang="ja-JP" altLang="en-US" sz="1000" b="1" dirty="0">
                          <a:latin typeface="Meiryo" charset="-128"/>
                          <a:ea typeface="Meiryo" charset="-128"/>
                          <a:cs typeface="Meiryo" charset="-128"/>
                        </a:rPr>
                        <a:t>機種</a:t>
                      </a:r>
                      <a:endParaRPr lang="en-US" sz="1000" b="1" dirty="0">
                        <a:latin typeface="Meiryo" charset="-128"/>
                        <a:ea typeface="Meiryo" charset="-128"/>
                        <a:cs typeface="Meiryo" charset="-128"/>
                      </a:endParaRPr>
                    </a:p>
                  </a:txBody>
                  <a:tcPr anchor="ctr">
                    <a:solidFill>
                      <a:schemeClr val="bg1"/>
                    </a:solidFill>
                  </a:tcPr>
                </a:tc>
                <a:tc>
                  <a:txBody>
                    <a:bodyPr/>
                    <a:lstStyle/>
                    <a:p>
                      <a:pPr marL="171450" indent="-171450">
                        <a:buFont typeface="Arial" charset="0"/>
                        <a:buChar char="•"/>
                      </a:pPr>
                      <a:r>
                        <a:rPr lang="ja-JP" altLang="en-US" sz="1000" dirty="0">
                          <a:latin typeface="Meiryo" charset="-128"/>
                          <a:ea typeface="Meiryo" charset="-128"/>
                          <a:cs typeface="Meiryo" charset="-128"/>
                        </a:rPr>
                        <a:t>スマホ端末型番号（世界対応）</a:t>
                      </a:r>
                      <a:endParaRPr lang="en-US" sz="1000" dirty="0">
                        <a:latin typeface="Meiryo" charset="-128"/>
                        <a:ea typeface="Meiryo" charset="-128"/>
                        <a:cs typeface="Meiryo" charset="-128"/>
                      </a:endParaRPr>
                    </a:p>
                  </a:txBody>
                  <a:tcPr anchor="ctr">
                    <a:solidFill>
                      <a:schemeClr val="bg1"/>
                    </a:solidFill>
                  </a:tcPr>
                </a:tc>
                <a:extLst>
                  <a:ext uri="{0D108BD9-81ED-4DB2-BD59-A6C34878D82A}">
                    <a16:rowId xmlns:a16="http://schemas.microsoft.com/office/drawing/2014/main" val="10004"/>
                  </a:ext>
                </a:extLst>
              </a:tr>
              <a:tr h="199634">
                <a:tc vMerge="1">
                  <a:txBody>
                    <a:bodyPr/>
                    <a:lstStyle/>
                    <a:p>
                      <a:endParaRPr lang="en-US" sz="1050" dirty="0">
                        <a:latin typeface="Meiryo" charset="-128"/>
                        <a:ea typeface="Meiryo" charset="-128"/>
                        <a:cs typeface="Meiryo" charset="-128"/>
                      </a:endParaRPr>
                    </a:p>
                  </a:txBody>
                  <a:tcPr anchor="ctr"/>
                </a:tc>
                <a:tc>
                  <a:txBody>
                    <a:bodyPr/>
                    <a:lstStyle/>
                    <a:p>
                      <a:r>
                        <a:rPr lang="ja-JP" altLang="en-US" sz="1000" b="1" dirty="0">
                          <a:latin typeface="Meiryo" charset="-128"/>
                          <a:ea typeface="Meiryo" charset="-128"/>
                          <a:cs typeface="Meiryo" charset="-128"/>
                        </a:rPr>
                        <a:t>言語</a:t>
                      </a:r>
                      <a:endParaRPr lang="en-US" sz="1000" b="1" dirty="0">
                        <a:latin typeface="Meiryo" charset="-128"/>
                        <a:ea typeface="Meiryo" charset="-128"/>
                        <a:cs typeface="Meiryo" charset="-128"/>
                      </a:endParaRPr>
                    </a:p>
                  </a:txBody>
                  <a:tcPr anchor="ctr">
                    <a:solidFill>
                      <a:schemeClr val="bg1"/>
                    </a:solidFill>
                  </a:tcPr>
                </a:tc>
                <a:tc>
                  <a:txBody>
                    <a:bodyPr/>
                    <a:lstStyle/>
                    <a:p>
                      <a:pPr marL="171450" indent="-171450">
                        <a:buFont typeface="Arial" charset="0"/>
                        <a:buChar char="•"/>
                      </a:pPr>
                      <a:r>
                        <a:rPr lang="ja-JP" altLang="en-US" sz="1000" dirty="0">
                          <a:latin typeface="Meiryo" charset="-128"/>
                          <a:ea typeface="Meiryo" charset="-128"/>
                          <a:cs typeface="Meiryo" charset="-128"/>
                        </a:rPr>
                        <a:t>言語</a:t>
                      </a:r>
                      <a:endParaRPr lang="en-US" sz="1000" dirty="0">
                        <a:latin typeface="Meiryo" charset="-128"/>
                        <a:ea typeface="Meiryo" charset="-128"/>
                        <a:cs typeface="Meiryo" charset="-128"/>
                      </a:endParaRPr>
                    </a:p>
                  </a:txBody>
                  <a:tcPr anchor="ctr">
                    <a:solidFill>
                      <a:schemeClr val="bg1"/>
                    </a:solidFill>
                  </a:tcPr>
                </a:tc>
                <a:extLst>
                  <a:ext uri="{0D108BD9-81ED-4DB2-BD59-A6C34878D82A}">
                    <a16:rowId xmlns:a16="http://schemas.microsoft.com/office/drawing/2014/main" val="10005"/>
                  </a:ext>
                </a:extLst>
              </a:tr>
              <a:tr h="199634">
                <a:tc vMerge="1">
                  <a:txBody>
                    <a:bodyPr/>
                    <a:lstStyle/>
                    <a:p>
                      <a:endParaRPr lang="en-US" sz="1050" dirty="0">
                        <a:latin typeface="Meiryo" charset="-128"/>
                        <a:ea typeface="Meiryo" charset="-128"/>
                        <a:cs typeface="Meiryo" charset="-128"/>
                      </a:endParaRPr>
                    </a:p>
                  </a:txBody>
                  <a:tcPr anchor="ctr"/>
                </a:tc>
                <a:tc>
                  <a:txBody>
                    <a:bodyPr/>
                    <a:lstStyle/>
                    <a:p>
                      <a:r>
                        <a:rPr lang="ja-JP" altLang="en-US" sz="1000" b="1" dirty="0">
                          <a:latin typeface="Meiryo" charset="-128"/>
                          <a:ea typeface="Meiryo" charset="-128"/>
                          <a:cs typeface="Meiryo" charset="-128"/>
                        </a:rPr>
                        <a:t>キャリア</a:t>
                      </a:r>
                      <a:endParaRPr lang="en-US" sz="1000" b="1" dirty="0">
                        <a:latin typeface="Meiryo" charset="-128"/>
                        <a:ea typeface="Meiryo" charset="-128"/>
                        <a:cs typeface="Meiryo" charset="-128"/>
                      </a:endParaRPr>
                    </a:p>
                  </a:txBody>
                  <a:tcPr anchor="ctr">
                    <a:solidFill>
                      <a:schemeClr val="bg1"/>
                    </a:solidFill>
                  </a:tcPr>
                </a:tc>
                <a:tc>
                  <a:txBody>
                    <a:bodyPr/>
                    <a:lstStyle/>
                    <a:p>
                      <a:pPr marL="171450" indent="-171450">
                        <a:buFont typeface="Arial" charset="0"/>
                        <a:buChar char="•"/>
                      </a:pPr>
                      <a:r>
                        <a:rPr lang="ja-JP" altLang="en-US" sz="1000" dirty="0">
                          <a:latin typeface="Meiryo" charset="-128"/>
                          <a:ea typeface="Meiryo" charset="-128"/>
                          <a:cs typeface="Meiryo" charset="-128"/>
                        </a:rPr>
                        <a:t>モバイル通信キャリア（世界対応）</a:t>
                      </a:r>
                      <a:endParaRPr lang="en-US" sz="1000" dirty="0">
                        <a:latin typeface="Meiryo" charset="-128"/>
                        <a:ea typeface="Meiryo" charset="-128"/>
                        <a:cs typeface="Meiryo" charset="-128"/>
                      </a:endParaRPr>
                    </a:p>
                  </a:txBody>
                  <a:tcPr anchor="ctr">
                    <a:solidFill>
                      <a:schemeClr val="bg1"/>
                    </a:solidFill>
                  </a:tcPr>
                </a:tc>
                <a:extLst>
                  <a:ext uri="{0D108BD9-81ED-4DB2-BD59-A6C34878D82A}">
                    <a16:rowId xmlns:a16="http://schemas.microsoft.com/office/drawing/2014/main" val="10006"/>
                  </a:ext>
                </a:extLst>
              </a:tr>
              <a:tr h="199634">
                <a:tc vMerge="1">
                  <a:txBody>
                    <a:bodyPr/>
                    <a:lstStyle/>
                    <a:p>
                      <a:endParaRPr lang="en-US" sz="1050" dirty="0">
                        <a:latin typeface="Meiryo" charset="-128"/>
                        <a:ea typeface="Meiryo" charset="-128"/>
                        <a:cs typeface="Meiryo" charset="-128"/>
                      </a:endParaRPr>
                    </a:p>
                  </a:txBody>
                  <a:tcPr anchor="ctr"/>
                </a:tc>
                <a:tc>
                  <a:txBody>
                    <a:bodyPr/>
                    <a:lstStyle/>
                    <a:p>
                      <a:r>
                        <a:rPr lang="ja-JP" altLang="en-US" sz="1000" b="1" dirty="0">
                          <a:latin typeface="Meiryo" charset="-128"/>
                          <a:ea typeface="Meiryo" charset="-128"/>
                          <a:cs typeface="Meiryo" charset="-128"/>
                        </a:rPr>
                        <a:t>ブラウザ</a:t>
                      </a:r>
                      <a:endParaRPr lang="en-US" sz="1000" b="1" dirty="0">
                        <a:latin typeface="Meiryo" charset="-128"/>
                        <a:ea typeface="Meiryo" charset="-128"/>
                        <a:cs typeface="Meiryo" charset="-128"/>
                      </a:endParaRPr>
                    </a:p>
                  </a:txBody>
                  <a:tcPr anchor="ctr">
                    <a:solidFill>
                      <a:schemeClr val="bg1"/>
                    </a:solidFill>
                  </a:tcPr>
                </a:tc>
                <a:tc>
                  <a:txBody>
                    <a:bodyPr/>
                    <a:lstStyle/>
                    <a:p>
                      <a:pPr marL="171450" indent="-171450">
                        <a:buFont typeface="Arial" charset="0"/>
                        <a:buChar char="•"/>
                      </a:pPr>
                      <a:r>
                        <a:rPr lang="ja-JP" altLang="en-US" sz="1000" dirty="0">
                          <a:latin typeface="Meiryo" charset="-128"/>
                          <a:ea typeface="Meiryo" charset="-128"/>
                          <a:cs typeface="Meiryo" charset="-128"/>
                        </a:rPr>
                        <a:t>ブラウザ</a:t>
                      </a:r>
                      <a:endParaRPr lang="en-US" sz="1000" dirty="0">
                        <a:latin typeface="Meiryo" charset="-128"/>
                        <a:ea typeface="Meiryo" charset="-128"/>
                        <a:cs typeface="Meiryo" charset="-128"/>
                      </a:endParaRPr>
                    </a:p>
                  </a:txBody>
                  <a:tcPr anchor="ctr">
                    <a:solidFill>
                      <a:schemeClr val="bg1"/>
                    </a:solidFill>
                  </a:tcPr>
                </a:tc>
                <a:extLst>
                  <a:ext uri="{0D108BD9-81ED-4DB2-BD59-A6C34878D82A}">
                    <a16:rowId xmlns:a16="http://schemas.microsoft.com/office/drawing/2014/main" val="10007"/>
                  </a:ext>
                </a:extLst>
              </a:tr>
              <a:tr h="449176">
                <a:tc rowSpan="3">
                  <a:txBody>
                    <a:bodyPr/>
                    <a:lstStyle/>
                    <a:p>
                      <a:pPr algn="ctr"/>
                      <a:r>
                        <a:rPr lang="ja-JP" altLang="en-US" sz="1000" b="0" dirty="0">
                          <a:latin typeface="Meiryo" charset="-128"/>
                          <a:ea typeface="Meiryo" charset="-128"/>
                          <a:cs typeface="Meiryo" charset="-128"/>
                        </a:rPr>
                        <a:t>掲載面系</a:t>
                      </a:r>
                      <a:endParaRPr lang="en-US" sz="1000" b="0" dirty="0">
                        <a:latin typeface="Meiryo" charset="-128"/>
                        <a:ea typeface="Meiryo" charset="-128"/>
                        <a:cs typeface="Meiryo" charset="-128"/>
                      </a:endParaRPr>
                    </a:p>
                  </a:txBody>
                  <a:tcPr vert="vert270" anchor="ctr">
                    <a:solidFill>
                      <a:schemeClr val="bg1"/>
                    </a:solidFill>
                  </a:tcPr>
                </a:tc>
                <a:tc>
                  <a:txBody>
                    <a:bodyPr/>
                    <a:lstStyle/>
                    <a:p>
                      <a:r>
                        <a:rPr lang="ja-JP" altLang="en-US" sz="1000" b="1" dirty="0"/>
                        <a:t>掲載面</a:t>
                      </a:r>
                      <a:endParaRPr lang="en-US" sz="1000" b="1" dirty="0">
                        <a:latin typeface="Meiryo" charset="-128"/>
                        <a:ea typeface="Meiryo" charset="-128"/>
                        <a:cs typeface="Meiryo" charset="-128"/>
                      </a:endParaRPr>
                    </a:p>
                  </a:txBody>
                  <a:tcPr anchor="ctr">
                    <a:solidFill>
                      <a:schemeClr val="bg1"/>
                    </a:solidFill>
                  </a:tcPr>
                </a:tc>
                <a:tc>
                  <a:txBody>
                    <a:bodyPr/>
                    <a:lstStyle/>
                    <a:p>
                      <a:pPr marL="171450" indent="-171450">
                        <a:buFont typeface="Arial" charset="0"/>
                        <a:buChar char="•"/>
                      </a:pPr>
                      <a:r>
                        <a:rPr lang="ja-JP" altLang="en-US" sz="1000" dirty="0"/>
                        <a:t>ブラウザ面</a:t>
                      </a:r>
                      <a:endParaRPr lang="en-US" altLang="ja-JP" sz="1000" dirty="0"/>
                    </a:p>
                    <a:p>
                      <a:pPr marL="171450" indent="-171450">
                        <a:buFont typeface="Arial" charset="0"/>
                        <a:buChar char="•"/>
                      </a:pPr>
                      <a:r>
                        <a:rPr lang="ja-JP" altLang="en-US" sz="1000" dirty="0"/>
                        <a:t>スマホ最適化サイト面</a:t>
                      </a:r>
                      <a:endParaRPr lang="en-US" altLang="ja-JP" sz="1000" dirty="0"/>
                    </a:p>
                    <a:p>
                      <a:pPr marL="171450" indent="-171450">
                        <a:buFont typeface="Arial" charset="0"/>
                        <a:buChar char="•"/>
                      </a:pPr>
                      <a:r>
                        <a:rPr lang="ja-JP" altLang="en-US" sz="1000" dirty="0"/>
                        <a:t>アプリ面</a:t>
                      </a:r>
                      <a:endParaRPr lang="en-US" sz="1000" dirty="0">
                        <a:latin typeface="Meiryo" charset="-128"/>
                        <a:ea typeface="Meiryo" charset="-128"/>
                        <a:cs typeface="Meiryo" charset="-128"/>
                      </a:endParaRPr>
                    </a:p>
                  </a:txBody>
                  <a:tcPr anchor="ctr">
                    <a:solidFill>
                      <a:schemeClr val="bg1"/>
                    </a:solidFill>
                  </a:tcPr>
                </a:tc>
                <a:extLst>
                  <a:ext uri="{0D108BD9-81ED-4DB2-BD59-A6C34878D82A}">
                    <a16:rowId xmlns:a16="http://schemas.microsoft.com/office/drawing/2014/main" val="10008"/>
                  </a:ext>
                </a:extLst>
              </a:tr>
              <a:tr h="449176">
                <a:tc vMerge="1">
                  <a:txBody>
                    <a:bodyPr/>
                    <a:lstStyle/>
                    <a:p>
                      <a:endParaRPr lang="en-US" sz="1050" dirty="0">
                        <a:latin typeface="Meiryo" charset="-128"/>
                        <a:ea typeface="Meiryo" charset="-128"/>
                        <a:cs typeface="Meiryo" charset="-128"/>
                      </a:endParaRPr>
                    </a:p>
                  </a:txBody>
                  <a:tcPr anchor="ctr"/>
                </a:tc>
                <a:tc>
                  <a:txBody>
                    <a:bodyPr/>
                    <a:lstStyle/>
                    <a:p>
                      <a:r>
                        <a:rPr lang="ja-JP" altLang="en-US" sz="1000" b="1" dirty="0"/>
                        <a:t>インベントリ</a:t>
                      </a:r>
                      <a:endParaRPr lang="en-US" sz="1000" b="1" dirty="0">
                        <a:latin typeface="Meiryo" charset="-128"/>
                        <a:ea typeface="Meiryo" charset="-128"/>
                        <a:cs typeface="Meiryo" charset="-128"/>
                      </a:endParaRPr>
                    </a:p>
                  </a:txBody>
                  <a:tcPr anchor="ctr">
                    <a:solidFill>
                      <a:schemeClr val="bg1"/>
                    </a:solidFill>
                  </a:tcPr>
                </a:tc>
                <a:tc>
                  <a:txBody>
                    <a:bodyPr/>
                    <a:lstStyle/>
                    <a:p>
                      <a:pPr marL="171450" indent="-171450">
                        <a:buFont typeface="Arial" charset="0"/>
                        <a:buChar char="•"/>
                      </a:pPr>
                      <a:r>
                        <a:rPr lang="en-US" altLang="ja-JP" sz="1000" dirty="0"/>
                        <a:t>SSP</a:t>
                      </a:r>
                    </a:p>
                    <a:p>
                      <a:pPr marL="171450" indent="-171450">
                        <a:buFont typeface="Arial" charset="0"/>
                        <a:buChar char="•"/>
                      </a:pPr>
                      <a:r>
                        <a:rPr lang="ja-JP" altLang="en-US" sz="1000" dirty="0"/>
                        <a:t>ドメイン（ホワイト</a:t>
                      </a:r>
                      <a:r>
                        <a:rPr lang="en-US" altLang="ja-JP" sz="1000" dirty="0"/>
                        <a:t>/</a:t>
                      </a:r>
                      <a:r>
                        <a:rPr lang="ja-JP" altLang="en-US" sz="1000" dirty="0"/>
                        <a:t>ブラックリスト）</a:t>
                      </a:r>
                      <a:endParaRPr lang="en-US" altLang="ja-JP" sz="1000" dirty="0"/>
                    </a:p>
                    <a:p>
                      <a:pPr marL="171450" indent="-171450">
                        <a:buFont typeface="Arial" charset="0"/>
                        <a:buChar char="•"/>
                      </a:pPr>
                      <a:r>
                        <a:rPr lang="ja-JP" altLang="en-US" sz="1000" dirty="0"/>
                        <a:t>アプリ（</a:t>
                      </a:r>
                      <a:r>
                        <a:rPr lang="en-US" altLang="ja-JP" sz="1000" dirty="0" err="1"/>
                        <a:t>bundleId</a:t>
                      </a:r>
                      <a:r>
                        <a:rPr lang="en-US" altLang="ja-JP" sz="1000" dirty="0"/>
                        <a:t>/</a:t>
                      </a:r>
                      <a:r>
                        <a:rPr lang="en-US" altLang="ja-JP" sz="1000" dirty="0" err="1"/>
                        <a:t>AppStore</a:t>
                      </a:r>
                      <a:r>
                        <a:rPr lang="en-US" altLang="ja-JP" sz="1000" baseline="0" dirty="0" err="1"/>
                        <a:t>Id</a:t>
                      </a:r>
                      <a:r>
                        <a:rPr lang="ja-JP" altLang="en-US" sz="1000" baseline="0" dirty="0"/>
                        <a:t>）</a:t>
                      </a:r>
                      <a:endParaRPr lang="en-US" sz="1000" dirty="0">
                        <a:latin typeface="Meiryo" charset="-128"/>
                        <a:ea typeface="Meiryo" charset="-128"/>
                        <a:cs typeface="Meiryo" charset="-128"/>
                      </a:endParaRPr>
                    </a:p>
                  </a:txBody>
                  <a:tcPr anchor="ctr">
                    <a:solidFill>
                      <a:schemeClr val="bg1"/>
                    </a:solidFill>
                  </a:tcPr>
                </a:tc>
                <a:extLst>
                  <a:ext uri="{0D108BD9-81ED-4DB2-BD59-A6C34878D82A}">
                    <a16:rowId xmlns:a16="http://schemas.microsoft.com/office/drawing/2014/main" val="10009"/>
                  </a:ext>
                </a:extLst>
              </a:tr>
              <a:tr h="199634">
                <a:tc vMerge="1">
                  <a:txBody>
                    <a:bodyPr/>
                    <a:lstStyle/>
                    <a:p>
                      <a:endParaRPr lang="en-US" sz="1050" dirty="0">
                        <a:latin typeface="Meiryo" charset="-128"/>
                        <a:ea typeface="Meiryo" charset="-128"/>
                        <a:cs typeface="Meiryo" charset="-128"/>
                      </a:endParaRPr>
                    </a:p>
                  </a:txBody>
                  <a:tcPr anchor="ctr"/>
                </a:tc>
                <a:tc>
                  <a:txBody>
                    <a:bodyPr/>
                    <a:lstStyle/>
                    <a:p>
                      <a:r>
                        <a:rPr lang="ja-JP" altLang="en-US" sz="1000" b="1" dirty="0">
                          <a:latin typeface="Meiryo" charset="-128"/>
                          <a:ea typeface="Meiryo" charset="-128"/>
                          <a:cs typeface="Meiryo" charset="-128"/>
                        </a:rPr>
                        <a:t>ファーストビュー</a:t>
                      </a:r>
                      <a:endParaRPr lang="en-US" sz="1000" b="1" dirty="0">
                        <a:latin typeface="Meiryo" charset="-128"/>
                        <a:ea typeface="Meiryo" charset="-128"/>
                        <a:cs typeface="Meiryo" charset="-128"/>
                      </a:endParaRPr>
                    </a:p>
                  </a:txBody>
                  <a:tcPr anchor="ctr">
                    <a:solidFill>
                      <a:schemeClr val="bg1"/>
                    </a:solidFill>
                  </a:tcPr>
                </a:tc>
                <a:tc>
                  <a:txBody>
                    <a:bodyPr/>
                    <a:lstStyle/>
                    <a:p>
                      <a:pPr marL="171450" indent="-171450">
                        <a:buFont typeface="Arial" charset="0"/>
                        <a:buChar char="•"/>
                      </a:pPr>
                      <a:r>
                        <a:rPr lang="ja-JP" altLang="en-US" sz="1000" dirty="0">
                          <a:latin typeface="Meiryo" charset="-128"/>
                          <a:ea typeface="Meiryo" charset="-128"/>
                          <a:cs typeface="Meiryo" charset="-128"/>
                        </a:rPr>
                        <a:t>ファーストビュー</a:t>
                      </a:r>
                      <a:r>
                        <a:rPr lang="en-US" altLang="ja-JP" sz="1000" dirty="0">
                          <a:latin typeface="Meiryo" charset="-128"/>
                          <a:ea typeface="Meiryo" charset="-128"/>
                          <a:cs typeface="Meiryo" charset="-128"/>
                        </a:rPr>
                        <a:t>(ATF)/BTF</a:t>
                      </a:r>
                      <a:endParaRPr lang="en-US" sz="1000" dirty="0">
                        <a:latin typeface="Meiryo" charset="-128"/>
                        <a:ea typeface="Meiryo" charset="-128"/>
                        <a:cs typeface="Meiryo" charset="-128"/>
                      </a:endParaRPr>
                    </a:p>
                  </a:txBody>
                  <a:tcPr anchor="ctr">
                    <a:solidFill>
                      <a:schemeClr val="bg1"/>
                    </a:solidFill>
                  </a:tcPr>
                </a:tc>
                <a:extLst>
                  <a:ext uri="{0D108BD9-81ED-4DB2-BD59-A6C34878D82A}">
                    <a16:rowId xmlns:a16="http://schemas.microsoft.com/office/drawing/2014/main" val="10010"/>
                  </a:ext>
                </a:extLst>
              </a:tr>
              <a:tr h="324405">
                <a:tc rowSpan="3">
                  <a:txBody>
                    <a:bodyPr/>
                    <a:lstStyle/>
                    <a:p>
                      <a:pPr algn="ctr"/>
                      <a:r>
                        <a:rPr lang="ja-JP" altLang="en-US" sz="1000" b="0" dirty="0">
                          <a:latin typeface="Meiryo" charset="-128"/>
                          <a:ea typeface="Meiryo" charset="-128"/>
                          <a:cs typeface="Meiryo" charset="-128"/>
                        </a:rPr>
                        <a:t>状態系</a:t>
                      </a:r>
                      <a:endParaRPr lang="en-US" sz="1000" b="0" dirty="0">
                        <a:latin typeface="Meiryo" charset="-128"/>
                        <a:ea typeface="Meiryo" charset="-128"/>
                        <a:cs typeface="Meiryo" charset="-128"/>
                      </a:endParaRPr>
                    </a:p>
                  </a:txBody>
                  <a:tcPr vert="vert270" anchor="ctr">
                    <a:solidFill>
                      <a:schemeClr val="bg1"/>
                    </a:solidFill>
                  </a:tcPr>
                </a:tc>
                <a:tc>
                  <a:txBody>
                    <a:bodyPr/>
                    <a:lstStyle/>
                    <a:p>
                      <a:r>
                        <a:rPr lang="ja-JP" altLang="en-US" sz="1000" b="1" dirty="0"/>
                        <a:t>地域</a:t>
                      </a:r>
                      <a:endParaRPr lang="en-US" sz="1000" b="1" dirty="0">
                        <a:latin typeface="Meiryo" charset="-128"/>
                        <a:ea typeface="Meiryo" charset="-128"/>
                        <a:cs typeface="Meiryo" charset="-128"/>
                      </a:endParaRPr>
                    </a:p>
                  </a:txBody>
                  <a:tcPr anchor="ctr">
                    <a:solidFill>
                      <a:schemeClr val="bg1"/>
                    </a:solidFill>
                  </a:tcPr>
                </a:tc>
                <a:tc>
                  <a:txBody>
                    <a:bodyPr/>
                    <a:lstStyle/>
                    <a:p>
                      <a:pPr marL="171450" indent="-171450">
                        <a:buFont typeface="Arial" charset="0"/>
                        <a:buChar char="•"/>
                      </a:pPr>
                      <a:r>
                        <a:rPr lang="ja-JP" altLang="en-US" sz="1000" dirty="0"/>
                        <a:t>国（世界対応）</a:t>
                      </a:r>
                      <a:endParaRPr lang="en-US" altLang="ja-JP" sz="1000" dirty="0"/>
                    </a:p>
                    <a:p>
                      <a:pPr marL="171450" indent="-171450">
                        <a:buFont typeface="Arial" charset="0"/>
                        <a:buChar char="•"/>
                      </a:pPr>
                      <a:r>
                        <a:rPr lang="ja-JP" altLang="en-US" sz="1000" dirty="0"/>
                        <a:t>都道府県（</a:t>
                      </a:r>
                      <a:r>
                        <a:rPr lang="en-US" altLang="ja-JP" sz="1000" dirty="0"/>
                        <a:t>Region</a:t>
                      </a:r>
                      <a:r>
                        <a:rPr lang="ja-JP" altLang="en-US" sz="1000" dirty="0"/>
                        <a:t>）</a:t>
                      </a:r>
                      <a:endParaRPr lang="en-US" altLang="ja-JP" sz="1000" dirty="0">
                        <a:latin typeface="Meiryo" charset="-128"/>
                        <a:ea typeface="Meiryo" charset="-128"/>
                        <a:cs typeface="Meiryo" charset="-128"/>
                      </a:endParaRPr>
                    </a:p>
                  </a:txBody>
                  <a:tcPr anchor="ctr">
                    <a:solidFill>
                      <a:schemeClr val="bg1"/>
                    </a:solidFill>
                  </a:tcPr>
                </a:tc>
                <a:extLst>
                  <a:ext uri="{0D108BD9-81ED-4DB2-BD59-A6C34878D82A}">
                    <a16:rowId xmlns:a16="http://schemas.microsoft.com/office/drawing/2014/main" val="10011"/>
                  </a:ext>
                </a:extLst>
              </a:tr>
              <a:tr h="449176">
                <a:tc vMerge="1">
                  <a:txBody>
                    <a:bodyPr/>
                    <a:lstStyle/>
                    <a:p>
                      <a:endParaRPr lang="en-US" sz="1050" dirty="0">
                        <a:latin typeface="Meiryo" charset="-128"/>
                        <a:ea typeface="Meiryo" charset="-128"/>
                        <a:cs typeface="Meiryo" charset="-128"/>
                      </a:endParaRPr>
                    </a:p>
                  </a:txBody>
                  <a:tcPr anchor="ctr"/>
                </a:tc>
                <a:tc>
                  <a:txBody>
                    <a:bodyPr/>
                    <a:lstStyle/>
                    <a:p>
                      <a:r>
                        <a:rPr lang="ja-JP" altLang="en-US" sz="1000" b="1" dirty="0"/>
                        <a:t>フリークエンシーキャップ</a:t>
                      </a:r>
                      <a:endParaRPr lang="en-US" sz="1000" b="1" dirty="0">
                        <a:latin typeface="Meiryo" charset="-128"/>
                        <a:ea typeface="Meiryo" charset="-128"/>
                        <a:cs typeface="Meiryo" charset="-128"/>
                      </a:endParaRPr>
                    </a:p>
                  </a:txBody>
                  <a:tcPr anchor="ctr">
                    <a:solidFill>
                      <a:schemeClr val="bg1"/>
                    </a:solidFill>
                  </a:tcPr>
                </a:tc>
                <a:tc>
                  <a:txBody>
                    <a:bodyPr/>
                    <a:lstStyle/>
                    <a:p>
                      <a:pPr marL="171450" indent="-171450">
                        <a:buFont typeface="Arial" charset="0"/>
                        <a:buChar char="•"/>
                      </a:pPr>
                      <a:r>
                        <a:rPr lang="ja-JP" altLang="en-US" sz="1000" dirty="0"/>
                        <a:t>累計フリークエンシー</a:t>
                      </a:r>
                      <a:endParaRPr lang="en-US" altLang="ja-JP" sz="1000" dirty="0"/>
                    </a:p>
                    <a:p>
                      <a:pPr marL="171450" indent="-171450">
                        <a:buFont typeface="Arial" charset="0"/>
                        <a:buChar char="•"/>
                      </a:pPr>
                      <a:r>
                        <a:rPr lang="en-US" altLang="ja-JP" sz="1000" dirty="0"/>
                        <a:t>1</a:t>
                      </a:r>
                      <a:r>
                        <a:rPr lang="ja-JP" altLang="en-US" sz="1000" dirty="0"/>
                        <a:t>日あたりフリークエンシー</a:t>
                      </a:r>
                      <a:endParaRPr lang="en-US" altLang="ja-JP" sz="1000" dirty="0"/>
                    </a:p>
                    <a:p>
                      <a:pPr marL="171450" indent="-171450">
                        <a:buFont typeface="Arial" charset="0"/>
                        <a:buChar char="•"/>
                      </a:pPr>
                      <a:r>
                        <a:rPr lang="ja-JP" altLang="en-US" sz="1000" dirty="0"/>
                        <a:t>●</a:t>
                      </a:r>
                      <a:r>
                        <a:rPr lang="en-US" altLang="ja-JP" sz="1000" dirty="0"/>
                        <a:t>(</a:t>
                      </a:r>
                      <a:r>
                        <a:rPr lang="ja-JP" altLang="en-US" sz="1000" dirty="0"/>
                        <a:t>分</a:t>
                      </a:r>
                      <a:r>
                        <a:rPr lang="en-US" altLang="ja-JP" sz="1000" dirty="0"/>
                        <a:t>/</a:t>
                      </a:r>
                      <a:r>
                        <a:rPr lang="ja-JP" altLang="en-US" sz="1000" dirty="0"/>
                        <a:t>時</a:t>
                      </a:r>
                      <a:r>
                        <a:rPr lang="en-US" altLang="ja-JP" sz="1000" dirty="0"/>
                        <a:t>/</a:t>
                      </a:r>
                      <a:r>
                        <a:rPr lang="ja-JP" altLang="en-US" sz="1000" dirty="0"/>
                        <a:t>日</a:t>
                      </a:r>
                      <a:r>
                        <a:rPr lang="en-US" altLang="ja-JP" sz="1000" dirty="0"/>
                        <a:t>)</a:t>
                      </a:r>
                      <a:r>
                        <a:rPr lang="ja-JP" altLang="en-US" sz="1000" dirty="0"/>
                        <a:t>ごと</a:t>
                      </a:r>
                      <a:r>
                        <a:rPr lang="en-US" altLang="ja-JP" sz="1000" dirty="0"/>
                        <a:t>1</a:t>
                      </a:r>
                      <a:r>
                        <a:rPr lang="ja-JP" altLang="en-US" sz="1000" dirty="0"/>
                        <a:t>回まで</a:t>
                      </a:r>
                      <a:endParaRPr lang="en-US" sz="1000" dirty="0">
                        <a:latin typeface="Meiryo" charset="-128"/>
                        <a:ea typeface="Meiryo" charset="-128"/>
                        <a:cs typeface="Meiryo" charset="-128"/>
                      </a:endParaRPr>
                    </a:p>
                  </a:txBody>
                  <a:tcPr anchor="ctr">
                    <a:solidFill>
                      <a:schemeClr val="bg1"/>
                    </a:solidFill>
                  </a:tcPr>
                </a:tc>
                <a:extLst>
                  <a:ext uri="{0D108BD9-81ED-4DB2-BD59-A6C34878D82A}">
                    <a16:rowId xmlns:a16="http://schemas.microsoft.com/office/drawing/2014/main" val="10012"/>
                  </a:ext>
                </a:extLst>
              </a:tr>
              <a:tr h="324405">
                <a:tc vMerge="1">
                  <a:txBody>
                    <a:bodyPr/>
                    <a:lstStyle/>
                    <a:p>
                      <a:endParaRPr lang="en-US" sz="1050" dirty="0">
                        <a:latin typeface="Meiryo" charset="-128"/>
                        <a:ea typeface="Meiryo" charset="-128"/>
                        <a:cs typeface="Meiryo" charset="-128"/>
                      </a:endParaRPr>
                    </a:p>
                  </a:txBody>
                  <a:tcPr anchor="ctr"/>
                </a:tc>
                <a:tc>
                  <a:txBody>
                    <a:bodyPr/>
                    <a:lstStyle/>
                    <a:p>
                      <a:r>
                        <a:rPr lang="ja-JP" altLang="en-US" sz="1000" b="1" dirty="0"/>
                        <a:t>曜日・時間</a:t>
                      </a:r>
                      <a:endParaRPr lang="en-US" sz="1000" b="1" dirty="0">
                        <a:latin typeface="Meiryo" charset="-128"/>
                        <a:ea typeface="Meiryo" charset="-128"/>
                        <a:cs typeface="Meiryo" charset="-128"/>
                      </a:endParaRPr>
                    </a:p>
                  </a:txBody>
                  <a:tcPr anchor="ctr">
                    <a:solidFill>
                      <a:schemeClr val="bg1"/>
                    </a:solidFill>
                  </a:tcPr>
                </a:tc>
                <a:tc>
                  <a:txBody>
                    <a:bodyPr/>
                    <a:lstStyle/>
                    <a:p>
                      <a:pPr marL="171450" indent="-171450">
                        <a:buFont typeface="Arial" charset="0"/>
                        <a:buChar char="•"/>
                      </a:pPr>
                      <a:r>
                        <a:rPr lang="ja-JP" altLang="en-US" sz="1000" dirty="0"/>
                        <a:t>曜日</a:t>
                      </a:r>
                      <a:endParaRPr lang="en-US" altLang="ja-JP" sz="1000" dirty="0"/>
                    </a:p>
                    <a:p>
                      <a:pPr marL="171450" indent="-171450">
                        <a:buFont typeface="Arial" charset="0"/>
                        <a:buChar char="•"/>
                      </a:pPr>
                      <a:r>
                        <a:rPr lang="ja-JP" altLang="en-US" sz="1000" dirty="0"/>
                        <a:t>時間（</a:t>
                      </a:r>
                      <a:r>
                        <a:rPr lang="en-US" altLang="ja-JP" sz="1000" dirty="0"/>
                        <a:t>1</a:t>
                      </a:r>
                      <a:r>
                        <a:rPr lang="ja-JP" altLang="en-US" sz="1000" dirty="0"/>
                        <a:t>時間単位）</a:t>
                      </a:r>
                      <a:endParaRPr lang="en-US" sz="1000" dirty="0">
                        <a:latin typeface="Meiryo" charset="-128"/>
                        <a:ea typeface="Meiryo" charset="-128"/>
                        <a:cs typeface="Meiryo" charset="-128"/>
                      </a:endParaRPr>
                    </a:p>
                  </a:txBody>
                  <a:tcPr anchor="ctr">
                    <a:solidFill>
                      <a:schemeClr val="bg1"/>
                    </a:solidFill>
                  </a:tcPr>
                </a:tc>
                <a:extLst>
                  <a:ext uri="{0D108BD9-81ED-4DB2-BD59-A6C34878D82A}">
                    <a16:rowId xmlns:a16="http://schemas.microsoft.com/office/drawing/2014/main" val="10013"/>
                  </a:ext>
                </a:extLst>
              </a:tr>
            </a:tbl>
          </a:graphicData>
        </a:graphic>
      </p:graphicFrame>
      <p:sp>
        <p:nvSpPr>
          <p:cNvPr id="9" name="TextBox 8">
            <a:extLst>
              <a:ext uri="{FF2B5EF4-FFF2-40B4-BE49-F238E27FC236}">
                <a16:creationId xmlns:a16="http://schemas.microsoft.com/office/drawing/2014/main" id="{48F3488A-D975-4D42-BC5E-6B90CCA09EBD}"/>
              </a:ext>
            </a:extLst>
          </p:cNvPr>
          <p:cNvSpPr txBox="1"/>
          <p:nvPr/>
        </p:nvSpPr>
        <p:spPr>
          <a:xfrm>
            <a:off x="5821689" y="6608772"/>
            <a:ext cx="1107996" cy="215444"/>
          </a:xfrm>
          <a:prstGeom prst="rect">
            <a:avLst/>
          </a:prstGeom>
          <a:noFill/>
        </p:spPr>
        <p:txBody>
          <a:bodyPr wrap="none" rtlCol="0">
            <a:spAutoFit/>
          </a:bodyPr>
          <a:lstStyle/>
          <a:p>
            <a:r>
              <a:rPr lang="en-US" altLang="ja-JP" sz="800" dirty="0"/>
              <a:t>※</a:t>
            </a:r>
            <a:r>
              <a:rPr lang="ja-JP" altLang="en-US" sz="800" dirty="0"/>
              <a:t>金額はグロス表記</a:t>
            </a:r>
            <a:endParaRPr lang="en-US" sz="800" dirty="0"/>
          </a:p>
        </p:txBody>
      </p:sp>
    </p:spTree>
    <p:extLst>
      <p:ext uri="{BB962C8B-B14F-4D97-AF65-F5344CB8AC3E}">
        <p14:creationId xmlns:p14="http://schemas.microsoft.com/office/powerpoint/2010/main" val="2285617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Oval 57"/>
          <p:cNvSpPr/>
          <p:nvPr/>
        </p:nvSpPr>
        <p:spPr>
          <a:xfrm>
            <a:off x="971007" y="2676616"/>
            <a:ext cx="4203483" cy="1098222"/>
          </a:xfrm>
          <a:prstGeom prst="ellipse">
            <a:avLst/>
          </a:prstGeom>
          <a:noFill/>
          <a:ln w="76200">
            <a:solidFill>
              <a:schemeClr val="bg1">
                <a:lumMod val="8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lstStyle/>
          <a:p>
            <a:r>
              <a:rPr lang="en-US" altLang="ja-JP" dirty="0"/>
              <a:t>[</a:t>
            </a:r>
            <a:r>
              <a:rPr lang="ja-JP" altLang="en-US" dirty="0"/>
              <a:t>オプション</a:t>
            </a:r>
            <a:r>
              <a:rPr lang="en-US" altLang="ja-JP" dirty="0"/>
              <a:t>] </a:t>
            </a:r>
            <a:r>
              <a:rPr lang="ja-JP" altLang="en-US" dirty="0"/>
              <a:t>デモグラフィックターゲティング</a:t>
            </a:r>
            <a:endParaRPr lang="en-US" dirty="0"/>
          </a:p>
        </p:txBody>
      </p:sp>
      <p:sp>
        <p:nvSpPr>
          <p:cNvPr id="3" name="Content Placeholder 2"/>
          <p:cNvSpPr>
            <a:spLocks noGrp="1"/>
          </p:cNvSpPr>
          <p:nvPr>
            <p:ph idx="1"/>
          </p:nvPr>
        </p:nvSpPr>
        <p:spPr/>
        <p:txBody>
          <a:bodyPr>
            <a:noAutofit/>
          </a:bodyPr>
          <a:lstStyle/>
          <a:p>
            <a:r>
              <a:rPr lang="ja-JP" altLang="en-US" dirty="0"/>
              <a:t>各メニューに掛けあわせて、デモグラフィックで</a:t>
            </a:r>
            <a:br>
              <a:rPr lang="en-US" altLang="ja-JP" dirty="0"/>
            </a:br>
            <a:r>
              <a:rPr lang="ja-JP" altLang="en-US" dirty="0"/>
              <a:t>さらに絞り込めます</a:t>
            </a:r>
            <a:endParaRPr lang="en-US" altLang="ja-JP" dirty="0"/>
          </a:p>
          <a:p>
            <a:endParaRPr lang="en-US" altLang="ja-JP" dirty="0"/>
          </a:p>
          <a:p>
            <a:r>
              <a:rPr lang="ja-JP" altLang="en-US" dirty="0"/>
              <a:t>独自のアルゴリズムでデモグラフィック情報を推定</a:t>
            </a:r>
            <a:endParaRPr lang="en-US" altLang="ja-JP" dirty="0"/>
          </a:p>
          <a:p>
            <a:endParaRPr lang="en-US" dirty="0"/>
          </a:p>
          <a:p>
            <a:endParaRPr lang="en-US" dirty="0"/>
          </a:p>
          <a:p>
            <a:endParaRPr lang="en-US" dirty="0"/>
          </a:p>
          <a:p>
            <a:endParaRPr lang="en-US" dirty="0"/>
          </a:p>
          <a:p>
            <a:endParaRPr lang="en-US" dirty="0"/>
          </a:p>
          <a:p>
            <a:endParaRPr lang="en-US" dirty="0"/>
          </a:p>
          <a:p>
            <a:endParaRPr lang="en-US" altLang="ja-JP" dirty="0"/>
          </a:p>
          <a:p>
            <a:r>
              <a:rPr lang="ja-JP" altLang="en-US" dirty="0"/>
              <a:t>種別</a:t>
            </a:r>
            <a:endParaRPr lang="en-US" dirty="0"/>
          </a:p>
          <a:p>
            <a:endParaRPr lang="en-US" dirty="0"/>
          </a:p>
          <a:p>
            <a:endParaRPr lang="en-US" altLang="ja-JP" dirty="0"/>
          </a:p>
          <a:p>
            <a:endParaRPr lang="en-US" altLang="ja-JP" dirty="0"/>
          </a:p>
          <a:p>
            <a:endParaRPr lang="en-US" altLang="ja-JP" dirty="0"/>
          </a:p>
          <a:p>
            <a:r>
              <a:rPr lang="ja-JP" altLang="en-US" dirty="0"/>
              <a:t>ご利用料金</a:t>
            </a:r>
            <a:endParaRPr lang="en-US" altLang="ja-JP" dirty="0"/>
          </a:p>
          <a:p>
            <a:pPr lvl="1"/>
            <a:r>
              <a:rPr lang="ja-JP" altLang="en-US" b="1" dirty="0">
                <a:solidFill>
                  <a:srgbClr val="329FFB"/>
                </a:solidFill>
              </a:rPr>
              <a:t>無料</a:t>
            </a:r>
            <a:endParaRPr lang="en-US" altLang="ja-JP" b="1" dirty="0">
              <a:solidFill>
                <a:srgbClr val="329FFB"/>
              </a:solidFill>
            </a:endParaRPr>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22</a:t>
            </a:fld>
            <a:endParaRPr kumimoji="1" lang="ja-JP" altLang="en-US"/>
          </a:p>
        </p:txBody>
      </p:sp>
      <p:graphicFrame>
        <p:nvGraphicFramePr>
          <p:cNvPr id="6" name="Table 5"/>
          <p:cNvGraphicFramePr>
            <a:graphicFrameLocks noGrp="1"/>
          </p:cNvGraphicFramePr>
          <p:nvPr>
            <p:extLst>
              <p:ext uri="{D42A27DB-BD31-4B8C-83A1-F6EECF244321}">
                <p14:modId xmlns:p14="http://schemas.microsoft.com/office/powerpoint/2010/main" val="1989302972"/>
              </p:ext>
            </p:extLst>
          </p:nvPr>
        </p:nvGraphicFramePr>
        <p:xfrm>
          <a:off x="6007715" y="3002229"/>
          <a:ext cx="3712084" cy="3307680"/>
        </p:xfrm>
        <a:graphic>
          <a:graphicData uri="http://schemas.openxmlformats.org/drawingml/2006/table">
            <a:tbl>
              <a:tblPr firstRow="1" firstCol="1" bandRow="1">
                <a:tableStyleId>{5DA37D80-6434-44D0-A028-1B22A696006F}</a:tableStyleId>
              </a:tblPr>
              <a:tblGrid>
                <a:gridCol w="3064384">
                  <a:extLst>
                    <a:ext uri="{9D8B030D-6E8A-4147-A177-3AD203B41FA5}">
                      <a16:colId xmlns:a16="http://schemas.microsoft.com/office/drawing/2014/main" val="20000"/>
                    </a:ext>
                  </a:extLst>
                </a:gridCol>
                <a:gridCol w="647700">
                  <a:extLst>
                    <a:ext uri="{9D8B030D-6E8A-4147-A177-3AD203B41FA5}">
                      <a16:colId xmlns:a16="http://schemas.microsoft.com/office/drawing/2014/main" val="20001"/>
                    </a:ext>
                  </a:extLst>
                </a:gridCol>
              </a:tblGrid>
              <a:tr h="263912">
                <a:tc>
                  <a:txBody>
                    <a:bodyPr/>
                    <a:lstStyle/>
                    <a:p>
                      <a:pPr algn="l" fontAlgn="b"/>
                      <a:endParaRPr lang="en-US" sz="1100" b="0" i="0" u="none" strike="noStrike" dirty="0">
                        <a:solidFill>
                          <a:srgbClr val="000000"/>
                        </a:solidFill>
                        <a:effectLst/>
                        <a:latin typeface="Meiryo" charset="-128"/>
                        <a:ea typeface="Meiryo" charset="-128"/>
                        <a:cs typeface="Meiryo" charset="-128"/>
                      </a:endParaRPr>
                    </a:p>
                  </a:txBody>
                  <a:tcPr marL="137160" marR="137160" marT="54000" marB="54000" anchor="ctr">
                    <a:noFill/>
                  </a:tcPr>
                </a:tc>
                <a:tc>
                  <a:txBody>
                    <a:bodyPr/>
                    <a:lstStyle/>
                    <a:p>
                      <a:r>
                        <a:rPr lang="ja-JP" altLang="en-US" sz="1100" dirty="0">
                          <a:latin typeface="Meiryo" charset="-128"/>
                          <a:ea typeface="Meiryo" charset="-128"/>
                          <a:cs typeface="Meiryo" charset="-128"/>
                        </a:rPr>
                        <a:t>性別</a:t>
                      </a:r>
                      <a:endParaRPr lang="en-US" sz="1100" dirty="0">
                        <a:latin typeface="Meiryo" charset="-128"/>
                        <a:ea typeface="Meiryo" charset="-128"/>
                        <a:cs typeface="Meiryo" charset="-128"/>
                      </a:endParaRPr>
                    </a:p>
                  </a:txBody>
                  <a:tcPr marL="137160" marR="137160" marT="54000" marB="54000" anchor="ctr">
                    <a:noFill/>
                  </a:tcPr>
                </a:tc>
                <a:extLst>
                  <a:ext uri="{0D108BD9-81ED-4DB2-BD59-A6C34878D82A}">
                    <a16:rowId xmlns:a16="http://schemas.microsoft.com/office/drawing/2014/main" val="10000"/>
                  </a:ext>
                </a:extLst>
              </a:tr>
              <a:tr h="263912">
                <a:tc gridSpan="2">
                  <a:txBody>
                    <a:bodyPr/>
                    <a:lstStyle/>
                    <a:p>
                      <a:pPr algn="l" fontAlgn="b"/>
                      <a:r>
                        <a:rPr lang="ja-JP" altLang="en-US" sz="1100" b="0" i="0" u="none" strike="noStrike" dirty="0">
                          <a:solidFill>
                            <a:srgbClr val="000000"/>
                          </a:solidFill>
                          <a:effectLst/>
                          <a:latin typeface="Meiryo" charset="-128"/>
                          <a:ea typeface="Meiryo" charset="-128"/>
                          <a:cs typeface="Meiryo" charset="-128"/>
                        </a:rPr>
                        <a:t>位置情報系メニュー</a:t>
                      </a:r>
                      <a:endParaRPr lang="en-US" sz="1100" b="0" i="0" u="none" strike="noStrike" dirty="0">
                        <a:solidFill>
                          <a:srgbClr val="000000"/>
                        </a:solidFill>
                        <a:effectLst/>
                        <a:latin typeface="Meiryo" charset="-128"/>
                        <a:ea typeface="Meiryo" charset="-128"/>
                        <a:cs typeface="Meiryo" charset="-128"/>
                      </a:endParaRPr>
                    </a:p>
                  </a:txBody>
                  <a:tcPr marL="137160" marR="137160" marT="54000" marB="54000" anchor="ctr">
                    <a:solidFill>
                      <a:schemeClr val="accent6">
                        <a:lumMod val="20000"/>
                        <a:lumOff val="80000"/>
                      </a:schemeClr>
                    </a:solidFill>
                  </a:tcPr>
                </a:tc>
                <a:tc hMerge="1">
                  <a:txBody>
                    <a:bodyPr/>
                    <a:lstStyle/>
                    <a:p>
                      <a:endParaRPr lang="en-US"/>
                    </a:p>
                  </a:txBody>
                  <a:tcPr/>
                </a:tc>
                <a:extLst>
                  <a:ext uri="{0D108BD9-81ED-4DB2-BD59-A6C34878D82A}">
                    <a16:rowId xmlns:a16="http://schemas.microsoft.com/office/drawing/2014/main" val="10001"/>
                  </a:ext>
                </a:extLst>
              </a:tr>
              <a:tr h="263912">
                <a:tc>
                  <a:txBody>
                    <a:bodyPr/>
                    <a:lstStyle/>
                    <a:p>
                      <a:pPr algn="l" fontAlgn="b"/>
                      <a:r>
                        <a:rPr lang="ja-JP" altLang="en-US" sz="1100" b="0" u="none" strike="noStrike" dirty="0">
                          <a:effectLst/>
                          <a:latin typeface="Meiryo" charset="-128"/>
                          <a:ea typeface="Meiryo" charset="-128"/>
                          <a:cs typeface="Meiryo" charset="-128"/>
                        </a:rPr>
                        <a:t>　</a:t>
                      </a:r>
                      <a:r>
                        <a:rPr lang="en-US" sz="1100" b="0" u="none" strike="noStrike" dirty="0">
                          <a:effectLst/>
                          <a:latin typeface="Meiryo" charset="-128"/>
                          <a:ea typeface="Meiryo" charset="-128"/>
                          <a:cs typeface="Meiryo" charset="-128"/>
                        </a:rPr>
                        <a:t>GeoGenome Audience</a:t>
                      </a:r>
                      <a:endParaRPr lang="en-US" sz="1100" b="0" i="0" u="none" strike="noStrike" dirty="0">
                        <a:solidFill>
                          <a:srgbClr val="000000"/>
                        </a:solidFill>
                        <a:effectLst/>
                        <a:latin typeface="Meiryo" charset="-128"/>
                        <a:ea typeface="Meiryo" charset="-128"/>
                        <a:cs typeface="Meiryo" charset="-128"/>
                      </a:endParaRPr>
                    </a:p>
                  </a:txBody>
                  <a:tcPr marL="137160" marR="137160" marT="54000" marB="54000" anchor="ctr">
                    <a:solidFill>
                      <a:schemeClr val="bg1"/>
                    </a:solidFill>
                  </a:tcPr>
                </a:tc>
                <a:tc>
                  <a:txBody>
                    <a:bodyPr/>
                    <a:lstStyle/>
                    <a:p>
                      <a:pPr algn="ctr" fontAlgn="b"/>
                      <a:r>
                        <a:rPr lang="ja-JP" altLang="en-US" sz="1100" b="0" i="0" u="none" strike="noStrike" dirty="0">
                          <a:solidFill>
                            <a:srgbClr val="000000"/>
                          </a:solidFill>
                          <a:effectLst/>
                          <a:latin typeface="Meiryo" charset="-128"/>
                          <a:ea typeface="Meiryo" charset="-128"/>
                          <a:cs typeface="Meiryo" charset="-128"/>
                        </a:rPr>
                        <a:t>◯</a:t>
                      </a:r>
                      <a:endParaRPr lang="en-US" sz="1100" b="0" i="0" u="none" strike="noStrike" dirty="0">
                        <a:solidFill>
                          <a:srgbClr val="000000"/>
                        </a:solidFill>
                        <a:effectLst/>
                        <a:latin typeface="Meiryo" charset="-128"/>
                        <a:ea typeface="Meiryo" charset="-128"/>
                        <a:cs typeface="Meiryo" charset="-128"/>
                      </a:endParaRPr>
                    </a:p>
                  </a:txBody>
                  <a:tcPr marL="137160" marR="137160" marT="54000" marB="54000" anchor="ctr">
                    <a:solidFill>
                      <a:schemeClr val="bg1"/>
                    </a:solidFill>
                  </a:tcPr>
                </a:tc>
                <a:extLst>
                  <a:ext uri="{0D108BD9-81ED-4DB2-BD59-A6C34878D82A}">
                    <a16:rowId xmlns:a16="http://schemas.microsoft.com/office/drawing/2014/main" val="10002"/>
                  </a:ext>
                </a:extLst>
              </a:tr>
              <a:tr h="263912">
                <a:tc>
                  <a:txBody>
                    <a:bodyPr/>
                    <a:lstStyle/>
                    <a:p>
                      <a:pPr algn="l" fontAlgn="b"/>
                      <a:r>
                        <a:rPr lang="ja-JP" altLang="en-US" sz="1100" b="0" i="0" u="none" strike="noStrike" dirty="0">
                          <a:solidFill>
                            <a:srgbClr val="000000"/>
                          </a:solidFill>
                          <a:effectLst/>
                          <a:latin typeface="Meiryo" charset="-128"/>
                          <a:ea typeface="Meiryo" charset="-128"/>
                          <a:cs typeface="Meiryo" charset="-128"/>
                        </a:rPr>
                        <a:t>　ジオフェンス（緯度経度）</a:t>
                      </a:r>
                    </a:p>
                  </a:txBody>
                  <a:tcPr marL="137160" marR="137160" marT="54000" marB="54000" anchor="ctr">
                    <a:solidFill>
                      <a:schemeClr val="bg1"/>
                    </a:solidFill>
                  </a:tcPr>
                </a:tc>
                <a:tc>
                  <a:txBody>
                    <a:bodyPr/>
                    <a:lstStyle/>
                    <a:p>
                      <a:pPr algn="ctr" fontAlgn="b"/>
                      <a:r>
                        <a:rPr lang="ja-JP" altLang="en-US" sz="1100" b="0" i="0" u="none" strike="noStrike" dirty="0">
                          <a:solidFill>
                            <a:srgbClr val="000000"/>
                          </a:solidFill>
                          <a:effectLst/>
                          <a:latin typeface="Meiryo" charset="-128"/>
                          <a:ea typeface="Meiryo" charset="-128"/>
                          <a:cs typeface="Meiryo" charset="-128"/>
                        </a:rPr>
                        <a:t>◯</a:t>
                      </a:r>
                      <a:endParaRPr lang="en-US" altLang="ja-JP" sz="1100" b="0" i="0" u="none" strike="noStrike" dirty="0">
                        <a:solidFill>
                          <a:srgbClr val="000000"/>
                        </a:solidFill>
                        <a:effectLst/>
                        <a:latin typeface="Meiryo" charset="-128"/>
                        <a:ea typeface="Meiryo" charset="-128"/>
                        <a:cs typeface="Meiryo" charset="-128"/>
                      </a:endParaRPr>
                    </a:p>
                  </a:txBody>
                  <a:tcPr marL="137160" marR="137160" marT="54000" marB="54000" anchor="ctr">
                    <a:solidFill>
                      <a:schemeClr val="bg1"/>
                    </a:solidFill>
                  </a:tcPr>
                </a:tc>
                <a:extLst>
                  <a:ext uri="{0D108BD9-81ED-4DB2-BD59-A6C34878D82A}">
                    <a16:rowId xmlns:a16="http://schemas.microsoft.com/office/drawing/2014/main" val="10003"/>
                  </a:ext>
                </a:extLst>
              </a:tr>
              <a:tr h="263912">
                <a:tc>
                  <a:txBody>
                    <a:bodyPr/>
                    <a:lstStyle/>
                    <a:p>
                      <a:pPr algn="l" fontAlgn="b"/>
                      <a:r>
                        <a:rPr lang="ja-JP" altLang="en-US" sz="1100" b="0" i="0" u="none" strike="noStrike" dirty="0">
                          <a:solidFill>
                            <a:srgbClr val="000000"/>
                          </a:solidFill>
                          <a:effectLst/>
                          <a:latin typeface="Meiryo" charset="-128"/>
                          <a:ea typeface="Meiryo" charset="-128"/>
                          <a:cs typeface="Meiryo" charset="-128"/>
                        </a:rPr>
                        <a:t>　足あと</a:t>
                      </a:r>
                    </a:p>
                  </a:txBody>
                  <a:tcPr marL="137160" marR="137160" marT="54000" marB="54000" anchor="ctr">
                    <a:solidFill>
                      <a:schemeClr val="bg1"/>
                    </a:solidFill>
                  </a:tcPr>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000000"/>
                          </a:solidFill>
                          <a:effectLst/>
                          <a:uLnTx/>
                          <a:uFillTx/>
                          <a:latin typeface="Meiryo" charset="-128"/>
                          <a:ea typeface="Meiryo" charset="-128"/>
                          <a:cs typeface="Meiryo" charset="-128"/>
                        </a:rPr>
                        <a:t>◯</a:t>
                      </a:r>
                      <a:endParaRPr lang="en-US" sz="700" b="0" i="0" u="none" strike="noStrike" dirty="0">
                        <a:solidFill>
                          <a:srgbClr val="000000"/>
                        </a:solidFill>
                        <a:effectLst/>
                        <a:latin typeface="Meiryo" charset="-128"/>
                        <a:ea typeface="Meiryo" charset="-128"/>
                        <a:cs typeface="Meiryo" charset="-128"/>
                      </a:endParaRPr>
                    </a:p>
                  </a:txBody>
                  <a:tcPr marL="137160" marR="137160" marT="54000" marB="54000" anchor="ctr">
                    <a:solidFill>
                      <a:schemeClr val="bg1"/>
                    </a:solidFill>
                  </a:tcPr>
                </a:tc>
                <a:extLst>
                  <a:ext uri="{0D108BD9-81ED-4DB2-BD59-A6C34878D82A}">
                    <a16:rowId xmlns:a16="http://schemas.microsoft.com/office/drawing/2014/main" val="10004"/>
                  </a:ext>
                </a:extLst>
              </a:tr>
              <a:tr h="263912">
                <a:tc>
                  <a:txBody>
                    <a:bodyPr/>
                    <a:lstStyle/>
                    <a:p>
                      <a:pPr algn="l" fontAlgn="b"/>
                      <a:r>
                        <a:rPr lang="ja-JP" altLang="en-US" sz="1100" b="0" i="0" u="none" strike="noStrike" dirty="0">
                          <a:solidFill>
                            <a:srgbClr val="000000"/>
                          </a:solidFill>
                          <a:effectLst/>
                          <a:latin typeface="Meiryo" charset="-128"/>
                          <a:ea typeface="Meiryo" charset="-128"/>
                          <a:cs typeface="Meiryo" charset="-128"/>
                        </a:rPr>
                        <a:t>　ジオターゲティング（行政区画）</a:t>
                      </a:r>
                    </a:p>
                  </a:txBody>
                  <a:tcPr marL="137160" marR="137160" marT="54000" marB="54000" anchor="ctr">
                    <a:solidFill>
                      <a:schemeClr val="bg1"/>
                    </a:solidFill>
                  </a:tcPr>
                </a:tc>
                <a:tc>
                  <a:txBody>
                    <a:bodyPr/>
                    <a:lstStyle/>
                    <a:p>
                      <a:pPr algn="ctr" fontAlgn="b"/>
                      <a:r>
                        <a:rPr lang="ja-JP" altLang="en-US" sz="1100" b="0" i="0" u="none" strike="noStrike" dirty="0">
                          <a:solidFill>
                            <a:srgbClr val="000000"/>
                          </a:solidFill>
                          <a:effectLst/>
                          <a:latin typeface="Meiryo" charset="-128"/>
                          <a:ea typeface="Meiryo" charset="-128"/>
                          <a:cs typeface="Meiryo" charset="-128"/>
                        </a:rPr>
                        <a:t>◯</a:t>
                      </a:r>
                      <a:r>
                        <a:rPr lang="en-US" altLang="ja-JP" sz="700" b="0" i="0" u="none" strike="noStrike" dirty="0">
                          <a:solidFill>
                            <a:srgbClr val="000000"/>
                          </a:solidFill>
                          <a:effectLst/>
                          <a:latin typeface="Meiryo" charset="-128"/>
                          <a:ea typeface="Meiryo" charset="-128"/>
                          <a:cs typeface="Meiryo" charset="-128"/>
                        </a:rPr>
                        <a:t> *1</a:t>
                      </a:r>
                      <a:endParaRPr lang="en-US" sz="700" b="0" i="0" u="none" strike="noStrike" dirty="0">
                        <a:solidFill>
                          <a:srgbClr val="000000"/>
                        </a:solidFill>
                        <a:effectLst/>
                        <a:latin typeface="Meiryo" charset="-128"/>
                        <a:ea typeface="Meiryo" charset="-128"/>
                        <a:cs typeface="Meiryo" charset="-128"/>
                      </a:endParaRPr>
                    </a:p>
                  </a:txBody>
                  <a:tcPr marL="137160" marR="137160" marT="54000" marB="54000" anchor="ctr">
                    <a:solidFill>
                      <a:schemeClr val="bg1"/>
                    </a:solidFill>
                  </a:tcPr>
                </a:tc>
                <a:extLst>
                  <a:ext uri="{0D108BD9-81ED-4DB2-BD59-A6C34878D82A}">
                    <a16:rowId xmlns:a16="http://schemas.microsoft.com/office/drawing/2014/main" val="10005"/>
                  </a:ext>
                </a:extLst>
              </a:tr>
              <a:tr h="263912">
                <a:tc gridSpan="2">
                  <a:txBody>
                    <a:bodyPr/>
                    <a:lstStyle/>
                    <a:p>
                      <a:pPr algn="l" fontAlgn="b"/>
                      <a:r>
                        <a:rPr lang="ja-JP" altLang="en-US" sz="1100" b="0" i="0" u="none" strike="noStrike" dirty="0">
                          <a:solidFill>
                            <a:srgbClr val="000000"/>
                          </a:solidFill>
                          <a:effectLst/>
                          <a:latin typeface="Meiryo" charset="-128"/>
                          <a:ea typeface="Meiryo" charset="-128"/>
                          <a:cs typeface="Meiryo" charset="-128"/>
                        </a:rPr>
                        <a:t>その他ターゲティング</a:t>
                      </a:r>
                    </a:p>
                  </a:txBody>
                  <a:tcPr marL="137160" marR="137160" marT="54000" marB="54000" anchor="ctr">
                    <a:solidFill>
                      <a:schemeClr val="accent6">
                        <a:lumMod val="20000"/>
                        <a:lumOff val="80000"/>
                      </a:schemeClr>
                    </a:solidFill>
                  </a:tcPr>
                </a:tc>
                <a:tc hMerge="1">
                  <a:txBody>
                    <a:bodyPr/>
                    <a:lstStyle/>
                    <a:p>
                      <a:endParaRPr lang="en-US"/>
                    </a:p>
                  </a:txBody>
                  <a:tcPr/>
                </a:tc>
                <a:extLst>
                  <a:ext uri="{0D108BD9-81ED-4DB2-BD59-A6C34878D82A}">
                    <a16:rowId xmlns:a16="http://schemas.microsoft.com/office/drawing/2014/main" val="10006"/>
                  </a:ext>
                </a:extLst>
              </a:tr>
              <a:tr h="263912">
                <a:tc>
                  <a:txBody>
                    <a:bodyPr/>
                    <a:lstStyle/>
                    <a:p>
                      <a:pPr algn="l" fontAlgn="b"/>
                      <a:r>
                        <a:rPr lang="ja-JP" altLang="en-US" sz="1100" b="0" i="0" u="none" strike="noStrike" dirty="0">
                          <a:solidFill>
                            <a:srgbClr val="000000"/>
                          </a:solidFill>
                          <a:effectLst/>
                          <a:latin typeface="Meiryo" charset="-128"/>
                          <a:ea typeface="Meiryo" charset="-128"/>
                          <a:cs typeface="Meiryo" charset="-128"/>
                        </a:rPr>
                        <a:t>　動画広告</a:t>
                      </a:r>
                    </a:p>
                  </a:txBody>
                  <a:tcPr marL="137160" marR="137160" marT="54000" marB="54000" anchor="ctr">
                    <a:solidFill>
                      <a:schemeClr val="bg1"/>
                    </a:solidFill>
                  </a:tcPr>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ja-JP" altLang="en-US" sz="1050" b="0" i="0" u="none" strike="noStrike" dirty="0">
                          <a:solidFill>
                            <a:srgbClr val="000000"/>
                          </a:solidFill>
                          <a:effectLst/>
                          <a:latin typeface="Meiryo" charset="-128"/>
                          <a:ea typeface="Meiryo" charset="-128"/>
                          <a:cs typeface="Meiryo" charset="-128"/>
                        </a:rPr>
                        <a:t>◯</a:t>
                      </a:r>
                      <a:r>
                        <a:rPr lang="en-US" altLang="ja-JP" sz="600" b="0" i="0" u="none" strike="noStrike" dirty="0">
                          <a:solidFill>
                            <a:srgbClr val="000000"/>
                          </a:solidFill>
                          <a:effectLst/>
                          <a:latin typeface="Meiryo" charset="-128"/>
                          <a:ea typeface="Meiryo" charset="-128"/>
                          <a:cs typeface="Meiryo" charset="-128"/>
                        </a:rPr>
                        <a:t> *1</a:t>
                      </a:r>
                      <a:endParaRPr lang="en-US" sz="600" b="0" i="0" u="none" strike="noStrike" dirty="0">
                        <a:solidFill>
                          <a:srgbClr val="000000"/>
                        </a:solidFill>
                        <a:effectLst/>
                        <a:latin typeface="Meiryo" charset="-128"/>
                        <a:ea typeface="Meiryo" charset="-128"/>
                        <a:cs typeface="Meiryo" charset="-128"/>
                      </a:endParaRPr>
                    </a:p>
                  </a:txBody>
                  <a:tcPr marL="137160" marR="137160" marT="54000" marB="54000" anchor="ctr">
                    <a:solidFill>
                      <a:schemeClr val="bg1"/>
                    </a:solidFill>
                  </a:tcPr>
                </a:tc>
                <a:extLst>
                  <a:ext uri="{0D108BD9-81ED-4DB2-BD59-A6C34878D82A}">
                    <a16:rowId xmlns:a16="http://schemas.microsoft.com/office/drawing/2014/main" val="10007"/>
                  </a:ext>
                </a:extLst>
              </a:tr>
              <a:tr h="263912">
                <a:tc>
                  <a:txBody>
                    <a:bodyPr/>
                    <a:lstStyle/>
                    <a:p>
                      <a:pPr algn="l" fontAlgn="b"/>
                      <a:r>
                        <a:rPr lang="ja-JP" altLang="en-US" sz="1100" b="0" u="none" strike="noStrike" dirty="0">
                          <a:effectLst/>
                          <a:latin typeface="Meiryo" charset="-128"/>
                          <a:ea typeface="Meiryo" charset="-128"/>
                          <a:cs typeface="Meiryo" charset="-128"/>
                        </a:rPr>
                        <a:t>　リターゲティング</a:t>
                      </a:r>
                      <a:endParaRPr lang="ja-JP" altLang="en-US" sz="1100" b="0" i="0" u="none" strike="noStrike" dirty="0">
                        <a:solidFill>
                          <a:srgbClr val="000000"/>
                        </a:solidFill>
                        <a:effectLst/>
                        <a:latin typeface="Meiryo" charset="-128"/>
                        <a:ea typeface="Meiryo" charset="-128"/>
                        <a:cs typeface="Meiryo" charset="-128"/>
                      </a:endParaRPr>
                    </a:p>
                  </a:txBody>
                  <a:tcPr marL="137160" marR="137160" marT="54000" marB="54000" anchor="ctr">
                    <a:solidFill>
                      <a:schemeClr val="bg1"/>
                    </a:solidFill>
                  </a:tcPr>
                </a:tc>
                <a:tc>
                  <a:txBody>
                    <a:bodyPr/>
                    <a:lstStyle/>
                    <a:p>
                      <a:pPr algn="ctr" fontAlgn="b"/>
                      <a:r>
                        <a:rPr lang="ja-JP" altLang="en-US" sz="1100" b="0" i="0" u="none" strike="noStrike" dirty="0">
                          <a:solidFill>
                            <a:schemeClr val="tx1"/>
                          </a:solidFill>
                          <a:effectLst/>
                          <a:latin typeface="Meiryo" charset="-128"/>
                          <a:ea typeface="Meiryo" charset="-128"/>
                          <a:cs typeface="Meiryo" charset="-128"/>
                        </a:rPr>
                        <a:t>△</a:t>
                      </a:r>
                      <a:r>
                        <a:rPr lang="en-US" altLang="ja-JP" sz="600" b="0" i="0" u="none" strike="noStrike" dirty="0">
                          <a:solidFill>
                            <a:schemeClr val="tx1"/>
                          </a:solidFill>
                          <a:effectLst/>
                          <a:latin typeface="Meiryo" charset="-128"/>
                          <a:ea typeface="Meiryo" charset="-128"/>
                          <a:cs typeface="Meiryo" charset="-128"/>
                        </a:rPr>
                        <a:t> *2</a:t>
                      </a:r>
                      <a:endParaRPr lang="en-US" sz="600" b="0" i="0" u="none" strike="noStrike" dirty="0">
                        <a:solidFill>
                          <a:srgbClr val="000000"/>
                        </a:solidFill>
                        <a:effectLst/>
                        <a:latin typeface="Meiryo" charset="-128"/>
                        <a:ea typeface="Meiryo" charset="-128"/>
                        <a:cs typeface="Meiryo" charset="-128"/>
                      </a:endParaRPr>
                    </a:p>
                  </a:txBody>
                  <a:tcPr marL="137160" marR="137160" marT="54000" marB="54000" anchor="ctr">
                    <a:solidFill>
                      <a:schemeClr val="bg1"/>
                    </a:solidFill>
                  </a:tcPr>
                </a:tc>
                <a:extLst>
                  <a:ext uri="{0D108BD9-81ED-4DB2-BD59-A6C34878D82A}">
                    <a16:rowId xmlns:a16="http://schemas.microsoft.com/office/drawing/2014/main" val="10008"/>
                  </a:ext>
                </a:extLst>
              </a:tr>
              <a:tr h="263912">
                <a:tc>
                  <a:txBody>
                    <a:bodyPr/>
                    <a:lstStyle/>
                    <a:p>
                      <a:pPr algn="l" fontAlgn="b"/>
                      <a:r>
                        <a:rPr lang="ja-JP" altLang="en-US" sz="1100" b="0" u="none" strike="noStrike" dirty="0">
                          <a:effectLst/>
                          <a:latin typeface="Meiryo" charset="-128"/>
                          <a:ea typeface="Meiryo" charset="-128"/>
                          <a:cs typeface="Meiryo" charset="-128"/>
                        </a:rPr>
                        <a:t>　オーディエンスターゲティング</a:t>
                      </a:r>
                      <a:endParaRPr lang="ja-JP" altLang="en-US" sz="1100" b="0" i="0" u="none" strike="noStrike" dirty="0">
                        <a:solidFill>
                          <a:srgbClr val="000000"/>
                        </a:solidFill>
                        <a:effectLst/>
                        <a:latin typeface="Meiryo" charset="-128"/>
                        <a:ea typeface="Meiryo" charset="-128"/>
                        <a:cs typeface="Meiryo" charset="-128"/>
                      </a:endParaRPr>
                    </a:p>
                  </a:txBody>
                  <a:tcPr marL="137160" marR="137160" marT="54000" marB="54000" anchor="ctr">
                    <a:solidFill>
                      <a:schemeClr val="bg1"/>
                    </a:solidFill>
                  </a:tcPr>
                </a:tc>
                <a:tc>
                  <a:txBody>
                    <a:bodyPr/>
                    <a:lstStyle/>
                    <a:p>
                      <a:pPr algn="ctr" fontAlgn="b"/>
                      <a:r>
                        <a:rPr lang="ja-JP" altLang="en-US" sz="1100" b="0" i="0" u="none" strike="noStrike" dirty="0">
                          <a:solidFill>
                            <a:srgbClr val="000000"/>
                          </a:solidFill>
                          <a:effectLst/>
                          <a:latin typeface="Meiryo" charset="-128"/>
                          <a:ea typeface="Meiryo" charset="-128"/>
                          <a:cs typeface="Meiryo" charset="-128"/>
                        </a:rPr>
                        <a:t>◯</a:t>
                      </a:r>
                      <a:r>
                        <a:rPr lang="en-US" altLang="ja-JP" sz="600" b="0" i="0" u="none" strike="noStrike" dirty="0">
                          <a:solidFill>
                            <a:srgbClr val="000000"/>
                          </a:solidFill>
                          <a:effectLst/>
                          <a:latin typeface="Meiryo" charset="-128"/>
                          <a:ea typeface="Meiryo" charset="-128"/>
                          <a:cs typeface="Meiryo" charset="-128"/>
                        </a:rPr>
                        <a:t> *1</a:t>
                      </a:r>
                      <a:endParaRPr lang="en-US" sz="600" b="0" i="0" u="none" strike="noStrike" dirty="0">
                        <a:solidFill>
                          <a:srgbClr val="000000"/>
                        </a:solidFill>
                        <a:effectLst/>
                        <a:latin typeface="Meiryo" charset="-128"/>
                        <a:ea typeface="Meiryo" charset="-128"/>
                        <a:cs typeface="Meiryo" charset="-128"/>
                      </a:endParaRPr>
                    </a:p>
                  </a:txBody>
                  <a:tcPr marL="137160" marR="137160" marT="54000" marB="54000" anchor="ctr">
                    <a:solidFill>
                      <a:schemeClr val="bg1"/>
                    </a:solidFill>
                  </a:tcPr>
                </a:tc>
                <a:extLst>
                  <a:ext uri="{0D108BD9-81ED-4DB2-BD59-A6C34878D82A}">
                    <a16:rowId xmlns:a16="http://schemas.microsoft.com/office/drawing/2014/main" val="10009"/>
                  </a:ext>
                </a:extLst>
              </a:tr>
              <a:tr h="263912">
                <a:tc>
                  <a:txBody>
                    <a:bodyPr/>
                    <a:lstStyle/>
                    <a:p>
                      <a:pPr algn="l" fontAlgn="b"/>
                      <a:r>
                        <a:rPr lang="ja-JP" altLang="en-US" sz="1100" b="0" u="none" strike="noStrike" dirty="0">
                          <a:effectLst/>
                          <a:latin typeface="Meiryo" charset="-128"/>
                          <a:ea typeface="Meiryo" charset="-128"/>
                          <a:cs typeface="Meiryo" charset="-128"/>
                        </a:rPr>
                        <a:t>　カスタムターゲティング</a:t>
                      </a:r>
                      <a:endParaRPr lang="en-US" altLang="ja-JP" sz="1100" b="0" i="0" u="none" strike="noStrike" dirty="0">
                        <a:solidFill>
                          <a:srgbClr val="000000"/>
                        </a:solidFill>
                        <a:effectLst/>
                        <a:latin typeface="Meiryo" charset="-128"/>
                        <a:ea typeface="Meiryo" charset="-128"/>
                        <a:cs typeface="Meiryo" charset="-128"/>
                      </a:endParaRPr>
                    </a:p>
                  </a:txBody>
                  <a:tcPr marL="137160" marR="137160" marT="54000" marB="54000" anchor="ctr">
                    <a:solidFill>
                      <a:schemeClr val="bg1"/>
                    </a:solidFill>
                  </a:tcPr>
                </a:tc>
                <a:tc>
                  <a:txBody>
                    <a:bodyPr/>
                    <a:lstStyle/>
                    <a:p>
                      <a:pPr algn="ctr" fontAlgn="b"/>
                      <a:r>
                        <a:rPr lang="en-US" sz="1100" u="none" strike="noStrike" dirty="0">
                          <a:effectLst/>
                          <a:latin typeface="Meiryo" charset="-128"/>
                          <a:ea typeface="Meiryo" charset="-128"/>
                          <a:cs typeface="Meiryo" charset="-128"/>
                        </a:rPr>
                        <a:t>◯</a:t>
                      </a:r>
                      <a:r>
                        <a:rPr lang="en-US" sz="600" u="none" strike="noStrike" dirty="0">
                          <a:effectLst/>
                          <a:latin typeface="Meiryo" charset="-128"/>
                          <a:ea typeface="Meiryo" charset="-128"/>
                          <a:cs typeface="Meiryo" charset="-128"/>
                        </a:rPr>
                        <a:t> *1</a:t>
                      </a:r>
                      <a:endParaRPr lang="en-US" sz="600" b="0" i="0" u="none" strike="noStrike" dirty="0">
                        <a:solidFill>
                          <a:srgbClr val="000000"/>
                        </a:solidFill>
                        <a:effectLst/>
                        <a:latin typeface="Meiryo" charset="-128"/>
                        <a:ea typeface="Meiryo" charset="-128"/>
                        <a:cs typeface="Meiryo" charset="-128"/>
                      </a:endParaRPr>
                    </a:p>
                  </a:txBody>
                  <a:tcPr marL="137160" marR="137160" marT="54000" marB="54000" anchor="ctr">
                    <a:solidFill>
                      <a:schemeClr val="bg1"/>
                    </a:solidFill>
                  </a:tcPr>
                </a:tc>
                <a:extLst>
                  <a:ext uri="{0D108BD9-81ED-4DB2-BD59-A6C34878D82A}">
                    <a16:rowId xmlns:a16="http://schemas.microsoft.com/office/drawing/2014/main" val="10010"/>
                  </a:ext>
                </a:extLst>
              </a:tr>
              <a:tr h="263912">
                <a:tc>
                  <a:txBody>
                    <a:bodyPr/>
                    <a:lstStyle/>
                    <a:p>
                      <a:pPr algn="l" fontAlgn="b"/>
                      <a:r>
                        <a:rPr lang="ja-JP" altLang="en-US" sz="1100" b="0" u="none" strike="noStrike" dirty="0">
                          <a:effectLst/>
                          <a:latin typeface="Meiryo" charset="-128"/>
                          <a:ea typeface="Meiryo" charset="-128"/>
                          <a:cs typeface="Meiryo" charset="-128"/>
                        </a:rPr>
                        <a:t>　ノンターゲティング</a:t>
                      </a:r>
                      <a:endParaRPr lang="ja-JP" altLang="en-US" sz="1100" b="0" i="0" u="none" strike="noStrike" dirty="0">
                        <a:solidFill>
                          <a:srgbClr val="000000"/>
                        </a:solidFill>
                        <a:effectLst/>
                        <a:latin typeface="Meiryo" charset="-128"/>
                        <a:ea typeface="Meiryo" charset="-128"/>
                        <a:cs typeface="Meiryo" charset="-128"/>
                      </a:endParaRPr>
                    </a:p>
                  </a:txBody>
                  <a:tcPr marL="137160" marR="137160" marT="54000" marB="54000" anchor="ctr">
                    <a:solidFill>
                      <a:schemeClr val="bg1"/>
                    </a:solidFill>
                  </a:tcPr>
                </a:tc>
                <a:tc>
                  <a:txBody>
                    <a:bodyPr/>
                    <a:lstStyle/>
                    <a:p>
                      <a:pPr algn="ctr" fontAlgn="b"/>
                      <a:r>
                        <a:rPr lang="en-US" altLang="ja-JP" sz="1100" b="0" i="0" u="none" strike="noStrike" dirty="0">
                          <a:solidFill>
                            <a:schemeClr val="tx1"/>
                          </a:solidFill>
                          <a:effectLst/>
                          <a:latin typeface="Meiryo" charset="-128"/>
                          <a:ea typeface="Meiryo" charset="-128"/>
                          <a:cs typeface="Meiryo" charset="-128"/>
                        </a:rPr>
                        <a:t>×</a:t>
                      </a:r>
                      <a:endParaRPr lang="en-US" sz="1100" b="0" i="0" u="none" strike="noStrike" dirty="0">
                        <a:solidFill>
                          <a:srgbClr val="000000"/>
                        </a:solidFill>
                        <a:effectLst/>
                        <a:latin typeface="Meiryo" charset="-128"/>
                        <a:ea typeface="Meiryo" charset="-128"/>
                        <a:cs typeface="Meiryo" charset="-128"/>
                      </a:endParaRPr>
                    </a:p>
                  </a:txBody>
                  <a:tcPr marL="137160" marR="137160" marT="54000" marB="54000" anchor="ctr">
                    <a:solidFill>
                      <a:schemeClr val="bg1"/>
                    </a:solidFill>
                  </a:tcPr>
                </a:tc>
                <a:extLst>
                  <a:ext uri="{0D108BD9-81ED-4DB2-BD59-A6C34878D82A}">
                    <a16:rowId xmlns:a16="http://schemas.microsoft.com/office/drawing/2014/main" val="10011"/>
                  </a:ext>
                </a:extLst>
              </a:tr>
            </a:tbl>
          </a:graphicData>
        </a:graphic>
      </p:graphicFrame>
      <p:sp>
        <p:nvSpPr>
          <p:cNvPr id="7" name="TextBox 6"/>
          <p:cNvSpPr txBox="1"/>
          <p:nvPr/>
        </p:nvSpPr>
        <p:spPr>
          <a:xfrm>
            <a:off x="5931515" y="2721760"/>
            <a:ext cx="3416320" cy="307777"/>
          </a:xfrm>
          <a:prstGeom prst="rect">
            <a:avLst/>
          </a:prstGeom>
          <a:noFill/>
        </p:spPr>
        <p:txBody>
          <a:bodyPr wrap="none" rtlCol="0">
            <a:spAutoFit/>
          </a:bodyPr>
          <a:lstStyle/>
          <a:p>
            <a:r>
              <a:rPr lang="ja-JP" altLang="en-US" sz="1400" b="1" dirty="0"/>
              <a:t>デモグラ掛け合わせに対応するメニュー</a:t>
            </a:r>
            <a:endParaRPr lang="en-US" sz="1400" b="1" dirty="0"/>
          </a:p>
        </p:txBody>
      </p:sp>
      <p:grpSp>
        <p:nvGrpSpPr>
          <p:cNvPr id="17" name="Group 16"/>
          <p:cNvGrpSpPr/>
          <p:nvPr/>
        </p:nvGrpSpPr>
        <p:grpSpPr>
          <a:xfrm>
            <a:off x="2671883" y="2841358"/>
            <a:ext cx="651384" cy="530085"/>
            <a:chOff x="4380482" y="2627935"/>
            <a:chExt cx="651384" cy="530085"/>
          </a:xfrm>
        </p:grpSpPr>
        <p:sp>
          <p:nvSpPr>
            <p:cNvPr id="11" name="Triangle 10"/>
            <p:cNvSpPr/>
            <p:nvPr/>
          </p:nvSpPr>
          <p:spPr>
            <a:xfrm>
              <a:off x="4798465" y="2627935"/>
              <a:ext cx="233401" cy="530085"/>
            </a:xfrm>
            <a:prstGeom prst="triangle">
              <a:avLst/>
            </a:prstGeom>
            <a:gradFill>
              <a:gsLst>
                <a:gs pos="0">
                  <a:srgbClr val="FF5F5E"/>
                </a:gs>
                <a:gs pos="100000">
                  <a:srgbClr val="FFC0BE"/>
                </a:gs>
              </a:gsLst>
            </a:gradFill>
            <a:ln>
              <a:no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9" name="Rounded Rectangle 8"/>
            <p:cNvSpPr/>
            <p:nvPr/>
          </p:nvSpPr>
          <p:spPr>
            <a:xfrm>
              <a:off x="4380482" y="2808273"/>
              <a:ext cx="220177" cy="349747"/>
            </a:xfrm>
            <a:prstGeom prst="roundRect">
              <a:avLst>
                <a:gd name="adj" fmla="val 34041"/>
              </a:avLst>
            </a:prstGeom>
            <a:ln>
              <a:no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8" name="Oval 7"/>
            <p:cNvSpPr/>
            <p:nvPr/>
          </p:nvSpPr>
          <p:spPr>
            <a:xfrm>
              <a:off x="4380482" y="2627935"/>
              <a:ext cx="218591" cy="218592"/>
            </a:xfrm>
            <a:prstGeom prst="ellipse">
              <a:avLst/>
            </a:prstGeom>
            <a:ln>
              <a:no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0" name="Oval 9"/>
            <p:cNvSpPr/>
            <p:nvPr/>
          </p:nvSpPr>
          <p:spPr>
            <a:xfrm>
              <a:off x="4813275" y="2627935"/>
              <a:ext cx="218591" cy="218592"/>
            </a:xfrm>
            <a:prstGeom prst="ellipse">
              <a:avLst/>
            </a:prstGeom>
            <a:gradFill>
              <a:gsLst>
                <a:gs pos="0">
                  <a:srgbClr val="FF5F5E"/>
                </a:gs>
                <a:gs pos="100000">
                  <a:srgbClr val="FFC0BE"/>
                </a:gs>
              </a:gsLst>
            </a:gradFill>
            <a:ln>
              <a:no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grpSp>
      <p:sp>
        <p:nvSpPr>
          <p:cNvPr id="13" name="TextBox 12"/>
          <p:cNvSpPr txBox="1"/>
          <p:nvPr/>
        </p:nvSpPr>
        <p:spPr>
          <a:xfrm>
            <a:off x="5958757" y="6299710"/>
            <a:ext cx="3996607" cy="338554"/>
          </a:xfrm>
          <a:prstGeom prst="rect">
            <a:avLst/>
          </a:prstGeom>
          <a:noFill/>
        </p:spPr>
        <p:txBody>
          <a:bodyPr wrap="none" rtlCol="0">
            <a:spAutoFit/>
          </a:bodyPr>
          <a:lstStyle/>
          <a:p>
            <a:r>
              <a:rPr lang="en-US" altLang="ja-JP" sz="800" dirty="0">
                <a:latin typeface="Meiryo" charset="-128"/>
                <a:ea typeface="Meiryo" charset="-128"/>
                <a:cs typeface="Meiryo" charset="-128"/>
              </a:rPr>
              <a:t>※1 Web</a:t>
            </a:r>
            <a:r>
              <a:rPr lang="ja-JP" altLang="en-US" sz="800" dirty="0">
                <a:latin typeface="Meiryo" charset="-128"/>
                <a:ea typeface="Meiryo" charset="-128"/>
                <a:cs typeface="Meiryo" charset="-128"/>
              </a:rPr>
              <a:t>面にも配信可能なメニューですが、アプリ面でのみ本オプション利用可能</a:t>
            </a:r>
            <a:endParaRPr lang="en-US" altLang="ja-JP" sz="800" dirty="0">
              <a:latin typeface="Meiryo" charset="-128"/>
              <a:ea typeface="Meiryo" charset="-128"/>
              <a:cs typeface="Meiryo" charset="-128"/>
            </a:endParaRPr>
          </a:p>
          <a:p>
            <a:r>
              <a:rPr lang="en-US" altLang="ja-JP" sz="800" dirty="0">
                <a:latin typeface="Meiryo" charset="-128"/>
                <a:ea typeface="Meiryo" charset="-128"/>
                <a:cs typeface="Meiryo" charset="-128"/>
              </a:rPr>
              <a:t>※2 </a:t>
            </a:r>
            <a:r>
              <a:rPr lang="ja-JP" altLang="en-US" sz="800" dirty="0">
                <a:latin typeface="Meiryo" charset="-128"/>
                <a:ea typeface="Meiryo" charset="-128"/>
                <a:cs typeface="Meiryo" charset="-128"/>
              </a:rPr>
              <a:t>自社アプリユーザーの</a:t>
            </a:r>
            <a:r>
              <a:rPr lang="en-US" altLang="ja-JP" sz="800" dirty="0">
                <a:latin typeface="Meiryo" charset="-128"/>
                <a:ea typeface="Meiryo" charset="-128"/>
                <a:cs typeface="Meiryo" charset="-128"/>
              </a:rPr>
              <a:t>”</a:t>
            </a:r>
            <a:r>
              <a:rPr lang="ja-JP" altLang="en-US" sz="800" dirty="0">
                <a:latin typeface="Meiryo" charset="-128"/>
                <a:ea typeface="Meiryo" charset="-128"/>
                <a:cs typeface="Meiryo" charset="-128"/>
              </a:rPr>
              <a:t>リテンション広告</a:t>
            </a:r>
            <a:r>
              <a:rPr lang="en-US" altLang="ja-JP" sz="800" dirty="0">
                <a:latin typeface="Meiryo" charset="-128"/>
                <a:ea typeface="Meiryo" charset="-128"/>
                <a:cs typeface="Meiryo" charset="-128"/>
              </a:rPr>
              <a:t>”</a:t>
            </a:r>
            <a:r>
              <a:rPr lang="ja-JP" altLang="en-US" sz="800" dirty="0">
                <a:latin typeface="Meiryo" charset="-128"/>
                <a:ea typeface="Meiryo" charset="-128"/>
                <a:cs typeface="Meiryo" charset="-128"/>
              </a:rPr>
              <a:t>でのご利用</a:t>
            </a:r>
            <a:endParaRPr lang="en-US" sz="800" dirty="0">
              <a:latin typeface="Meiryo" charset="-128"/>
              <a:ea typeface="Meiryo" charset="-128"/>
              <a:cs typeface="Meiryo" charset="-128"/>
            </a:endParaRPr>
          </a:p>
        </p:txBody>
      </p:sp>
      <p:graphicFrame>
        <p:nvGraphicFramePr>
          <p:cNvPr id="14" name="Table 13"/>
          <p:cNvGraphicFramePr>
            <a:graphicFrameLocks noGrp="1"/>
          </p:cNvGraphicFramePr>
          <p:nvPr>
            <p:extLst>
              <p:ext uri="{D42A27DB-BD31-4B8C-83A1-F6EECF244321}">
                <p14:modId xmlns:p14="http://schemas.microsoft.com/office/powerpoint/2010/main" val="519781313"/>
              </p:ext>
            </p:extLst>
          </p:nvPr>
        </p:nvGraphicFramePr>
        <p:xfrm>
          <a:off x="653143" y="4403983"/>
          <a:ext cx="5045473" cy="970305"/>
        </p:xfrm>
        <a:graphic>
          <a:graphicData uri="http://schemas.openxmlformats.org/drawingml/2006/table">
            <a:tbl>
              <a:tblPr firstCol="1">
                <a:tableStyleId>{5C22544A-7EE6-4342-B048-85BDC9FD1C3A}</a:tableStyleId>
              </a:tblPr>
              <a:tblGrid>
                <a:gridCol w="938151">
                  <a:extLst>
                    <a:ext uri="{9D8B030D-6E8A-4147-A177-3AD203B41FA5}">
                      <a16:colId xmlns:a16="http://schemas.microsoft.com/office/drawing/2014/main" val="20000"/>
                    </a:ext>
                  </a:extLst>
                </a:gridCol>
                <a:gridCol w="2137888">
                  <a:extLst>
                    <a:ext uri="{9D8B030D-6E8A-4147-A177-3AD203B41FA5}">
                      <a16:colId xmlns:a16="http://schemas.microsoft.com/office/drawing/2014/main" val="20001"/>
                    </a:ext>
                  </a:extLst>
                </a:gridCol>
                <a:gridCol w="1969434">
                  <a:extLst>
                    <a:ext uri="{9D8B030D-6E8A-4147-A177-3AD203B41FA5}">
                      <a16:colId xmlns:a16="http://schemas.microsoft.com/office/drawing/2014/main" val="20002"/>
                    </a:ext>
                  </a:extLst>
                </a:gridCol>
              </a:tblGrid>
              <a:tr h="323435">
                <a:tc>
                  <a:txBody>
                    <a:bodyPr/>
                    <a:lstStyle/>
                    <a:p>
                      <a:pPr algn="ctr"/>
                      <a:r>
                        <a:rPr lang="ja-JP" altLang="en-US" sz="1200" dirty="0"/>
                        <a:t>性別</a:t>
                      </a:r>
                      <a:endParaRPr lang="en-US" sz="1200" dirty="0"/>
                    </a:p>
                  </a:txBody>
                  <a:tcPr anchor="ctr"/>
                </a:tc>
                <a:tc>
                  <a:txBody>
                    <a:bodyPr/>
                    <a:lstStyle/>
                    <a:p>
                      <a:pPr algn="ctr"/>
                      <a:r>
                        <a:rPr lang="ja-JP" altLang="en-US" sz="1200" dirty="0"/>
                        <a:t>男性</a:t>
                      </a:r>
                      <a:endParaRPr lang="en-US" sz="1200" dirty="0"/>
                    </a:p>
                  </a:txBody>
                  <a:tcPr anchor="ctr"/>
                </a:tc>
                <a:tc>
                  <a:txBody>
                    <a:bodyPr/>
                    <a:lstStyle/>
                    <a:p>
                      <a:pPr algn="ctr"/>
                      <a:r>
                        <a:rPr lang="ja-JP" altLang="en-US" sz="1200" dirty="0"/>
                        <a:t>女性</a:t>
                      </a:r>
                      <a:endParaRPr lang="en-US" sz="1200" dirty="0"/>
                    </a:p>
                  </a:txBody>
                  <a:tcPr anchor="ctr"/>
                </a:tc>
                <a:extLst>
                  <a:ext uri="{0D108BD9-81ED-4DB2-BD59-A6C34878D82A}">
                    <a16:rowId xmlns:a16="http://schemas.microsoft.com/office/drawing/2014/main" val="10000"/>
                  </a:ext>
                </a:extLst>
              </a:tr>
              <a:tr h="323435">
                <a:tc>
                  <a:txBody>
                    <a:bodyPr/>
                    <a:lstStyle/>
                    <a:p>
                      <a:pPr algn="ctr"/>
                      <a:r>
                        <a:rPr lang="ja-JP" altLang="en-US" sz="1200" dirty="0"/>
                        <a:t>年代</a:t>
                      </a:r>
                      <a:r>
                        <a:rPr lang="en-US" altLang="ja-JP" sz="1200" baseline="0" dirty="0"/>
                        <a:t>(</a:t>
                      </a:r>
                      <a:r>
                        <a:rPr lang="en-US" altLang="ja-JP" sz="1200" dirty="0"/>
                        <a:t>β)</a:t>
                      </a:r>
                      <a:endParaRPr lang="en-US" sz="1200" dirty="0"/>
                    </a:p>
                  </a:txBody>
                  <a:tcPr anchor="ctr"/>
                </a:tc>
                <a:tc gridSpan="2">
                  <a:txBody>
                    <a:bodyPr/>
                    <a:lstStyle/>
                    <a:p>
                      <a:pPr algn="ctr"/>
                      <a:r>
                        <a:rPr lang="en-US" altLang="ja-JP" sz="1100" dirty="0">
                          <a:latin typeface="Meiryo" charset="-128"/>
                          <a:ea typeface="Meiryo" charset="-128"/>
                          <a:cs typeface="Meiryo" charset="-128"/>
                        </a:rPr>
                        <a:t>13-17</a:t>
                      </a:r>
                      <a:r>
                        <a:rPr lang="ja-JP" altLang="en-US" sz="1100" dirty="0">
                          <a:latin typeface="Meiryo" charset="-128"/>
                          <a:ea typeface="Meiryo" charset="-128"/>
                          <a:cs typeface="Meiryo" charset="-128"/>
                        </a:rPr>
                        <a:t>歳</a:t>
                      </a:r>
                      <a:r>
                        <a:rPr lang="en-US" altLang="ja-JP" sz="1100" dirty="0">
                          <a:latin typeface="Meiryo" charset="-128"/>
                          <a:ea typeface="Meiryo" charset="-128"/>
                          <a:cs typeface="Meiryo" charset="-128"/>
                        </a:rPr>
                        <a:t>, 18-24</a:t>
                      </a:r>
                      <a:r>
                        <a:rPr lang="ja-JP" altLang="en-US" sz="1100" dirty="0">
                          <a:latin typeface="Meiryo" charset="-128"/>
                          <a:ea typeface="Meiryo" charset="-128"/>
                          <a:cs typeface="Meiryo" charset="-128"/>
                        </a:rPr>
                        <a:t>歳</a:t>
                      </a:r>
                      <a:r>
                        <a:rPr lang="en-US" altLang="ja-JP" sz="1100" dirty="0">
                          <a:latin typeface="Meiryo" charset="-128"/>
                          <a:ea typeface="Meiryo" charset="-128"/>
                          <a:cs typeface="Meiryo" charset="-128"/>
                        </a:rPr>
                        <a:t>, 25-34</a:t>
                      </a:r>
                      <a:r>
                        <a:rPr lang="ja-JP" altLang="en-US" sz="1100" dirty="0">
                          <a:latin typeface="Meiryo" charset="-128"/>
                          <a:ea typeface="Meiryo" charset="-128"/>
                          <a:cs typeface="Meiryo" charset="-128"/>
                        </a:rPr>
                        <a:t>歳</a:t>
                      </a:r>
                      <a:r>
                        <a:rPr lang="en-US" altLang="ja-JP" sz="1100" dirty="0">
                          <a:latin typeface="Meiryo" charset="-128"/>
                          <a:ea typeface="Meiryo" charset="-128"/>
                          <a:cs typeface="Meiryo" charset="-128"/>
                        </a:rPr>
                        <a:t>, 35-44</a:t>
                      </a:r>
                      <a:r>
                        <a:rPr lang="ja-JP" altLang="en-US" sz="1100" dirty="0">
                          <a:latin typeface="Meiryo" charset="-128"/>
                          <a:ea typeface="Meiryo" charset="-128"/>
                          <a:cs typeface="Meiryo" charset="-128"/>
                        </a:rPr>
                        <a:t>歳</a:t>
                      </a:r>
                      <a:r>
                        <a:rPr lang="en-US" altLang="ja-JP" sz="1100" dirty="0">
                          <a:latin typeface="Meiryo" charset="-128"/>
                          <a:ea typeface="Meiryo" charset="-128"/>
                          <a:cs typeface="Meiryo" charset="-128"/>
                        </a:rPr>
                        <a:t>, 45-54</a:t>
                      </a:r>
                      <a:r>
                        <a:rPr lang="ja-JP" altLang="en-US" sz="1100" dirty="0">
                          <a:latin typeface="Meiryo" charset="-128"/>
                          <a:ea typeface="Meiryo" charset="-128"/>
                          <a:cs typeface="Meiryo" charset="-128"/>
                        </a:rPr>
                        <a:t>歳</a:t>
                      </a:r>
                      <a:r>
                        <a:rPr lang="en-US" altLang="ja-JP" sz="1100" dirty="0">
                          <a:latin typeface="Meiryo" charset="-128"/>
                          <a:ea typeface="Meiryo" charset="-128"/>
                          <a:cs typeface="Meiryo" charset="-128"/>
                        </a:rPr>
                        <a:t>, 55</a:t>
                      </a:r>
                      <a:r>
                        <a:rPr lang="ja-JP" altLang="en-US" sz="1100" dirty="0">
                          <a:latin typeface="Meiryo" charset="-128"/>
                          <a:ea typeface="Meiryo" charset="-128"/>
                          <a:cs typeface="Meiryo" charset="-128"/>
                        </a:rPr>
                        <a:t>歳以上</a:t>
                      </a:r>
                      <a:endParaRPr lang="en-US" sz="1100" dirty="0">
                        <a:latin typeface="Meiryo" charset="-128"/>
                        <a:ea typeface="Meiryo" charset="-128"/>
                        <a:cs typeface="Meiryo" charset="-128"/>
                      </a:endParaRPr>
                    </a:p>
                  </a:txBody>
                  <a:tcPr anchor="ctr"/>
                </a:tc>
                <a:tc hMerge="1">
                  <a:txBody>
                    <a:bodyPr/>
                    <a:lstStyle/>
                    <a:p>
                      <a:pPr algn="ctr"/>
                      <a:endParaRPr lang="en-US" sz="1200" dirty="0"/>
                    </a:p>
                  </a:txBody>
                  <a:tcPr anchor="ctr"/>
                </a:tc>
                <a:extLst>
                  <a:ext uri="{0D108BD9-81ED-4DB2-BD59-A6C34878D82A}">
                    <a16:rowId xmlns:a16="http://schemas.microsoft.com/office/drawing/2014/main" val="10001"/>
                  </a:ext>
                </a:extLst>
              </a:tr>
              <a:tr h="323435">
                <a:tc>
                  <a:txBody>
                    <a:bodyPr/>
                    <a:lstStyle/>
                    <a:p>
                      <a:pPr algn="ctr"/>
                      <a:r>
                        <a:rPr lang="ja-JP" altLang="en-US" sz="1200" dirty="0"/>
                        <a:t>居住地</a:t>
                      </a:r>
                      <a:r>
                        <a:rPr lang="en-US" altLang="ja-JP" sz="1200" dirty="0"/>
                        <a:t>(β)</a:t>
                      </a:r>
                      <a:endParaRPr lang="en-US" sz="1200" dirty="0"/>
                    </a:p>
                  </a:txBody>
                  <a:tcPr anchor="ctr"/>
                </a:tc>
                <a:tc gridSpan="2">
                  <a:txBody>
                    <a:bodyPr/>
                    <a:lstStyle/>
                    <a:p>
                      <a:pPr algn="ctr"/>
                      <a:r>
                        <a:rPr lang="ja-JP" altLang="en-US" sz="1200" dirty="0"/>
                        <a:t>都道府県</a:t>
                      </a:r>
                      <a:r>
                        <a:rPr lang="en-US" altLang="ja-JP" sz="1200" baseline="0" dirty="0"/>
                        <a:t> / </a:t>
                      </a:r>
                      <a:r>
                        <a:rPr lang="ja-JP" altLang="en-US" sz="1200" baseline="0" dirty="0"/>
                        <a:t>市区町村</a:t>
                      </a:r>
                      <a:endParaRPr lang="en-US" sz="1200" dirty="0"/>
                    </a:p>
                  </a:txBody>
                  <a:tcPr anchor="ctr"/>
                </a:tc>
                <a:tc hMerge="1">
                  <a:txBody>
                    <a:bodyPr/>
                    <a:lstStyle/>
                    <a:p>
                      <a:endParaRPr lang="en-US"/>
                    </a:p>
                  </a:txBody>
                  <a:tcPr/>
                </a:tc>
                <a:extLst>
                  <a:ext uri="{0D108BD9-81ED-4DB2-BD59-A6C34878D82A}">
                    <a16:rowId xmlns:a16="http://schemas.microsoft.com/office/drawing/2014/main" val="10002"/>
                  </a:ext>
                </a:extLst>
              </a:tr>
            </a:tbl>
          </a:graphicData>
        </a:graphic>
      </p:graphicFrame>
      <p:grpSp>
        <p:nvGrpSpPr>
          <p:cNvPr id="59" name="Group 58"/>
          <p:cNvGrpSpPr/>
          <p:nvPr/>
        </p:nvGrpSpPr>
        <p:grpSpPr>
          <a:xfrm>
            <a:off x="1773583" y="2196078"/>
            <a:ext cx="646331" cy="1008762"/>
            <a:chOff x="1671985" y="2446448"/>
            <a:chExt cx="646331" cy="1008762"/>
          </a:xfrm>
        </p:grpSpPr>
        <p:grpSp>
          <p:nvGrpSpPr>
            <p:cNvPr id="22" name="Group 21"/>
            <p:cNvGrpSpPr/>
            <p:nvPr/>
          </p:nvGrpSpPr>
          <p:grpSpPr>
            <a:xfrm>
              <a:off x="1729147" y="2446448"/>
              <a:ext cx="533400" cy="683033"/>
              <a:chOff x="-406400" y="2273300"/>
              <a:chExt cx="533400" cy="683033"/>
            </a:xfrm>
          </p:grpSpPr>
          <p:sp>
            <p:nvSpPr>
              <p:cNvPr id="19" name="Triangle 18"/>
              <p:cNvSpPr/>
              <p:nvPr/>
            </p:nvSpPr>
            <p:spPr>
              <a:xfrm>
                <a:off x="-406400" y="2273300"/>
                <a:ext cx="533400" cy="327433"/>
              </a:xfrm>
              <a:prstGeom prst="triangle">
                <a:avLst/>
              </a:prstGeom>
              <a:ln>
                <a:solidFill>
                  <a:srgbClr val="329FFB"/>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0" name="Rectangle 19"/>
              <p:cNvSpPr/>
              <p:nvPr/>
            </p:nvSpPr>
            <p:spPr>
              <a:xfrm>
                <a:off x="-317500" y="2600733"/>
                <a:ext cx="355600" cy="355600"/>
              </a:xfrm>
              <a:prstGeom prst="rect">
                <a:avLst/>
              </a:prstGeom>
              <a:ln>
                <a:solidFill>
                  <a:srgbClr val="329FFB"/>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1" name="Rectangle 20"/>
              <p:cNvSpPr/>
              <p:nvPr/>
            </p:nvSpPr>
            <p:spPr>
              <a:xfrm>
                <a:off x="-219363" y="2681267"/>
                <a:ext cx="157934" cy="157934"/>
              </a:xfrm>
              <a:prstGeom prst="rect">
                <a:avLst/>
              </a:prstGeom>
              <a:ln>
                <a:solidFill>
                  <a:srgbClr val="329FFB"/>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sp>
          <p:nvSpPr>
            <p:cNvPr id="23" name="TextBox 22"/>
            <p:cNvSpPr txBox="1"/>
            <p:nvPr/>
          </p:nvSpPr>
          <p:spPr>
            <a:xfrm>
              <a:off x="1671985" y="3178211"/>
              <a:ext cx="646331" cy="276999"/>
            </a:xfrm>
            <a:prstGeom prst="rect">
              <a:avLst/>
            </a:prstGeom>
            <a:noFill/>
          </p:spPr>
          <p:txBody>
            <a:bodyPr wrap="none" rtlCol="0">
              <a:spAutoFit/>
            </a:bodyPr>
            <a:lstStyle/>
            <a:p>
              <a:pPr algn="ctr"/>
              <a:r>
                <a:rPr lang="ja-JP" altLang="en-US" sz="1200" dirty="0">
                  <a:solidFill>
                    <a:srgbClr val="329FFB"/>
                  </a:solidFill>
                </a:rPr>
                <a:t>居住地</a:t>
              </a:r>
              <a:endParaRPr lang="en-US" sz="1200" dirty="0">
                <a:solidFill>
                  <a:srgbClr val="329FFB"/>
                </a:solidFill>
              </a:endParaRPr>
            </a:p>
          </p:txBody>
        </p:sp>
      </p:grpSp>
      <p:grpSp>
        <p:nvGrpSpPr>
          <p:cNvPr id="32" name="Group 31"/>
          <p:cNvGrpSpPr/>
          <p:nvPr/>
        </p:nvGrpSpPr>
        <p:grpSpPr>
          <a:xfrm>
            <a:off x="928562" y="2822112"/>
            <a:ext cx="472956" cy="685053"/>
            <a:chOff x="2240280" y="2926271"/>
            <a:chExt cx="713232" cy="1033081"/>
          </a:xfrm>
        </p:grpSpPr>
        <p:sp>
          <p:nvSpPr>
            <p:cNvPr id="24" name="Rectangle 23"/>
            <p:cNvSpPr/>
            <p:nvPr/>
          </p:nvSpPr>
          <p:spPr>
            <a:xfrm>
              <a:off x="2240280" y="2926271"/>
              <a:ext cx="713232" cy="1033081"/>
            </a:xfrm>
            <a:prstGeom prst="rect">
              <a:avLst/>
            </a:prstGeom>
            <a:ln>
              <a:solidFill>
                <a:srgbClr val="329FFB"/>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5" name="Rectangle 24"/>
            <p:cNvSpPr/>
            <p:nvPr/>
          </p:nvSpPr>
          <p:spPr>
            <a:xfrm>
              <a:off x="2304288" y="3026664"/>
              <a:ext cx="265176" cy="155448"/>
            </a:xfrm>
            <a:prstGeom prst="rect">
              <a:avLst/>
            </a:prstGeom>
            <a:ln>
              <a:solidFill>
                <a:srgbClr val="329FFB"/>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7" name="Rectangle 26"/>
            <p:cNvSpPr/>
            <p:nvPr/>
          </p:nvSpPr>
          <p:spPr>
            <a:xfrm>
              <a:off x="2633472" y="3026664"/>
              <a:ext cx="265176" cy="155448"/>
            </a:xfrm>
            <a:prstGeom prst="rect">
              <a:avLst/>
            </a:prstGeom>
            <a:ln>
              <a:solidFill>
                <a:srgbClr val="329FFB"/>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8" name="Rectangle 27"/>
            <p:cNvSpPr/>
            <p:nvPr/>
          </p:nvSpPr>
          <p:spPr>
            <a:xfrm>
              <a:off x="2304288" y="3265203"/>
              <a:ext cx="265176" cy="155448"/>
            </a:xfrm>
            <a:prstGeom prst="rect">
              <a:avLst/>
            </a:prstGeom>
            <a:ln>
              <a:solidFill>
                <a:srgbClr val="329FFB"/>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9" name="Rectangle 28"/>
            <p:cNvSpPr/>
            <p:nvPr/>
          </p:nvSpPr>
          <p:spPr>
            <a:xfrm>
              <a:off x="2633472" y="3265203"/>
              <a:ext cx="265176" cy="155448"/>
            </a:xfrm>
            <a:prstGeom prst="rect">
              <a:avLst/>
            </a:prstGeom>
            <a:ln>
              <a:solidFill>
                <a:srgbClr val="329FFB"/>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0" name="Rectangle 29"/>
            <p:cNvSpPr/>
            <p:nvPr/>
          </p:nvSpPr>
          <p:spPr>
            <a:xfrm>
              <a:off x="2304288" y="3495791"/>
              <a:ext cx="265176" cy="155448"/>
            </a:xfrm>
            <a:prstGeom prst="rect">
              <a:avLst/>
            </a:prstGeom>
            <a:ln>
              <a:solidFill>
                <a:srgbClr val="329FFB"/>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1" name="Rectangle 30"/>
            <p:cNvSpPr/>
            <p:nvPr/>
          </p:nvSpPr>
          <p:spPr>
            <a:xfrm>
              <a:off x="2633472" y="3495791"/>
              <a:ext cx="265176" cy="155448"/>
            </a:xfrm>
            <a:prstGeom prst="rect">
              <a:avLst/>
            </a:prstGeom>
            <a:ln>
              <a:solidFill>
                <a:srgbClr val="329FFB"/>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sp>
        <p:nvSpPr>
          <p:cNvPr id="33" name="TextBox 32"/>
          <p:cNvSpPr txBox="1"/>
          <p:nvPr/>
        </p:nvSpPr>
        <p:spPr>
          <a:xfrm>
            <a:off x="838402" y="3555895"/>
            <a:ext cx="646331" cy="276999"/>
          </a:xfrm>
          <a:prstGeom prst="rect">
            <a:avLst/>
          </a:prstGeom>
          <a:noFill/>
        </p:spPr>
        <p:txBody>
          <a:bodyPr wrap="none" rtlCol="0">
            <a:spAutoFit/>
          </a:bodyPr>
          <a:lstStyle/>
          <a:p>
            <a:pPr algn="ctr"/>
            <a:r>
              <a:rPr lang="ja-JP" altLang="en-US" sz="1200" dirty="0">
                <a:solidFill>
                  <a:srgbClr val="329FFB"/>
                </a:solidFill>
              </a:rPr>
              <a:t>勤務地</a:t>
            </a:r>
            <a:endParaRPr lang="en-US" sz="1200" dirty="0">
              <a:solidFill>
                <a:srgbClr val="329FFB"/>
              </a:solidFill>
            </a:endParaRPr>
          </a:p>
        </p:txBody>
      </p:sp>
      <p:grpSp>
        <p:nvGrpSpPr>
          <p:cNvPr id="51" name="Group 50"/>
          <p:cNvGrpSpPr/>
          <p:nvPr/>
        </p:nvGrpSpPr>
        <p:grpSpPr>
          <a:xfrm>
            <a:off x="4681342" y="2958645"/>
            <a:ext cx="593416" cy="593416"/>
            <a:chOff x="4397829" y="3296413"/>
            <a:chExt cx="593416" cy="593416"/>
          </a:xfrm>
        </p:grpSpPr>
        <p:sp>
          <p:nvSpPr>
            <p:cNvPr id="36" name="Oval 35"/>
            <p:cNvSpPr/>
            <p:nvPr/>
          </p:nvSpPr>
          <p:spPr>
            <a:xfrm>
              <a:off x="4397829" y="3296413"/>
              <a:ext cx="593416" cy="593416"/>
            </a:xfrm>
            <a:prstGeom prst="ellipse">
              <a:avLst/>
            </a:prstGeom>
            <a:ln>
              <a:solidFill>
                <a:srgbClr val="329FFB"/>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cxnSp>
          <p:nvCxnSpPr>
            <p:cNvPr id="38" name="Straight Connector 37"/>
            <p:cNvCxnSpPr/>
            <p:nvPr/>
          </p:nvCxnSpPr>
          <p:spPr>
            <a:xfrm flipV="1">
              <a:off x="4694274" y="3345143"/>
              <a:ext cx="0" cy="255310"/>
            </a:xfrm>
            <a:prstGeom prst="line">
              <a:avLst/>
            </a:prstGeom>
            <a:ln w="28575">
              <a:solidFill>
                <a:srgbClr val="329FF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4694274" y="3596614"/>
              <a:ext cx="196703" cy="3840"/>
            </a:xfrm>
            <a:prstGeom prst="line">
              <a:avLst/>
            </a:prstGeom>
            <a:ln w="28575">
              <a:solidFill>
                <a:srgbClr val="329FFB"/>
              </a:solidFill>
            </a:ln>
          </p:spPr>
          <p:style>
            <a:lnRef idx="1">
              <a:schemeClr val="accent1"/>
            </a:lnRef>
            <a:fillRef idx="0">
              <a:schemeClr val="accent1"/>
            </a:fillRef>
            <a:effectRef idx="0">
              <a:schemeClr val="accent1"/>
            </a:effectRef>
            <a:fontRef idx="minor">
              <a:schemeClr val="tx1"/>
            </a:fontRef>
          </p:style>
        </p:cxnSp>
      </p:grpSp>
      <p:sp>
        <p:nvSpPr>
          <p:cNvPr id="52" name="TextBox 51"/>
          <p:cNvSpPr txBox="1"/>
          <p:nvPr/>
        </p:nvSpPr>
        <p:spPr>
          <a:xfrm>
            <a:off x="4531597" y="3586849"/>
            <a:ext cx="954107" cy="276999"/>
          </a:xfrm>
          <a:prstGeom prst="rect">
            <a:avLst/>
          </a:prstGeom>
          <a:noFill/>
        </p:spPr>
        <p:txBody>
          <a:bodyPr wrap="none" rtlCol="0">
            <a:spAutoFit/>
          </a:bodyPr>
          <a:lstStyle/>
          <a:p>
            <a:pPr algn="ctr"/>
            <a:r>
              <a:rPr lang="ja-JP" altLang="en-US" sz="1200" dirty="0">
                <a:solidFill>
                  <a:srgbClr val="329FFB"/>
                </a:solidFill>
              </a:rPr>
              <a:t>生活リズム</a:t>
            </a:r>
            <a:endParaRPr lang="en-US" sz="1200" dirty="0">
              <a:solidFill>
                <a:srgbClr val="329FFB"/>
              </a:solidFill>
            </a:endParaRPr>
          </a:p>
        </p:txBody>
      </p:sp>
      <p:grpSp>
        <p:nvGrpSpPr>
          <p:cNvPr id="60" name="Group 59"/>
          <p:cNvGrpSpPr/>
          <p:nvPr/>
        </p:nvGrpSpPr>
        <p:grpSpPr>
          <a:xfrm>
            <a:off x="3465802" y="2214177"/>
            <a:ext cx="954107" cy="991558"/>
            <a:chOff x="3465802" y="2450033"/>
            <a:chExt cx="954107" cy="991558"/>
          </a:xfrm>
        </p:grpSpPr>
        <p:grpSp>
          <p:nvGrpSpPr>
            <p:cNvPr id="56" name="Group 55"/>
            <p:cNvGrpSpPr/>
            <p:nvPr/>
          </p:nvGrpSpPr>
          <p:grpSpPr>
            <a:xfrm>
              <a:off x="3701442" y="2450033"/>
              <a:ext cx="428091" cy="653304"/>
              <a:chOff x="4688114" y="3538706"/>
              <a:chExt cx="609600" cy="930303"/>
            </a:xfrm>
          </p:grpSpPr>
          <p:sp>
            <p:nvSpPr>
              <p:cNvPr id="53" name="Rounded Rectangle 52"/>
              <p:cNvSpPr/>
              <p:nvPr/>
            </p:nvSpPr>
            <p:spPr>
              <a:xfrm>
                <a:off x="4688114" y="3538706"/>
                <a:ext cx="609600" cy="930303"/>
              </a:xfrm>
              <a:prstGeom prst="roundRect">
                <a:avLst/>
              </a:prstGeom>
              <a:ln>
                <a:solidFill>
                  <a:srgbClr val="329FFB"/>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54" name="Rounded Rectangle 53"/>
              <p:cNvSpPr/>
              <p:nvPr/>
            </p:nvSpPr>
            <p:spPr>
              <a:xfrm>
                <a:off x="4742987" y="3592449"/>
                <a:ext cx="499855" cy="719122"/>
              </a:xfrm>
              <a:prstGeom prst="roundRect">
                <a:avLst/>
              </a:prstGeom>
              <a:ln>
                <a:solidFill>
                  <a:srgbClr val="329FFB"/>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55" name="Oval 54"/>
              <p:cNvSpPr/>
              <p:nvPr/>
            </p:nvSpPr>
            <p:spPr>
              <a:xfrm>
                <a:off x="4940828" y="4334719"/>
                <a:ext cx="104172" cy="104172"/>
              </a:xfrm>
              <a:prstGeom prst="ellipse">
                <a:avLst/>
              </a:prstGeom>
              <a:ln>
                <a:solidFill>
                  <a:srgbClr val="329FFB"/>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sp>
          <p:nvSpPr>
            <p:cNvPr id="57" name="TextBox 56"/>
            <p:cNvSpPr txBox="1"/>
            <p:nvPr/>
          </p:nvSpPr>
          <p:spPr>
            <a:xfrm>
              <a:off x="3465802" y="3164592"/>
              <a:ext cx="954107" cy="276999"/>
            </a:xfrm>
            <a:prstGeom prst="rect">
              <a:avLst/>
            </a:prstGeom>
            <a:noFill/>
          </p:spPr>
          <p:txBody>
            <a:bodyPr wrap="none" rtlCol="0">
              <a:spAutoFit/>
            </a:bodyPr>
            <a:lstStyle/>
            <a:p>
              <a:pPr algn="ctr"/>
              <a:r>
                <a:rPr lang="ja-JP" altLang="en-US" sz="1200" dirty="0">
                  <a:solidFill>
                    <a:srgbClr val="329FFB"/>
                  </a:solidFill>
                </a:rPr>
                <a:t>利用アプリ</a:t>
              </a:r>
              <a:endParaRPr lang="en-US" sz="1200" dirty="0">
                <a:solidFill>
                  <a:srgbClr val="329FFB"/>
                </a:solidFill>
              </a:endParaRPr>
            </a:p>
          </p:txBody>
        </p:sp>
      </p:grpSp>
      <p:sp>
        <p:nvSpPr>
          <p:cNvPr id="61" name="Rectangle 60"/>
          <p:cNvSpPr/>
          <p:nvPr/>
        </p:nvSpPr>
        <p:spPr>
          <a:xfrm>
            <a:off x="6848094" y="6594442"/>
            <a:ext cx="2031325" cy="276999"/>
          </a:xfrm>
          <a:prstGeom prst="rect">
            <a:avLst/>
          </a:prstGeom>
          <a:ln>
            <a:noFill/>
          </a:ln>
        </p:spPr>
        <p:txBody>
          <a:bodyPr wrap="none">
            <a:spAutoFit/>
          </a:bodyPr>
          <a:lstStyle/>
          <a:p>
            <a:pPr algn="ctr"/>
            <a:r>
              <a:rPr lang="ja-JP" altLang="en-US" sz="1200" b="1">
                <a:solidFill>
                  <a:srgbClr val="329FFB"/>
                </a:solidFill>
              </a:rPr>
              <a:t>アプリ面でのみご利用可能</a:t>
            </a:r>
            <a:endParaRPr lang="en-US" sz="1200" b="1" dirty="0">
              <a:solidFill>
                <a:srgbClr val="329FFB"/>
              </a:solidFill>
            </a:endParaRPr>
          </a:p>
        </p:txBody>
      </p:sp>
      <p:grpSp>
        <p:nvGrpSpPr>
          <p:cNvPr id="65" name="Group 64"/>
          <p:cNvGrpSpPr/>
          <p:nvPr/>
        </p:nvGrpSpPr>
        <p:grpSpPr>
          <a:xfrm>
            <a:off x="2564481" y="3434058"/>
            <a:ext cx="837970" cy="697497"/>
            <a:chOff x="2535452" y="3370046"/>
            <a:chExt cx="954107" cy="794165"/>
          </a:xfrm>
        </p:grpSpPr>
        <p:sp>
          <p:nvSpPr>
            <p:cNvPr id="34" name="Oval 33"/>
            <p:cNvSpPr/>
            <p:nvPr/>
          </p:nvSpPr>
          <p:spPr>
            <a:xfrm>
              <a:off x="2579083" y="3665136"/>
              <a:ext cx="812800" cy="197631"/>
            </a:xfrm>
            <a:prstGeom prst="ellipse">
              <a:avLst/>
            </a:prstGeom>
            <a:ln>
              <a:solidFill>
                <a:srgbClr val="329FFB"/>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5" name="TextBox 34"/>
            <p:cNvSpPr txBox="1"/>
            <p:nvPr/>
          </p:nvSpPr>
          <p:spPr>
            <a:xfrm>
              <a:off x="2535452" y="3887212"/>
              <a:ext cx="954107" cy="276999"/>
            </a:xfrm>
            <a:prstGeom prst="rect">
              <a:avLst/>
            </a:prstGeom>
            <a:noFill/>
          </p:spPr>
          <p:txBody>
            <a:bodyPr wrap="none" rtlCol="0">
              <a:spAutoFit/>
            </a:bodyPr>
            <a:lstStyle/>
            <a:p>
              <a:pPr algn="ctr"/>
              <a:r>
                <a:rPr lang="ja-JP" altLang="en-US" sz="1200" dirty="0">
                  <a:solidFill>
                    <a:srgbClr val="329FFB"/>
                  </a:solidFill>
                </a:rPr>
                <a:t>行った場所</a:t>
              </a:r>
              <a:endParaRPr lang="en-US" sz="1200" dirty="0">
                <a:solidFill>
                  <a:srgbClr val="329FFB"/>
                </a:solidFill>
              </a:endParaRPr>
            </a:p>
          </p:txBody>
        </p:sp>
        <p:cxnSp>
          <p:nvCxnSpPr>
            <p:cNvPr id="63" name="Straight Connector 62"/>
            <p:cNvCxnSpPr/>
            <p:nvPr/>
          </p:nvCxnSpPr>
          <p:spPr>
            <a:xfrm flipV="1">
              <a:off x="2985483" y="3370046"/>
              <a:ext cx="0" cy="387686"/>
            </a:xfrm>
            <a:prstGeom prst="line">
              <a:avLst/>
            </a:prstGeom>
            <a:ln>
              <a:solidFill>
                <a:srgbClr val="329FFB"/>
              </a:solidFill>
            </a:ln>
          </p:spPr>
          <p:style>
            <a:lnRef idx="2">
              <a:schemeClr val="accent2"/>
            </a:lnRef>
            <a:fillRef idx="1">
              <a:schemeClr val="lt1"/>
            </a:fillRef>
            <a:effectRef idx="0">
              <a:schemeClr val="accent2"/>
            </a:effectRef>
            <a:fontRef idx="minor">
              <a:schemeClr val="dk1"/>
            </a:fontRef>
          </p:style>
        </p:cxnSp>
        <p:sp>
          <p:nvSpPr>
            <p:cNvPr id="64" name="Triangle 63"/>
            <p:cNvSpPr/>
            <p:nvPr/>
          </p:nvSpPr>
          <p:spPr>
            <a:xfrm rot="5400000">
              <a:off x="2964036" y="3400512"/>
              <a:ext cx="231286" cy="183371"/>
            </a:xfrm>
            <a:prstGeom prst="triangle">
              <a:avLst/>
            </a:prstGeom>
            <a:ln>
              <a:solidFill>
                <a:srgbClr val="329FFB"/>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pic>
        <p:nvPicPr>
          <p:cNvPr id="12" name="Picture 1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84383" y="1058839"/>
            <a:ext cx="2745350" cy="1448194"/>
          </a:xfrm>
          <a:prstGeom prst="rect">
            <a:avLst/>
          </a:prstGeom>
        </p:spPr>
      </p:pic>
      <p:sp>
        <p:nvSpPr>
          <p:cNvPr id="15" name="TextBox 14"/>
          <p:cNvSpPr txBox="1"/>
          <p:nvPr/>
        </p:nvSpPr>
        <p:spPr>
          <a:xfrm>
            <a:off x="5931515" y="699771"/>
            <a:ext cx="3575209" cy="307777"/>
          </a:xfrm>
          <a:prstGeom prst="rect">
            <a:avLst/>
          </a:prstGeom>
          <a:noFill/>
        </p:spPr>
        <p:txBody>
          <a:bodyPr wrap="none" rtlCol="0">
            <a:spAutoFit/>
          </a:bodyPr>
          <a:lstStyle/>
          <a:p>
            <a:r>
              <a:rPr lang="en-US" sz="1400" b="1" dirty="0">
                <a:latin typeface="Meiryo" charset="-128"/>
                <a:ea typeface="Meiryo" charset="-128"/>
                <a:cs typeface="Meiryo" charset="-128"/>
              </a:rPr>
              <a:t>GeoGenome Audience x </a:t>
            </a:r>
            <a:r>
              <a:rPr lang="ja-JP" altLang="en-US" sz="1400" b="1" dirty="0">
                <a:latin typeface="Meiryo" charset="-128"/>
                <a:ea typeface="Meiryo" charset="-128"/>
                <a:cs typeface="Meiryo" charset="-128"/>
              </a:rPr>
              <a:t>デモグラの例</a:t>
            </a:r>
            <a:endParaRPr lang="en-US" sz="1400" b="1" dirty="0">
              <a:latin typeface="Meiryo" charset="-128"/>
              <a:ea typeface="Meiryo" charset="-128"/>
              <a:cs typeface="Meiryo" charset="-128"/>
            </a:endParaRPr>
          </a:p>
        </p:txBody>
      </p:sp>
      <p:sp>
        <p:nvSpPr>
          <p:cNvPr id="16" name="Rectangle 15"/>
          <p:cNvSpPr/>
          <p:nvPr/>
        </p:nvSpPr>
        <p:spPr>
          <a:xfrm>
            <a:off x="1224919" y="6094465"/>
            <a:ext cx="4260785" cy="400110"/>
          </a:xfrm>
          <a:prstGeom prst="rect">
            <a:avLst/>
          </a:prstGeom>
        </p:spPr>
        <p:txBody>
          <a:bodyPr wrap="square">
            <a:spAutoFit/>
          </a:bodyPr>
          <a:lstStyle/>
          <a:p>
            <a:r>
              <a:rPr lang="en-US" altLang="ja-JP" sz="1000" dirty="0"/>
              <a:t>※</a:t>
            </a:r>
            <a:r>
              <a:rPr lang="ja-JP" altLang="en-US" sz="1000" dirty="0"/>
              <a:t>他メニューとの掛け合わせを行わなわず、デモグラフィックターゲティングのみを行う場合、価格は「足あとターゲティング」に準じます</a:t>
            </a:r>
          </a:p>
        </p:txBody>
      </p:sp>
    </p:spTree>
    <p:extLst>
      <p:ext uri="{BB962C8B-B14F-4D97-AF65-F5344CB8AC3E}">
        <p14:creationId xmlns:p14="http://schemas.microsoft.com/office/powerpoint/2010/main" val="11540213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dirty="0"/>
              <a:t>CPI</a:t>
            </a:r>
            <a:r>
              <a:rPr lang="ja-JP" altLang="en-US" dirty="0"/>
              <a:t>アプリインストール広告（</a:t>
            </a:r>
            <a:r>
              <a:rPr lang="ja-JP" altLang="en-US"/>
              <a:t>限定テスト）</a:t>
            </a:r>
            <a:endParaRPr lang="en-US" dirty="0"/>
          </a:p>
        </p:txBody>
      </p:sp>
      <p:sp>
        <p:nvSpPr>
          <p:cNvPr id="3" name="Content Placeholder 2"/>
          <p:cNvSpPr>
            <a:spLocks noGrp="1"/>
          </p:cNvSpPr>
          <p:nvPr>
            <p:ph idx="1"/>
          </p:nvPr>
        </p:nvSpPr>
        <p:spPr>
          <a:xfrm>
            <a:off x="495300" y="915840"/>
            <a:ext cx="5232400" cy="5078560"/>
          </a:xfrm>
        </p:spPr>
        <p:txBody>
          <a:bodyPr>
            <a:normAutofit/>
          </a:bodyPr>
          <a:lstStyle/>
          <a:p>
            <a:r>
              <a:rPr lang="ja-JP" altLang="en-US" dirty="0"/>
              <a:t>概要</a:t>
            </a:r>
            <a:endParaRPr lang="en-US" altLang="ja-JP" dirty="0"/>
          </a:p>
          <a:p>
            <a:pPr lvl="1"/>
            <a:r>
              <a:rPr lang="ja-JP" altLang="en-US" dirty="0"/>
              <a:t>アプリ広告主様に対して、</a:t>
            </a:r>
            <a:r>
              <a:rPr lang="en-US" altLang="ja-JP" dirty="0"/>
              <a:t>CPI(Cost Per Install)</a:t>
            </a:r>
            <a:r>
              <a:rPr lang="ja-JP" altLang="en-US" dirty="0"/>
              <a:t>で</a:t>
            </a:r>
            <a:r>
              <a:rPr lang="en-US" altLang="ja-JP" dirty="0"/>
              <a:t>GeoLogic Ad</a:t>
            </a:r>
            <a:r>
              <a:rPr lang="ja-JP" altLang="en-US" dirty="0"/>
              <a:t>をご提供する試験を実施中です。</a:t>
            </a:r>
            <a:endParaRPr lang="en-US" altLang="ja-JP" dirty="0"/>
          </a:p>
          <a:p>
            <a:pPr lvl="1"/>
            <a:endParaRPr lang="en-US" altLang="ja-JP" dirty="0"/>
          </a:p>
          <a:p>
            <a:r>
              <a:rPr lang="ja-JP" altLang="en-US" dirty="0"/>
              <a:t>課金体系</a:t>
            </a:r>
            <a:endParaRPr lang="en-US" altLang="ja-JP" dirty="0"/>
          </a:p>
          <a:p>
            <a:pPr lvl="1"/>
            <a:r>
              <a:rPr lang="en-US" altLang="ja-JP" dirty="0"/>
              <a:t>CV</a:t>
            </a:r>
            <a:r>
              <a:rPr lang="ja-JP" altLang="en-US" dirty="0"/>
              <a:t>累計</a:t>
            </a:r>
            <a:r>
              <a:rPr lang="en-US" altLang="ja-JP" dirty="0"/>
              <a:t>20</a:t>
            </a:r>
            <a:r>
              <a:rPr lang="ja-JP" altLang="en-US" dirty="0"/>
              <a:t>件までは</a:t>
            </a:r>
            <a:r>
              <a:rPr lang="en-US" altLang="ja-JP" dirty="0"/>
              <a:t>CPC40</a:t>
            </a:r>
            <a:r>
              <a:rPr lang="ja-JP" altLang="en-US" dirty="0"/>
              <a:t>円（ネット）</a:t>
            </a:r>
            <a:endParaRPr lang="en-US" altLang="ja-JP" dirty="0"/>
          </a:p>
          <a:p>
            <a:pPr lvl="1"/>
            <a:r>
              <a:rPr lang="ja-JP" altLang="en-US" dirty="0"/>
              <a:t>その実績をベースに</a:t>
            </a:r>
            <a:r>
              <a:rPr lang="en-US" altLang="ja-JP" dirty="0"/>
              <a:t>CPI</a:t>
            </a:r>
            <a:r>
              <a:rPr lang="ja-JP" altLang="en-US" dirty="0"/>
              <a:t>単価をジオロジック社よりお見積り</a:t>
            </a:r>
            <a:endParaRPr lang="en-US" altLang="ja-JP" dirty="0"/>
          </a:p>
          <a:p>
            <a:pPr lvl="1"/>
            <a:r>
              <a:rPr lang="ja-JP" altLang="en-US" dirty="0"/>
              <a:t>双方同意の上で、</a:t>
            </a:r>
            <a:r>
              <a:rPr lang="en-US" altLang="ja-JP" dirty="0"/>
              <a:t>CPI</a:t>
            </a:r>
            <a:r>
              <a:rPr lang="ja-JP" altLang="en-US" dirty="0"/>
              <a:t>本配信開始</a:t>
            </a:r>
            <a:endParaRPr lang="en-US" altLang="ja-JP"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23</a:t>
            </a:fld>
            <a:endParaRPr kumimoji="1" lang="ja-JP" altLang="en-US"/>
          </a:p>
        </p:txBody>
      </p:sp>
      <p:sp>
        <p:nvSpPr>
          <p:cNvPr id="6" name="TextBox 5"/>
          <p:cNvSpPr txBox="1"/>
          <p:nvPr/>
        </p:nvSpPr>
        <p:spPr>
          <a:xfrm>
            <a:off x="521081" y="6011514"/>
            <a:ext cx="5314275" cy="338554"/>
          </a:xfrm>
          <a:prstGeom prst="rect">
            <a:avLst/>
          </a:prstGeom>
          <a:noFill/>
        </p:spPr>
        <p:txBody>
          <a:bodyPr wrap="none" rtlCol="0">
            <a:spAutoFit/>
          </a:bodyPr>
          <a:lstStyle/>
          <a:p>
            <a:pPr algn="ctr"/>
            <a:r>
              <a:rPr lang="ja-JP" altLang="en-US" sz="1600">
                <a:solidFill>
                  <a:srgbClr val="329FFB"/>
                </a:solidFill>
              </a:rPr>
              <a:t>位置情報ターゲティングがマッチしないお客様でも可能</a:t>
            </a:r>
            <a:endParaRPr lang="en-US" sz="1600" dirty="0">
              <a:solidFill>
                <a:srgbClr val="329FFB"/>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1429708085"/>
              </p:ext>
            </p:extLst>
          </p:nvPr>
        </p:nvGraphicFramePr>
        <p:xfrm>
          <a:off x="5892800" y="736070"/>
          <a:ext cx="3844165" cy="5873727"/>
        </p:xfrm>
        <a:graphic>
          <a:graphicData uri="http://schemas.openxmlformats.org/drawingml/2006/table">
            <a:tbl>
              <a:tblPr firstCol="1">
                <a:tableStyleId>{5C22544A-7EE6-4342-B048-85BDC9FD1C3A}</a:tableStyleId>
              </a:tblPr>
              <a:tblGrid>
                <a:gridCol w="1485653">
                  <a:extLst>
                    <a:ext uri="{9D8B030D-6E8A-4147-A177-3AD203B41FA5}">
                      <a16:colId xmlns:a16="http://schemas.microsoft.com/office/drawing/2014/main" val="20000"/>
                    </a:ext>
                  </a:extLst>
                </a:gridCol>
                <a:gridCol w="2358512">
                  <a:extLst>
                    <a:ext uri="{9D8B030D-6E8A-4147-A177-3AD203B41FA5}">
                      <a16:colId xmlns:a16="http://schemas.microsoft.com/office/drawing/2014/main" val="20001"/>
                    </a:ext>
                  </a:extLst>
                </a:gridCol>
              </a:tblGrid>
              <a:tr h="430740">
                <a:tc>
                  <a:txBody>
                    <a:bodyPr/>
                    <a:lstStyle/>
                    <a:p>
                      <a:pPr>
                        <a:lnSpc>
                          <a:spcPct val="100000"/>
                        </a:lnSpc>
                      </a:pPr>
                      <a:r>
                        <a:rPr lang="ja-JP" altLang="en-US" sz="1050" dirty="0">
                          <a:latin typeface="Meiryo" charset="-128"/>
                          <a:ea typeface="Meiryo" charset="-128"/>
                          <a:cs typeface="Meiryo" charset="-128"/>
                        </a:rPr>
                        <a:t>メニュー名</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CPI</a:t>
                      </a:r>
                      <a:r>
                        <a:rPr lang="ja-JP" altLang="en-US" sz="1050" dirty="0">
                          <a:latin typeface="Meiryo" charset="-128"/>
                          <a:ea typeface="Meiryo" charset="-128"/>
                          <a:cs typeface="Meiryo" charset="-128"/>
                        </a:rPr>
                        <a:t>アプリインストール広告</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0"/>
                  </a:ext>
                </a:extLst>
              </a:tr>
              <a:tr h="430740">
                <a:tc>
                  <a:txBody>
                    <a:bodyPr/>
                    <a:lstStyle/>
                    <a:p>
                      <a:pPr>
                        <a:lnSpc>
                          <a:spcPct val="100000"/>
                        </a:lnSpc>
                      </a:pPr>
                      <a:r>
                        <a:rPr lang="ja-JP" altLang="en-US" sz="1050" dirty="0">
                          <a:latin typeface="Meiryo" charset="-128"/>
                          <a:ea typeface="Meiryo" charset="-128"/>
                          <a:cs typeface="Meiryo" charset="-128"/>
                        </a:rPr>
                        <a:t>課金形態</a:t>
                      </a:r>
                      <a:endParaRPr lang="en-US" sz="1050" dirty="0">
                        <a:latin typeface="Meiryo" charset="-128"/>
                        <a:ea typeface="Meiryo" charset="-128"/>
                        <a:cs typeface="Meiryo" charset="-128"/>
                      </a:endParaRPr>
                    </a:p>
                  </a:txBody>
                  <a:tcPr anchor="ctr"/>
                </a:tc>
                <a:tc>
                  <a:txBody>
                    <a:bodyPr/>
                    <a:lstStyle/>
                    <a:p>
                      <a:pPr>
                        <a:lnSpc>
                          <a:spcPct val="100000"/>
                        </a:lnSpc>
                      </a:pPr>
                      <a:r>
                        <a:rPr lang="en-US" sz="1050" dirty="0">
                          <a:latin typeface="Meiryo" charset="-128"/>
                          <a:ea typeface="Meiryo" charset="-128"/>
                          <a:cs typeface="Meiryo" charset="-128"/>
                        </a:rPr>
                        <a:t>CPI</a:t>
                      </a:r>
                      <a:r>
                        <a:rPr lang="ja-JP" altLang="en-US" sz="1050" dirty="0">
                          <a:latin typeface="Meiryo" charset="-128"/>
                          <a:ea typeface="Meiryo" charset="-128"/>
                          <a:cs typeface="Meiryo" charset="-128"/>
                        </a:rPr>
                        <a:t>課金</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1"/>
                  </a:ext>
                </a:extLst>
              </a:tr>
              <a:tr h="704847">
                <a:tc>
                  <a:txBody>
                    <a:bodyPr/>
                    <a:lstStyle/>
                    <a:p>
                      <a:pPr>
                        <a:lnSpc>
                          <a:spcPct val="100000"/>
                        </a:lnSpc>
                      </a:pPr>
                      <a:r>
                        <a:rPr lang="ja-JP" altLang="en-US" sz="1050" dirty="0">
                          <a:latin typeface="Meiryo" charset="-128"/>
                          <a:ea typeface="Meiryo" charset="-128"/>
                          <a:cs typeface="Meiryo" charset="-128"/>
                        </a:rPr>
                        <a:t>価格</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CV</a:t>
                      </a:r>
                      <a:r>
                        <a:rPr lang="ja-JP" altLang="en-US" sz="1050" dirty="0">
                          <a:latin typeface="Meiryo" charset="-128"/>
                          <a:ea typeface="Meiryo" charset="-128"/>
                          <a:cs typeface="Meiryo" charset="-128"/>
                        </a:rPr>
                        <a:t>累計</a:t>
                      </a:r>
                      <a:r>
                        <a:rPr lang="en-US" altLang="ja-JP" sz="1050" dirty="0">
                          <a:latin typeface="Meiryo" charset="-128"/>
                          <a:ea typeface="Meiryo" charset="-128"/>
                          <a:cs typeface="Meiryo" charset="-128"/>
                        </a:rPr>
                        <a:t>20</a:t>
                      </a:r>
                      <a:r>
                        <a:rPr lang="ja-JP" altLang="en-US" sz="1050" dirty="0">
                          <a:latin typeface="Meiryo" charset="-128"/>
                          <a:ea typeface="Meiryo" charset="-128"/>
                          <a:cs typeface="Meiryo" charset="-128"/>
                        </a:rPr>
                        <a:t>件まで</a:t>
                      </a:r>
                      <a:r>
                        <a:rPr lang="en-US" altLang="ja-JP" sz="1050" dirty="0">
                          <a:latin typeface="Meiryo" charset="-128"/>
                          <a:ea typeface="Meiryo" charset="-128"/>
                          <a:cs typeface="Meiryo" charset="-128"/>
                        </a:rPr>
                        <a:t>CPC50</a:t>
                      </a:r>
                      <a:r>
                        <a:rPr lang="ja-JP" altLang="en-US" sz="1050" dirty="0">
                          <a:latin typeface="Meiryo" charset="-128"/>
                          <a:ea typeface="Meiryo" charset="-128"/>
                          <a:cs typeface="Meiryo" charset="-128"/>
                        </a:rPr>
                        <a:t>円</a:t>
                      </a:r>
                      <a:endParaRPr lang="en-US" altLang="ja-JP" sz="1050" dirty="0">
                        <a:latin typeface="Meiryo" charset="-128"/>
                        <a:ea typeface="Meiryo" charset="-128"/>
                        <a:cs typeface="Meiryo" charset="-128"/>
                      </a:endParaRPr>
                    </a:p>
                    <a:p>
                      <a:pPr>
                        <a:lnSpc>
                          <a:spcPct val="100000"/>
                        </a:lnSpc>
                      </a:pPr>
                      <a:r>
                        <a:rPr lang="ja-JP" altLang="en-US" sz="1050" dirty="0">
                          <a:latin typeface="Meiryo" charset="-128"/>
                          <a:ea typeface="Meiryo" charset="-128"/>
                          <a:cs typeface="Meiryo" charset="-128"/>
                        </a:rPr>
                        <a:t>それ以降、同意済み</a:t>
                      </a:r>
                      <a:r>
                        <a:rPr lang="en-US" altLang="ja-JP" sz="1050" dirty="0">
                          <a:latin typeface="Meiryo" charset="-128"/>
                          <a:ea typeface="Meiryo" charset="-128"/>
                          <a:cs typeface="Meiryo" charset="-128"/>
                        </a:rPr>
                        <a:t>CPI</a:t>
                      </a:r>
                      <a:endParaRPr lang="ja-JP" altLang="en-US" sz="1050" dirty="0">
                        <a:latin typeface="Meiryo" charset="-128"/>
                        <a:ea typeface="Meiryo" charset="-128"/>
                        <a:cs typeface="Meiryo" charset="-128"/>
                      </a:endParaRPr>
                    </a:p>
                  </a:txBody>
                  <a:tcPr anchor="ctr"/>
                </a:tc>
                <a:extLst>
                  <a:ext uri="{0D108BD9-81ED-4DB2-BD59-A6C34878D82A}">
                    <a16:rowId xmlns:a16="http://schemas.microsoft.com/office/drawing/2014/main" val="10002"/>
                  </a:ext>
                </a:extLst>
              </a:tr>
              <a:tr h="430740">
                <a:tc>
                  <a:txBody>
                    <a:bodyPr/>
                    <a:lstStyle/>
                    <a:p>
                      <a:pPr>
                        <a:lnSpc>
                          <a:spcPct val="100000"/>
                        </a:lnSpc>
                      </a:pPr>
                      <a:r>
                        <a:rPr lang="ja-JP" altLang="en-US" sz="1050" dirty="0">
                          <a:latin typeface="Meiryo" charset="-128"/>
                          <a:ea typeface="Meiryo" charset="-128"/>
                          <a:cs typeface="Meiryo" charset="-128"/>
                        </a:rPr>
                        <a:t>最小申込金額</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30</a:t>
                      </a:r>
                      <a:r>
                        <a:rPr lang="ja-JP" altLang="en-US" sz="1050" dirty="0">
                          <a:latin typeface="Meiryo" charset="-128"/>
                          <a:ea typeface="Meiryo" charset="-128"/>
                          <a:cs typeface="Meiryo" charset="-128"/>
                        </a:rPr>
                        <a:t>万円から</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3"/>
                  </a:ext>
                </a:extLst>
              </a:tr>
              <a:tr h="430740">
                <a:tc>
                  <a:txBody>
                    <a:bodyPr/>
                    <a:lstStyle/>
                    <a:p>
                      <a:pPr>
                        <a:lnSpc>
                          <a:spcPct val="100000"/>
                        </a:lnSpc>
                      </a:pPr>
                      <a:r>
                        <a:rPr lang="ja-JP" altLang="en-US" sz="1050" dirty="0">
                          <a:latin typeface="Meiryo" charset="-128"/>
                          <a:ea typeface="Meiryo" charset="-128"/>
                          <a:cs typeface="Meiryo" charset="-128"/>
                        </a:rPr>
                        <a:t>掲載期間</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最低</a:t>
                      </a:r>
                      <a:r>
                        <a:rPr lang="en-US" altLang="ja-JP" sz="1050" dirty="0">
                          <a:latin typeface="Meiryo" charset="-128"/>
                          <a:ea typeface="Meiryo" charset="-128"/>
                          <a:cs typeface="Meiryo" charset="-128"/>
                        </a:rPr>
                        <a:t>3</a:t>
                      </a:r>
                      <a:r>
                        <a:rPr lang="ja-JP" altLang="en-US" sz="1050" dirty="0">
                          <a:latin typeface="Meiryo" charset="-128"/>
                          <a:ea typeface="Meiryo" charset="-128"/>
                          <a:cs typeface="Meiryo" charset="-128"/>
                        </a:rPr>
                        <a:t>ヶ月</a:t>
                      </a:r>
                      <a:r>
                        <a:rPr lang="en-US" altLang="ja-JP" sz="1050" dirty="0">
                          <a:latin typeface="Meiryo" charset="-128"/>
                          <a:ea typeface="Meiryo" charset="-128"/>
                          <a:cs typeface="Meiryo" charset="-128"/>
                        </a:rPr>
                        <a:t>〜</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4"/>
                  </a:ext>
                </a:extLst>
              </a:tr>
              <a:tr h="430740">
                <a:tc>
                  <a:txBody>
                    <a:bodyPr/>
                    <a:lstStyle/>
                    <a:p>
                      <a:pPr>
                        <a:lnSpc>
                          <a:spcPct val="100000"/>
                        </a:lnSpc>
                      </a:pPr>
                      <a:r>
                        <a:rPr lang="ja-JP" altLang="en-US" sz="1050" dirty="0">
                          <a:latin typeface="Meiryo" charset="-128"/>
                          <a:ea typeface="Meiryo" charset="-128"/>
                          <a:cs typeface="Meiryo" charset="-128"/>
                        </a:rPr>
                        <a:t>掲載面</a:t>
                      </a:r>
                      <a:endParaRPr lang="en-US" sz="1050" dirty="0">
                        <a:latin typeface="Meiryo" charset="-128"/>
                        <a:ea typeface="Meiryo" charset="-128"/>
                        <a:cs typeface="Meiryo" charset="-128"/>
                      </a:endParaRPr>
                    </a:p>
                  </a:txBody>
                  <a:tcPr anchor="ctr"/>
                </a:tc>
                <a:tc>
                  <a:txBody>
                    <a:bodyPr/>
                    <a:lstStyle/>
                    <a:p>
                      <a:pPr>
                        <a:lnSpc>
                          <a:spcPct val="100000"/>
                        </a:lnSpc>
                      </a:pPr>
                      <a:r>
                        <a:rPr lang="en-US" sz="1050" dirty="0">
                          <a:latin typeface="Meiryo" charset="-128"/>
                          <a:ea typeface="Meiryo" charset="-128"/>
                          <a:cs typeface="Meiryo" charset="-128"/>
                        </a:rPr>
                        <a:t>GeoLogic Ad Network</a:t>
                      </a:r>
                    </a:p>
                  </a:txBody>
                  <a:tcPr anchor="ctr"/>
                </a:tc>
                <a:extLst>
                  <a:ext uri="{0D108BD9-81ED-4DB2-BD59-A6C34878D82A}">
                    <a16:rowId xmlns:a16="http://schemas.microsoft.com/office/drawing/2014/main" val="10005"/>
                  </a:ext>
                </a:extLst>
              </a:tr>
              <a:tr h="430740">
                <a:tc>
                  <a:txBody>
                    <a:bodyPr/>
                    <a:lstStyle/>
                    <a:p>
                      <a:pPr>
                        <a:lnSpc>
                          <a:spcPct val="100000"/>
                        </a:lnSpc>
                      </a:pPr>
                      <a:r>
                        <a:rPr lang="ja-JP" altLang="en-US" sz="1050" dirty="0">
                          <a:latin typeface="Meiryo" charset="-128"/>
                          <a:ea typeface="Meiryo" charset="-128"/>
                          <a:cs typeface="Meiryo" charset="-128"/>
                        </a:rPr>
                        <a:t>掲載面種別</a:t>
                      </a:r>
                      <a:endParaRPr lang="en-US" sz="1050" dirty="0">
                        <a:latin typeface="Meiryo" charset="-128"/>
                        <a:ea typeface="Meiryo" charset="-128"/>
                        <a:cs typeface="Meiryo" charset="-128"/>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050" dirty="0">
                          <a:latin typeface="Meiryo" charset="-128"/>
                          <a:ea typeface="Meiryo" charset="-128"/>
                          <a:cs typeface="Meiryo" charset="-128"/>
                        </a:rPr>
                        <a:t>アプリ面、ブラウザ面</a:t>
                      </a:r>
                      <a:r>
                        <a:rPr lang="en-US" altLang="ja-JP" sz="1050" dirty="0">
                          <a:latin typeface="Meiryo" charset="-128"/>
                          <a:ea typeface="Meiryo" charset="-128"/>
                          <a:cs typeface="Meiryo" charset="-128"/>
                        </a:rPr>
                        <a:t>(SP)</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6"/>
                  </a:ext>
                </a:extLst>
              </a:tr>
              <a:tr h="430740">
                <a:tc>
                  <a:txBody>
                    <a:bodyPr/>
                    <a:lstStyle/>
                    <a:p>
                      <a:pPr>
                        <a:lnSpc>
                          <a:spcPct val="100000"/>
                        </a:lnSpc>
                      </a:pPr>
                      <a:r>
                        <a:rPr lang="ja-JP" altLang="en-US" sz="1050" dirty="0">
                          <a:latin typeface="Meiryo" charset="-128"/>
                          <a:ea typeface="Meiryo" charset="-128"/>
                          <a:cs typeface="Meiryo" charset="-128"/>
                        </a:rPr>
                        <a:t>ターゲティング</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指定不可</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7"/>
                  </a:ext>
                </a:extLst>
              </a:tr>
              <a:tr h="430740">
                <a:tc>
                  <a:txBody>
                    <a:bodyPr/>
                    <a:lstStyle/>
                    <a:p>
                      <a:pPr>
                        <a:lnSpc>
                          <a:spcPct val="100000"/>
                        </a:lnSpc>
                      </a:pPr>
                      <a:r>
                        <a:rPr lang="ja-JP" altLang="en-US" sz="1050" dirty="0">
                          <a:latin typeface="Meiryo" charset="-128"/>
                          <a:ea typeface="Meiryo" charset="-128"/>
                          <a:cs typeface="Meiryo" charset="-128"/>
                        </a:rPr>
                        <a:t>入稿期日</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5</a:t>
                      </a:r>
                      <a:r>
                        <a:rPr lang="ja-JP" altLang="en-US" sz="1050" dirty="0">
                          <a:latin typeface="Meiryo" charset="-128"/>
                          <a:ea typeface="Meiryo" charset="-128"/>
                          <a:cs typeface="Meiryo" charset="-128"/>
                        </a:rPr>
                        <a:t>営業日前まで</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8"/>
                  </a:ext>
                </a:extLst>
              </a:tr>
              <a:tr h="430740">
                <a:tc>
                  <a:txBody>
                    <a:bodyPr/>
                    <a:lstStyle/>
                    <a:p>
                      <a:pPr>
                        <a:lnSpc>
                          <a:spcPct val="100000"/>
                        </a:lnSpc>
                      </a:pPr>
                      <a:r>
                        <a:rPr lang="ja-JP" altLang="en-US" sz="1050" dirty="0">
                          <a:latin typeface="Meiryo" charset="-128"/>
                          <a:ea typeface="Meiryo" charset="-128"/>
                          <a:cs typeface="Meiryo" charset="-128"/>
                        </a:rPr>
                        <a:t>バナーサイズ</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320x50, 300x250px </a:t>
                      </a:r>
                      <a:r>
                        <a:rPr lang="ja-JP" altLang="en-US" sz="1050" dirty="0">
                          <a:latin typeface="Meiryo" charset="-128"/>
                          <a:ea typeface="Meiryo" charset="-128"/>
                          <a:cs typeface="Meiryo" charset="-128"/>
                        </a:rPr>
                        <a:t>必須</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09"/>
                  </a:ext>
                </a:extLst>
              </a:tr>
              <a:tr h="430740">
                <a:tc>
                  <a:txBody>
                    <a:bodyPr/>
                    <a:lstStyle/>
                    <a:p>
                      <a:pPr>
                        <a:lnSpc>
                          <a:spcPct val="100000"/>
                        </a:lnSpc>
                      </a:pPr>
                      <a:r>
                        <a:rPr lang="ja-JP" altLang="en-US" sz="1050" dirty="0">
                          <a:latin typeface="Meiryo" charset="-128"/>
                          <a:ea typeface="Meiryo" charset="-128"/>
                          <a:cs typeface="Meiryo" charset="-128"/>
                        </a:rPr>
                        <a:t>ファイル容量</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1</a:t>
                      </a:r>
                      <a:r>
                        <a:rPr lang="ja-JP" altLang="en-US" sz="1050" dirty="0">
                          <a:latin typeface="Meiryo" charset="-128"/>
                          <a:ea typeface="Meiryo" charset="-128"/>
                          <a:cs typeface="Meiryo" charset="-128"/>
                        </a:rPr>
                        <a:t>バナーあたり</a:t>
                      </a:r>
                      <a:r>
                        <a:rPr lang="en-US" altLang="ja-JP" sz="1050" dirty="0">
                          <a:latin typeface="Meiryo" charset="-128"/>
                          <a:ea typeface="Meiryo" charset="-128"/>
                          <a:cs typeface="Meiryo" charset="-128"/>
                        </a:rPr>
                        <a:t>4</a:t>
                      </a:r>
                      <a:r>
                        <a:rPr lang="en-US" sz="1050" dirty="0">
                          <a:latin typeface="Meiryo" charset="-128"/>
                          <a:ea typeface="Meiryo" charset="-128"/>
                          <a:cs typeface="Meiryo" charset="-128"/>
                        </a:rPr>
                        <a:t>0KB</a:t>
                      </a:r>
                      <a:r>
                        <a:rPr lang="ja-JP" altLang="en-US" sz="1050" dirty="0">
                          <a:latin typeface="Meiryo" charset="-128"/>
                          <a:ea typeface="Meiryo" charset="-128"/>
                          <a:cs typeface="Meiryo" charset="-128"/>
                        </a:rPr>
                        <a:t>まで</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10"/>
                  </a:ext>
                </a:extLst>
              </a:tr>
              <a:tr h="430740">
                <a:tc>
                  <a:txBody>
                    <a:bodyPr/>
                    <a:lstStyle/>
                    <a:p>
                      <a:pPr>
                        <a:lnSpc>
                          <a:spcPct val="100000"/>
                        </a:lnSpc>
                      </a:pPr>
                      <a:r>
                        <a:rPr lang="ja-JP" altLang="en-US" sz="1050" dirty="0">
                          <a:latin typeface="Meiryo" charset="-128"/>
                          <a:ea typeface="Meiryo" charset="-128"/>
                          <a:cs typeface="Meiryo" charset="-128"/>
                        </a:rPr>
                        <a:t>クリエイティブ数</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1</a:t>
                      </a:r>
                      <a:r>
                        <a:rPr lang="ja-JP" altLang="en-US" sz="1050" dirty="0">
                          <a:latin typeface="Meiryo" charset="-128"/>
                          <a:ea typeface="Meiryo" charset="-128"/>
                          <a:cs typeface="Meiryo" charset="-128"/>
                        </a:rPr>
                        <a:t>広告主あたり</a:t>
                      </a:r>
                      <a:r>
                        <a:rPr lang="en-US" altLang="ja-JP" sz="1050" dirty="0">
                          <a:latin typeface="Meiryo" charset="-128"/>
                          <a:ea typeface="Meiryo" charset="-128"/>
                          <a:cs typeface="Meiryo" charset="-128"/>
                        </a:rPr>
                        <a:t>30</a:t>
                      </a:r>
                      <a:r>
                        <a:rPr lang="ja-JP" altLang="en-US" sz="1050" dirty="0">
                          <a:latin typeface="Meiryo" charset="-128"/>
                          <a:ea typeface="Meiryo" charset="-128"/>
                          <a:cs typeface="Meiryo" charset="-128"/>
                        </a:rPr>
                        <a:t>本まで</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11"/>
                  </a:ext>
                </a:extLst>
              </a:tr>
              <a:tr h="430740">
                <a:tc>
                  <a:txBody>
                    <a:bodyPr/>
                    <a:lstStyle/>
                    <a:p>
                      <a:pPr>
                        <a:lnSpc>
                          <a:spcPct val="100000"/>
                        </a:lnSpc>
                      </a:pPr>
                      <a:r>
                        <a:rPr lang="ja-JP" altLang="en-US" sz="1050" dirty="0">
                          <a:latin typeface="Meiryo" charset="-128"/>
                          <a:ea typeface="Meiryo" charset="-128"/>
                          <a:cs typeface="Meiryo" charset="-128"/>
                        </a:rPr>
                        <a:t>レポート</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レポーティング画面をご提供</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12"/>
                  </a:ext>
                </a:extLst>
              </a:tr>
            </a:tbl>
          </a:graphicData>
        </a:graphic>
      </p:graphicFrame>
      <p:sp>
        <p:nvSpPr>
          <p:cNvPr id="7" name="TextBox 6"/>
          <p:cNvSpPr txBox="1"/>
          <p:nvPr/>
        </p:nvSpPr>
        <p:spPr>
          <a:xfrm>
            <a:off x="641445" y="4012443"/>
            <a:ext cx="5086255" cy="1738660"/>
          </a:xfrm>
          <a:prstGeom prst="rect">
            <a:avLst/>
          </a:prstGeom>
          <a:noFill/>
          <a:ln>
            <a:solidFill>
              <a:schemeClr val="bg1">
                <a:lumMod val="50000"/>
              </a:schemeClr>
            </a:solidFill>
            <a:prstDash val="dash"/>
          </a:ln>
        </p:spPr>
        <p:txBody>
          <a:bodyPr wrap="square" rtlCol="0" anchor="ctr">
            <a:noAutofit/>
          </a:bodyPr>
          <a:lstStyle/>
          <a:p>
            <a:pPr marL="285750" indent="-285750">
              <a:buFont typeface="Wingdings" charset="2"/>
              <a:buChar char="ü"/>
            </a:pPr>
            <a:r>
              <a:rPr lang="ja-JP" altLang="en-US" sz="1100" u="sng" dirty="0">
                <a:latin typeface="Meiryo" charset="-128"/>
                <a:ea typeface="Meiryo" charset="-128"/>
                <a:cs typeface="Meiryo" charset="-128"/>
              </a:rPr>
              <a:t>アプリインストール</a:t>
            </a:r>
            <a:r>
              <a:rPr lang="ja-JP" altLang="en-US" sz="1100" dirty="0">
                <a:latin typeface="Meiryo" charset="-128"/>
                <a:ea typeface="Meiryo" charset="-128"/>
                <a:cs typeface="Meiryo" charset="-128"/>
              </a:rPr>
              <a:t>を目的とした広告であること</a:t>
            </a:r>
            <a:endParaRPr lang="en-US" altLang="ja-JP" sz="1100" dirty="0">
              <a:latin typeface="Meiryo" charset="-128"/>
              <a:ea typeface="Meiryo" charset="-128"/>
              <a:cs typeface="Meiryo" charset="-128"/>
            </a:endParaRPr>
          </a:p>
          <a:p>
            <a:pPr marL="285750" indent="-285750">
              <a:buFont typeface="Wingdings" charset="2"/>
              <a:buChar char="ü"/>
            </a:pPr>
            <a:r>
              <a:rPr lang="en-US" altLang="ja-JP" sz="1100" dirty="0">
                <a:latin typeface="Meiryo" charset="-128"/>
                <a:ea typeface="Meiryo" charset="-128"/>
                <a:cs typeface="Meiryo" charset="-128"/>
              </a:rPr>
              <a:t>GeoLogic Ad</a:t>
            </a:r>
            <a:r>
              <a:rPr lang="ja-JP" altLang="en-US" sz="1100" dirty="0">
                <a:latin typeface="Meiryo" charset="-128"/>
                <a:ea typeface="Meiryo" charset="-128"/>
                <a:cs typeface="Meiryo" charset="-128"/>
              </a:rPr>
              <a:t>システムと連携可能な</a:t>
            </a:r>
            <a:r>
              <a:rPr lang="ja-JP" altLang="en-US" sz="1100" u="sng" dirty="0">
                <a:latin typeface="Meiryo" charset="-128"/>
                <a:ea typeface="Meiryo" charset="-128"/>
                <a:cs typeface="Meiryo" charset="-128"/>
              </a:rPr>
              <a:t>アプリ効果測定ツールを導入</a:t>
            </a:r>
            <a:r>
              <a:rPr lang="ja-JP" altLang="en-US" sz="1100" dirty="0">
                <a:latin typeface="Meiryo" charset="-128"/>
                <a:ea typeface="Meiryo" charset="-128"/>
                <a:cs typeface="Meiryo" charset="-128"/>
              </a:rPr>
              <a:t>し、リアルタイムに成果データが連動していること</a:t>
            </a:r>
            <a:endParaRPr lang="en-US" altLang="ja-JP" sz="1100" dirty="0">
              <a:latin typeface="Meiryo" charset="-128"/>
              <a:ea typeface="Meiryo" charset="-128"/>
              <a:cs typeface="Meiryo" charset="-128"/>
            </a:endParaRPr>
          </a:p>
          <a:p>
            <a:pPr marL="742950" lvl="1" indent="-285750">
              <a:buFont typeface="Arial" charset="0"/>
              <a:buChar char="•"/>
            </a:pPr>
            <a:r>
              <a:rPr lang="ja-JP" altLang="en-US" sz="1100" dirty="0">
                <a:latin typeface="Meiryo" charset="-128"/>
                <a:ea typeface="Meiryo" charset="-128"/>
                <a:cs typeface="Meiryo" charset="-128"/>
              </a:rPr>
              <a:t>「効果測定」ページ参照。未連携ベンダーの場合、ご連絡ください。</a:t>
            </a:r>
            <a:endParaRPr lang="en-US" altLang="ja-JP" sz="1100" dirty="0">
              <a:latin typeface="Meiryo" charset="-128"/>
              <a:ea typeface="Meiryo" charset="-128"/>
              <a:cs typeface="Meiryo" charset="-128"/>
            </a:endParaRPr>
          </a:p>
          <a:p>
            <a:pPr marL="285750" indent="-285750">
              <a:buFont typeface="Wingdings" charset="2"/>
              <a:buChar char="ü"/>
            </a:pPr>
            <a:r>
              <a:rPr lang="ja-JP" altLang="en-US" sz="1100" dirty="0">
                <a:latin typeface="Meiryo" charset="-128"/>
                <a:ea typeface="Meiryo" charset="-128"/>
                <a:cs typeface="Meiryo" charset="-128"/>
              </a:rPr>
              <a:t>ターゲティング等の</a:t>
            </a:r>
            <a:r>
              <a:rPr lang="ja-JP" altLang="en-US" sz="1100" u="sng" dirty="0">
                <a:latin typeface="Meiryo" charset="-128"/>
                <a:ea typeface="Meiryo" charset="-128"/>
                <a:cs typeface="Meiryo" charset="-128"/>
              </a:rPr>
              <a:t>運用の一切はジオロジック社へお任せ</a:t>
            </a:r>
            <a:r>
              <a:rPr lang="ja-JP" altLang="en-US" sz="1100" dirty="0">
                <a:latin typeface="Meiryo" charset="-128"/>
                <a:ea typeface="Meiryo" charset="-128"/>
                <a:cs typeface="Meiryo" charset="-128"/>
              </a:rPr>
              <a:t>いただけること</a:t>
            </a:r>
            <a:endParaRPr lang="en-US" altLang="ja-JP" sz="1100" dirty="0">
              <a:latin typeface="Meiryo" charset="-128"/>
              <a:ea typeface="Meiryo" charset="-128"/>
              <a:cs typeface="Meiryo" charset="-128"/>
            </a:endParaRPr>
          </a:p>
          <a:p>
            <a:pPr marL="742950" lvl="1" indent="-285750">
              <a:buFont typeface="Arial" charset="0"/>
              <a:buChar char="•"/>
            </a:pPr>
            <a:r>
              <a:rPr lang="ja-JP" altLang="en-US" sz="1100" dirty="0">
                <a:latin typeface="Meiryo" charset="-128"/>
                <a:ea typeface="Meiryo" charset="-128"/>
                <a:cs typeface="Meiryo" charset="-128"/>
              </a:rPr>
              <a:t>位置情報以外のターゲティングも利用いたします</a:t>
            </a:r>
            <a:endParaRPr lang="en-US" altLang="ja-JP" sz="1100" dirty="0">
              <a:latin typeface="Meiryo" charset="-128"/>
              <a:ea typeface="Meiryo" charset="-128"/>
              <a:cs typeface="Meiryo" charset="-128"/>
            </a:endParaRPr>
          </a:p>
          <a:p>
            <a:pPr marL="285750" indent="-285750">
              <a:buFont typeface="Wingdings" charset="2"/>
              <a:buChar char="ü"/>
            </a:pPr>
            <a:r>
              <a:rPr lang="en-US" altLang="ja-JP" sz="1100" dirty="0">
                <a:latin typeface="Meiryo" charset="-128"/>
                <a:ea typeface="Meiryo" charset="-128"/>
                <a:cs typeface="Meiryo" charset="-128"/>
              </a:rPr>
              <a:t>3</a:t>
            </a:r>
            <a:r>
              <a:rPr lang="ja-JP" altLang="en-US" sz="1100" dirty="0">
                <a:latin typeface="Meiryo" charset="-128"/>
                <a:ea typeface="Meiryo" charset="-128"/>
                <a:cs typeface="Meiryo" charset="-128"/>
              </a:rPr>
              <a:t>ヶ月以上継続してご実施いただけること</a:t>
            </a:r>
            <a:endParaRPr lang="en-US" altLang="ja-JP" sz="1100" dirty="0">
              <a:latin typeface="Meiryo" charset="-128"/>
              <a:ea typeface="Meiryo" charset="-128"/>
              <a:cs typeface="Meiryo" charset="-128"/>
            </a:endParaRPr>
          </a:p>
          <a:p>
            <a:pPr marL="285750" indent="-285750">
              <a:buFont typeface="Wingdings" charset="2"/>
              <a:buChar char="ü"/>
            </a:pPr>
            <a:r>
              <a:rPr lang="ja-JP" altLang="en-US" sz="1100" dirty="0">
                <a:latin typeface="Meiryo" charset="-128"/>
                <a:ea typeface="Meiryo" charset="-128"/>
                <a:cs typeface="Meiryo" charset="-128"/>
              </a:rPr>
              <a:t>予期なくプログラムを終了することがあることにご了承いただけること</a:t>
            </a:r>
            <a:endParaRPr lang="en-US" altLang="ja-JP" sz="1100" dirty="0">
              <a:latin typeface="Meiryo" charset="-128"/>
              <a:ea typeface="Meiryo" charset="-128"/>
              <a:cs typeface="Meiryo" charset="-128"/>
            </a:endParaRPr>
          </a:p>
        </p:txBody>
      </p:sp>
      <p:sp>
        <p:nvSpPr>
          <p:cNvPr id="9" name="TextBox 8"/>
          <p:cNvSpPr txBox="1"/>
          <p:nvPr/>
        </p:nvSpPr>
        <p:spPr>
          <a:xfrm>
            <a:off x="600497" y="3725840"/>
            <a:ext cx="1261884" cy="307777"/>
          </a:xfrm>
          <a:prstGeom prst="rect">
            <a:avLst/>
          </a:prstGeom>
          <a:noFill/>
        </p:spPr>
        <p:txBody>
          <a:bodyPr wrap="none" rtlCol="0">
            <a:spAutoFit/>
          </a:bodyPr>
          <a:lstStyle/>
          <a:p>
            <a:r>
              <a:rPr lang="ja-JP" altLang="en-US" sz="1400"/>
              <a:t>ご利用の条件</a:t>
            </a:r>
            <a:endParaRPr lang="en-US" sz="1400" dirty="0"/>
          </a:p>
        </p:txBody>
      </p:sp>
      <p:sp>
        <p:nvSpPr>
          <p:cNvPr id="10" name="TextBox 9">
            <a:extLst>
              <a:ext uri="{FF2B5EF4-FFF2-40B4-BE49-F238E27FC236}">
                <a16:creationId xmlns:a16="http://schemas.microsoft.com/office/drawing/2014/main" id="{A2B7451C-F0D8-ED40-9540-F05250443226}"/>
              </a:ext>
            </a:extLst>
          </p:cNvPr>
          <p:cNvSpPr txBox="1"/>
          <p:nvPr/>
        </p:nvSpPr>
        <p:spPr>
          <a:xfrm>
            <a:off x="5821689" y="6608772"/>
            <a:ext cx="1107996" cy="215444"/>
          </a:xfrm>
          <a:prstGeom prst="rect">
            <a:avLst/>
          </a:prstGeom>
          <a:noFill/>
        </p:spPr>
        <p:txBody>
          <a:bodyPr wrap="none" rtlCol="0">
            <a:spAutoFit/>
          </a:bodyPr>
          <a:lstStyle/>
          <a:p>
            <a:r>
              <a:rPr lang="en-US" altLang="ja-JP" sz="800" dirty="0"/>
              <a:t>※</a:t>
            </a:r>
            <a:r>
              <a:rPr lang="ja-JP" altLang="en-US" sz="800" dirty="0"/>
              <a:t>金額はグロス表記</a:t>
            </a:r>
            <a:endParaRPr lang="en-US" sz="800" dirty="0"/>
          </a:p>
        </p:txBody>
      </p:sp>
    </p:spTree>
    <p:extLst>
      <p:ext uri="{BB962C8B-B14F-4D97-AF65-F5344CB8AC3E}">
        <p14:creationId xmlns:p14="http://schemas.microsoft.com/office/powerpoint/2010/main" val="17554191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ターゲティング別 配信面</a:t>
            </a:r>
            <a:endParaRPr lang="en-US"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24</a:t>
            </a:fld>
            <a:endParaRPr kumimoji="1" lang="ja-JP" altLang="en-US"/>
          </a:p>
        </p:txBody>
      </p:sp>
      <p:graphicFrame>
        <p:nvGraphicFramePr>
          <p:cNvPr id="11" name="Table 10"/>
          <p:cNvGraphicFramePr>
            <a:graphicFrameLocks noGrp="1"/>
          </p:cNvGraphicFramePr>
          <p:nvPr>
            <p:extLst>
              <p:ext uri="{D42A27DB-BD31-4B8C-83A1-F6EECF244321}">
                <p14:modId xmlns:p14="http://schemas.microsoft.com/office/powerpoint/2010/main" val="3817419484"/>
              </p:ext>
            </p:extLst>
          </p:nvPr>
        </p:nvGraphicFramePr>
        <p:xfrm>
          <a:off x="427946" y="861852"/>
          <a:ext cx="9083916" cy="5185192"/>
        </p:xfrm>
        <a:graphic>
          <a:graphicData uri="http://schemas.openxmlformats.org/drawingml/2006/table">
            <a:tbl>
              <a:tblPr firstRow="1" firstCol="1" bandRow="1">
                <a:tableStyleId>{5DA37D80-6434-44D0-A028-1B22A696006F}</a:tableStyleId>
              </a:tblPr>
              <a:tblGrid>
                <a:gridCol w="4217691">
                  <a:extLst>
                    <a:ext uri="{9D8B030D-6E8A-4147-A177-3AD203B41FA5}">
                      <a16:colId xmlns:a16="http://schemas.microsoft.com/office/drawing/2014/main" val="20000"/>
                    </a:ext>
                  </a:extLst>
                </a:gridCol>
                <a:gridCol w="1762432">
                  <a:extLst>
                    <a:ext uri="{9D8B030D-6E8A-4147-A177-3AD203B41FA5}">
                      <a16:colId xmlns:a16="http://schemas.microsoft.com/office/drawing/2014/main" val="20001"/>
                    </a:ext>
                  </a:extLst>
                </a:gridCol>
                <a:gridCol w="1533707">
                  <a:extLst>
                    <a:ext uri="{9D8B030D-6E8A-4147-A177-3AD203B41FA5}">
                      <a16:colId xmlns:a16="http://schemas.microsoft.com/office/drawing/2014/main" val="20002"/>
                    </a:ext>
                  </a:extLst>
                </a:gridCol>
                <a:gridCol w="1570086">
                  <a:extLst>
                    <a:ext uri="{9D8B030D-6E8A-4147-A177-3AD203B41FA5}">
                      <a16:colId xmlns:a16="http://schemas.microsoft.com/office/drawing/2014/main" val="20003"/>
                    </a:ext>
                  </a:extLst>
                </a:gridCol>
              </a:tblGrid>
              <a:tr h="432104">
                <a:tc rowSpan="2">
                  <a:txBody>
                    <a:bodyPr/>
                    <a:lstStyle/>
                    <a:p>
                      <a:pPr algn="ctr" fontAlgn="b"/>
                      <a:endParaRPr lang="ja-JP" altLang="en-US" sz="1400" b="0" i="0" u="none" strike="noStrike" dirty="0">
                        <a:solidFill>
                          <a:srgbClr val="000000"/>
                        </a:solidFill>
                        <a:effectLst/>
                        <a:latin typeface="Meiryo" charset="-128"/>
                        <a:ea typeface="Meiryo" charset="-128"/>
                        <a:cs typeface="Meiryo" charset="-128"/>
                      </a:endParaRPr>
                    </a:p>
                  </a:txBody>
                  <a:tcPr marL="137160" marR="137160" marT="72000" marB="72000" anchor="ctr">
                    <a:lnL w="12700" cmpd="sng">
                      <a:noFill/>
                    </a:lnL>
                    <a:lnT w="12700" cmpd="sng">
                      <a:noFill/>
                    </a:lnT>
                    <a:solidFill>
                      <a:schemeClr val="bg1"/>
                    </a:solidFill>
                  </a:tcPr>
                </a:tc>
                <a:tc gridSpan="2">
                  <a:txBody>
                    <a:bodyPr/>
                    <a:lstStyle/>
                    <a:p>
                      <a:pPr algn="ctr" fontAlgn="b"/>
                      <a:r>
                        <a:rPr lang="ja-JP" altLang="en-US" sz="1400" u="none" strike="noStrike" dirty="0">
                          <a:effectLst/>
                          <a:latin typeface="Meiryo" charset="-128"/>
                          <a:ea typeface="Meiryo" charset="-128"/>
                          <a:cs typeface="Meiryo" charset="-128"/>
                        </a:rPr>
                        <a:t>スマートフォン・タブレット</a:t>
                      </a:r>
                      <a:endParaRPr lang="ja-JP" alt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hMerge="1">
                  <a:txBody>
                    <a:bodyPr/>
                    <a:lstStyle/>
                    <a:p>
                      <a:endParaRPr lang="en-US"/>
                    </a:p>
                  </a:txBody>
                  <a:tcPr/>
                </a:tc>
                <a:tc>
                  <a:txBody>
                    <a:bodyPr/>
                    <a:lstStyle/>
                    <a:p>
                      <a:pPr algn="ctr" fontAlgn="b"/>
                      <a:r>
                        <a:rPr lang="en-US" sz="1400" u="none" strike="noStrike" dirty="0">
                          <a:effectLst/>
                          <a:latin typeface="Meiryo" charset="-128"/>
                          <a:ea typeface="Meiryo" charset="-128"/>
                          <a:cs typeface="Meiryo" charset="-128"/>
                        </a:rPr>
                        <a:t>PC</a:t>
                      </a:r>
                      <a:endParaRPr 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extLst>
                  <a:ext uri="{0D108BD9-81ED-4DB2-BD59-A6C34878D82A}">
                    <a16:rowId xmlns:a16="http://schemas.microsoft.com/office/drawing/2014/main" val="10000"/>
                  </a:ext>
                </a:extLst>
              </a:tr>
              <a:tr h="363239">
                <a:tc vMerge="1">
                  <a:txBody>
                    <a:bodyPr/>
                    <a:lstStyle/>
                    <a:p>
                      <a:pPr algn="ctr" fontAlgn="b"/>
                      <a:endParaRPr lang="en-US" sz="1600" b="0" i="0" u="none" strike="noStrike" dirty="0">
                        <a:solidFill>
                          <a:srgbClr val="000000"/>
                        </a:solidFill>
                        <a:effectLst/>
                        <a:latin typeface="Meiryo" charset="-128"/>
                        <a:ea typeface="Meiryo" charset="-128"/>
                        <a:cs typeface="Meiryo" charset="-128"/>
                      </a:endParaRPr>
                    </a:p>
                  </a:txBody>
                  <a:tcPr marL="137160" marR="137160" marT="137160" marB="137160" anchor="ctr">
                    <a:noFill/>
                  </a:tcPr>
                </a:tc>
                <a:tc>
                  <a:txBody>
                    <a:bodyPr/>
                    <a:lstStyle/>
                    <a:p>
                      <a:pPr algn="ctr" fontAlgn="b"/>
                      <a:r>
                        <a:rPr lang="ja-JP" altLang="en-US" sz="1400" u="none" strike="noStrike">
                          <a:effectLst/>
                          <a:latin typeface="Meiryo" charset="-128"/>
                          <a:ea typeface="Meiryo" charset="-128"/>
                          <a:cs typeface="Meiryo" charset="-128"/>
                        </a:rPr>
                        <a:t>アプリ</a:t>
                      </a:r>
                      <a:endParaRPr lang="ja-JP" altLang="en-US" sz="1400" b="0" i="0" u="none" strike="noStrike">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a:txBody>
                    <a:bodyPr/>
                    <a:lstStyle/>
                    <a:p>
                      <a:pPr algn="ctr" fontAlgn="b"/>
                      <a:r>
                        <a:rPr lang="ja-JP" altLang="en-US" sz="1400" u="none" strike="noStrike" dirty="0">
                          <a:effectLst/>
                          <a:latin typeface="Meiryo" charset="-128"/>
                          <a:ea typeface="Meiryo" charset="-128"/>
                          <a:cs typeface="Meiryo" charset="-128"/>
                        </a:rPr>
                        <a:t>ブラウザ</a:t>
                      </a:r>
                      <a:endParaRPr lang="ja-JP" alt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a:txBody>
                    <a:bodyPr/>
                    <a:lstStyle/>
                    <a:p>
                      <a:pPr algn="ctr" fontAlgn="b"/>
                      <a:r>
                        <a:rPr lang="ja-JP" altLang="en-US" sz="1400" u="none" strike="noStrike">
                          <a:effectLst/>
                          <a:latin typeface="Meiryo" charset="-128"/>
                          <a:ea typeface="Meiryo" charset="-128"/>
                          <a:cs typeface="Meiryo" charset="-128"/>
                        </a:rPr>
                        <a:t>ブラウザ</a:t>
                      </a:r>
                      <a:endParaRPr lang="ja-JP" altLang="en-US" sz="1400" b="0" i="0" u="none" strike="noStrike">
                        <a:solidFill>
                          <a:srgbClr val="000000"/>
                        </a:solidFill>
                        <a:effectLst/>
                        <a:latin typeface="Meiryo" charset="-128"/>
                        <a:ea typeface="Meiryo" charset="-128"/>
                        <a:cs typeface="Meiryo" charset="-128"/>
                      </a:endParaRPr>
                    </a:p>
                  </a:txBody>
                  <a:tcPr marL="137160" marR="137160" marT="72000" marB="72000" anchor="ctr">
                    <a:solidFill>
                      <a:schemeClr val="bg1"/>
                    </a:solidFill>
                  </a:tcPr>
                </a:tc>
                <a:extLst>
                  <a:ext uri="{0D108BD9-81ED-4DB2-BD59-A6C34878D82A}">
                    <a16:rowId xmlns:a16="http://schemas.microsoft.com/office/drawing/2014/main" val="10001"/>
                  </a:ext>
                </a:extLst>
              </a:tr>
              <a:tr h="363239">
                <a:tc gridSpan="4">
                  <a:txBody>
                    <a:bodyPr/>
                    <a:lstStyle/>
                    <a:p>
                      <a:pPr algn="l" fontAlgn="b"/>
                      <a:r>
                        <a:rPr lang="ja-JP" altLang="en-US" sz="1400" b="0" i="0" u="none" strike="noStrike" dirty="0">
                          <a:solidFill>
                            <a:srgbClr val="000000"/>
                          </a:solidFill>
                          <a:effectLst/>
                          <a:latin typeface="Meiryo" charset="-128"/>
                          <a:ea typeface="Meiryo" charset="-128"/>
                          <a:cs typeface="Meiryo" charset="-128"/>
                        </a:rPr>
                        <a:t>位置情報系メニュー</a:t>
                      </a:r>
                      <a:endParaRPr 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accent6">
                        <a:lumMod val="20000"/>
                        <a:lumOff val="80000"/>
                      </a:schemeClr>
                    </a:solidFill>
                  </a:tcPr>
                </a:tc>
                <a:tc hMerge="1">
                  <a:txBody>
                    <a:bodyPr/>
                    <a:lstStyle/>
                    <a:p>
                      <a:pPr algn="ctr" fontAlgn="b"/>
                      <a:endParaRPr lang="en-US" sz="1600" b="0" i="0" u="none" strike="noStrike" dirty="0">
                        <a:solidFill>
                          <a:srgbClr val="000000"/>
                        </a:solidFill>
                        <a:effectLst/>
                        <a:latin typeface="Meiryo" charset="-128"/>
                        <a:ea typeface="Meiryo" charset="-128"/>
                        <a:cs typeface="Meiryo" charset="-128"/>
                      </a:endParaRPr>
                    </a:p>
                  </a:txBody>
                  <a:tcPr marL="137160" marR="137160" marT="137160" marB="137160" anchor="ctr"/>
                </a:tc>
                <a:tc hMerge="1">
                  <a:txBody>
                    <a:bodyPr/>
                    <a:lstStyle/>
                    <a:p>
                      <a:pPr algn="ctr" fontAlgn="b"/>
                      <a:endParaRPr lang="en-US" sz="1600" b="0" i="0" u="none" strike="noStrike" dirty="0">
                        <a:solidFill>
                          <a:srgbClr val="000000"/>
                        </a:solidFill>
                        <a:effectLst/>
                        <a:latin typeface="Meiryo" charset="-128"/>
                        <a:ea typeface="Meiryo" charset="-128"/>
                        <a:cs typeface="Meiryo" charset="-128"/>
                      </a:endParaRPr>
                    </a:p>
                  </a:txBody>
                  <a:tcPr marL="137160" marR="137160" marT="137160" marB="137160" anchor="ctr"/>
                </a:tc>
                <a:tc hMerge="1">
                  <a:txBody>
                    <a:bodyPr/>
                    <a:lstStyle/>
                    <a:p>
                      <a:pPr algn="ctr" fontAlgn="b"/>
                      <a:endParaRPr lang="en-US" sz="1600" b="0" i="0" u="none" strike="noStrike" dirty="0">
                        <a:solidFill>
                          <a:srgbClr val="000000"/>
                        </a:solidFill>
                        <a:effectLst/>
                        <a:latin typeface="Meiryo" charset="-128"/>
                        <a:ea typeface="Meiryo" charset="-128"/>
                        <a:cs typeface="Meiryo" charset="-128"/>
                      </a:endParaRPr>
                    </a:p>
                  </a:txBody>
                  <a:tcPr marL="137160" marR="137160" marT="137160" marB="137160" anchor="ctr"/>
                </a:tc>
                <a:extLst>
                  <a:ext uri="{0D108BD9-81ED-4DB2-BD59-A6C34878D82A}">
                    <a16:rowId xmlns:a16="http://schemas.microsoft.com/office/drawing/2014/main" val="10002"/>
                  </a:ext>
                </a:extLst>
              </a:tr>
              <a:tr h="363239">
                <a:tc>
                  <a:txBody>
                    <a:bodyPr/>
                    <a:lstStyle/>
                    <a:p>
                      <a:pPr algn="l" fontAlgn="b"/>
                      <a:r>
                        <a:rPr lang="ja-JP" altLang="en-US" sz="1400" b="0" i="0" u="none" strike="noStrike" dirty="0">
                          <a:solidFill>
                            <a:srgbClr val="000000"/>
                          </a:solidFill>
                          <a:effectLst/>
                          <a:latin typeface="Meiryo" charset="-128"/>
                          <a:ea typeface="Meiryo" charset="-128"/>
                          <a:cs typeface="Meiryo" charset="-128"/>
                        </a:rPr>
                        <a:t>　</a:t>
                      </a:r>
                      <a:r>
                        <a:rPr lang="ja-JP" altLang="en-US" sz="1400" b="1" i="0" u="none" strike="noStrike" dirty="0">
                          <a:solidFill>
                            <a:srgbClr val="000000"/>
                          </a:solidFill>
                          <a:effectLst/>
                          <a:latin typeface="Meiryo" charset="-128"/>
                          <a:ea typeface="Meiryo" charset="-128"/>
                          <a:cs typeface="Meiryo" charset="-128"/>
                        </a:rPr>
                        <a:t>ジオフェンス（緯度経度）</a:t>
                      </a:r>
                    </a:p>
                  </a:txBody>
                  <a:tcPr marL="137160" marR="137160" marT="72000" marB="72000" anchor="ctr">
                    <a:solidFill>
                      <a:schemeClr val="bg1"/>
                    </a:solidFill>
                  </a:tcPr>
                </a:tc>
                <a:tc>
                  <a:txBody>
                    <a:bodyPr/>
                    <a:lstStyle/>
                    <a:p>
                      <a:pPr algn="ctr" fontAlgn="b"/>
                      <a:r>
                        <a:rPr lang="ja-JP" altLang="en-US" sz="1400" b="0" i="0" u="none" strike="noStrike" dirty="0">
                          <a:solidFill>
                            <a:srgbClr val="000000"/>
                          </a:solidFill>
                          <a:effectLst/>
                          <a:latin typeface="Meiryo" charset="-128"/>
                          <a:ea typeface="Meiryo" charset="-128"/>
                          <a:cs typeface="Meiryo" charset="-128"/>
                        </a:rPr>
                        <a:t>◯</a:t>
                      </a:r>
                      <a:endParaRPr 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a:txBody>
                    <a:bodyPr/>
                    <a:lstStyle/>
                    <a:p>
                      <a:pPr algn="ctr" fontAlgn="b"/>
                      <a:r>
                        <a:rPr lang="ja-JP" altLang="en-US" sz="1400" b="0" i="0" u="none" strike="noStrike">
                          <a:solidFill>
                            <a:srgbClr val="000000"/>
                          </a:solidFill>
                          <a:effectLst/>
                          <a:latin typeface="Meiryo" charset="-128"/>
                          <a:ea typeface="Meiryo" charset="-128"/>
                          <a:cs typeface="Meiryo" charset="-128"/>
                        </a:rPr>
                        <a:t>◯</a:t>
                      </a:r>
                      <a:r>
                        <a:rPr lang="en-US" altLang="ja-JP" sz="1100" b="0" i="0" u="none" strike="noStrike" dirty="0">
                          <a:solidFill>
                            <a:srgbClr val="000000"/>
                          </a:solidFill>
                          <a:effectLst/>
                          <a:latin typeface="Meiryo" charset="-128"/>
                          <a:ea typeface="Meiryo" charset="-128"/>
                          <a:cs typeface="Meiryo" charset="-128"/>
                        </a:rPr>
                        <a:t>*1</a:t>
                      </a:r>
                      <a:endParaRPr 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a:txBody>
                    <a:bodyPr/>
                    <a:lstStyle/>
                    <a:p>
                      <a:pPr algn="ctr" fontAlgn="b"/>
                      <a:r>
                        <a:rPr lang="ja-JP" altLang="en-US" sz="1400" b="0" i="0" u="none" strike="noStrike">
                          <a:solidFill>
                            <a:srgbClr val="000000"/>
                          </a:solidFill>
                          <a:effectLst/>
                          <a:latin typeface="Meiryo" charset="-128"/>
                          <a:ea typeface="Meiryo" charset="-128"/>
                          <a:cs typeface="Meiryo" charset="-128"/>
                        </a:rPr>
                        <a:t>△</a:t>
                      </a:r>
                      <a:r>
                        <a:rPr lang="en-US" altLang="ja-JP" sz="1100" b="0" i="0" u="none" strike="noStrike" dirty="0">
                          <a:solidFill>
                            <a:srgbClr val="000000"/>
                          </a:solidFill>
                          <a:effectLst/>
                          <a:latin typeface="Meiryo" charset="-128"/>
                          <a:ea typeface="Meiryo" charset="-128"/>
                          <a:cs typeface="Meiryo" charset="-128"/>
                        </a:rPr>
                        <a:t>*1</a:t>
                      </a:r>
                      <a:endParaRPr 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extLst>
                  <a:ext uri="{0D108BD9-81ED-4DB2-BD59-A6C34878D82A}">
                    <a16:rowId xmlns:a16="http://schemas.microsoft.com/office/drawing/2014/main" val="10004"/>
                  </a:ext>
                </a:extLst>
              </a:tr>
              <a:tr h="363239">
                <a:tc>
                  <a:txBody>
                    <a:bodyPr/>
                    <a:lstStyle/>
                    <a:p>
                      <a:pPr algn="l" fontAlgn="b"/>
                      <a:r>
                        <a:rPr lang="ja-JP" altLang="en-US" sz="1400" b="1" i="0" u="none" strike="noStrike" dirty="0">
                          <a:solidFill>
                            <a:srgbClr val="000000"/>
                          </a:solidFill>
                          <a:effectLst/>
                          <a:latin typeface="Meiryo" charset="-128"/>
                          <a:ea typeface="Meiryo" charset="-128"/>
                          <a:cs typeface="Meiryo" charset="-128"/>
                        </a:rPr>
                        <a:t>　足あと</a:t>
                      </a:r>
                    </a:p>
                  </a:txBody>
                  <a:tcPr marL="137160" marR="137160" marT="72000" marB="72000" anchor="ctr">
                    <a:solidFill>
                      <a:schemeClr val="bg1"/>
                    </a:solidFill>
                  </a:tcPr>
                </a:tc>
                <a:tc>
                  <a:txBody>
                    <a:bodyPr/>
                    <a:lstStyle/>
                    <a:p>
                      <a:pPr algn="ctr" fontAlgn="b"/>
                      <a:r>
                        <a:rPr lang="ja-JP" altLang="en-US" sz="1400" b="0" i="0" u="none" strike="noStrike" dirty="0">
                          <a:solidFill>
                            <a:srgbClr val="000000"/>
                          </a:solidFill>
                          <a:effectLst/>
                          <a:latin typeface="Meiryo" charset="-128"/>
                          <a:ea typeface="Meiryo" charset="-128"/>
                          <a:cs typeface="Meiryo" charset="-128"/>
                        </a:rPr>
                        <a:t>◯</a:t>
                      </a:r>
                      <a:endParaRPr 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charset="-128"/>
                          <a:ea typeface="Meiryo" charset="-128"/>
                          <a:cs typeface="Meiryo" charset="-128"/>
                        </a:rPr>
                        <a:t>◯</a:t>
                      </a:r>
                      <a:r>
                        <a:rPr kumimoji="1" lang="en-US" altLang="ja-JP" sz="1100" b="0" i="0" u="none" strike="noStrike" kern="1200" cap="none" spc="0" normalizeH="0" baseline="0" noProof="0" dirty="0">
                          <a:ln>
                            <a:noFill/>
                          </a:ln>
                          <a:solidFill>
                            <a:prstClr val="black"/>
                          </a:solidFill>
                          <a:effectLst/>
                          <a:uLnTx/>
                          <a:uFillTx/>
                          <a:latin typeface="Meiryo" charset="-128"/>
                          <a:ea typeface="Meiryo" charset="-128"/>
                          <a:cs typeface="Meiryo" charset="-128"/>
                        </a:rPr>
                        <a:t>*1</a:t>
                      </a:r>
                      <a:endParaRPr kumimoji="1" lang="en-US" sz="1400" b="0" i="0" u="none" strike="noStrike" kern="1200" cap="none" spc="0" normalizeH="0" baseline="0" noProof="0" dirty="0">
                        <a:ln>
                          <a:noFill/>
                        </a:ln>
                        <a:solidFill>
                          <a:srgbClr val="000000"/>
                        </a:solidFill>
                        <a:effectLst/>
                        <a:uLnTx/>
                        <a:uFillTx/>
                        <a:latin typeface="Meiryo" charset="-128"/>
                        <a:ea typeface="Meiryo" charset="-128"/>
                        <a:cs typeface="Meiryo" charset="-128"/>
                      </a:endParaRPr>
                    </a:p>
                  </a:txBody>
                  <a:tcPr marL="137160" marR="137160" marT="72000" marB="72000" anchor="ctr">
                    <a:solidFill>
                      <a:schemeClr val="bg1"/>
                    </a:solidFill>
                  </a:tcPr>
                </a:tc>
                <a:tc>
                  <a:txBody>
                    <a:bodyPr/>
                    <a:lstStyle/>
                    <a:p>
                      <a:pPr algn="ctr" fontAlgn="b"/>
                      <a:r>
                        <a:rPr lang="ja-JP" altLang="en-US" sz="1400" b="0" i="0" u="none" strike="noStrike">
                          <a:solidFill>
                            <a:srgbClr val="000000"/>
                          </a:solidFill>
                          <a:effectLst/>
                          <a:latin typeface="Meiryo" charset="-128"/>
                          <a:ea typeface="Meiryo" charset="-128"/>
                          <a:cs typeface="Meiryo" charset="-128"/>
                        </a:rPr>
                        <a:t>△</a:t>
                      </a:r>
                      <a:r>
                        <a:rPr lang="en-US" altLang="ja-JP" sz="1100" b="0" i="0" u="none" strike="noStrike" dirty="0">
                          <a:solidFill>
                            <a:srgbClr val="000000"/>
                          </a:solidFill>
                          <a:effectLst/>
                          <a:latin typeface="Meiryo" charset="-128"/>
                          <a:ea typeface="Meiryo" charset="-128"/>
                          <a:cs typeface="Meiryo" charset="-128"/>
                        </a:rPr>
                        <a:t>*1</a:t>
                      </a:r>
                      <a:endParaRPr 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extLst>
                  <a:ext uri="{0D108BD9-81ED-4DB2-BD59-A6C34878D82A}">
                    <a16:rowId xmlns:a16="http://schemas.microsoft.com/office/drawing/2014/main" val="10005"/>
                  </a:ext>
                </a:extLst>
              </a:tr>
              <a:tr h="363239">
                <a:tc>
                  <a:txBody>
                    <a:bodyPr/>
                    <a:lstStyle/>
                    <a:p>
                      <a:pPr algn="l" fontAlgn="b"/>
                      <a:r>
                        <a:rPr lang="ja-JP" altLang="en-US" sz="1400" b="1" i="0" u="none" strike="noStrike" dirty="0">
                          <a:solidFill>
                            <a:srgbClr val="000000"/>
                          </a:solidFill>
                          <a:effectLst/>
                          <a:latin typeface="Meiryo" charset="-128"/>
                          <a:ea typeface="Meiryo" charset="-128"/>
                          <a:cs typeface="Meiryo" charset="-128"/>
                        </a:rPr>
                        <a:t>　ジオターゲティング（行政区画）</a:t>
                      </a:r>
                    </a:p>
                  </a:txBody>
                  <a:tcPr marL="137160" marR="137160" marT="72000" marB="72000" anchor="ctr">
                    <a:solidFill>
                      <a:schemeClr val="bg1"/>
                    </a:solidFill>
                  </a:tcPr>
                </a:tc>
                <a:tc>
                  <a:txBody>
                    <a:bodyPr/>
                    <a:lstStyle/>
                    <a:p>
                      <a:pPr algn="ctr" fontAlgn="b"/>
                      <a:r>
                        <a:rPr lang="ja-JP" altLang="en-US" sz="1400" b="0" i="0" u="none" strike="noStrike" dirty="0">
                          <a:solidFill>
                            <a:srgbClr val="000000"/>
                          </a:solidFill>
                          <a:effectLst/>
                          <a:latin typeface="Meiryo" charset="-128"/>
                          <a:ea typeface="Meiryo" charset="-128"/>
                          <a:cs typeface="Meiryo" charset="-128"/>
                        </a:rPr>
                        <a:t>◯</a:t>
                      </a:r>
                      <a:endParaRPr 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a:txBody>
                    <a:bodyPr/>
                    <a:lstStyle/>
                    <a:p>
                      <a:pPr algn="ctr" fontAlgn="b"/>
                      <a:r>
                        <a:rPr lang="ja-JP" altLang="en-US" sz="1400" b="0" i="0" u="none" strike="noStrike" dirty="0">
                          <a:solidFill>
                            <a:srgbClr val="000000"/>
                          </a:solidFill>
                          <a:effectLst/>
                          <a:latin typeface="Meiryo" charset="-128"/>
                          <a:ea typeface="Meiryo" charset="-128"/>
                          <a:cs typeface="Meiryo" charset="-128"/>
                        </a:rPr>
                        <a:t>◯</a:t>
                      </a:r>
                      <a:endParaRPr 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a:txBody>
                    <a:bodyPr/>
                    <a:lstStyle/>
                    <a:p>
                      <a:pPr algn="ctr" fontAlgn="b"/>
                      <a:r>
                        <a:rPr lang="ja-JP" altLang="en-US" sz="1400" b="0" i="0" u="none" strike="noStrike" dirty="0">
                          <a:solidFill>
                            <a:srgbClr val="000000"/>
                          </a:solidFill>
                          <a:effectLst/>
                          <a:latin typeface="Meiryo" charset="-128"/>
                          <a:ea typeface="Meiryo" charset="-128"/>
                          <a:cs typeface="Meiryo" charset="-128"/>
                        </a:rPr>
                        <a:t>◯</a:t>
                      </a:r>
                      <a:endParaRPr 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extLst>
                  <a:ext uri="{0D108BD9-81ED-4DB2-BD59-A6C34878D82A}">
                    <a16:rowId xmlns:a16="http://schemas.microsoft.com/office/drawing/2014/main" val="10006"/>
                  </a:ext>
                </a:extLst>
              </a:tr>
              <a:tr h="363239">
                <a:tc>
                  <a:txBody>
                    <a:bodyPr/>
                    <a:lstStyle/>
                    <a:p>
                      <a:pPr algn="l" fontAlgn="b"/>
                      <a:r>
                        <a:rPr lang="ja-JP" altLang="en-US" sz="1400" u="none" strike="noStrike" dirty="0">
                          <a:effectLst/>
                          <a:latin typeface="Meiryo" charset="-128"/>
                          <a:ea typeface="Meiryo" charset="-128"/>
                          <a:cs typeface="Meiryo" charset="-128"/>
                        </a:rPr>
                        <a:t>　</a:t>
                      </a:r>
                      <a:r>
                        <a:rPr lang="en-US" sz="1400" u="none" strike="noStrike" dirty="0">
                          <a:effectLst/>
                          <a:latin typeface="Meiryo" charset="-128"/>
                          <a:ea typeface="Meiryo" charset="-128"/>
                          <a:cs typeface="Meiryo" charset="-128"/>
                        </a:rPr>
                        <a:t>GeoGenome Audience</a:t>
                      </a:r>
                      <a:endParaRPr 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a:txBody>
                    <a:bodyPr/>
                    <a:lstStyle/>
                    <a:p>
                      <a:pPr algn="ctr" fontAlgn="b"/>
                      <a:r>
                        <a:rPr lang="en-US" sz="1400" u="none" strike="noStrike" dirty="0">
                          <a:effectLst/>
                          <a:latin typeface="Meiryo" charset="-128"/>
                          <a:ea typeface="Meiryo" charset="-128"/>
                          <a:cs typeface="Meiryo" charset="-128"/>
                        </a:rPr>
                        <a:t>◯</a:t>
                      </a:r>
                      <a:endParaRPr 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a:txBody>
                    <a:bodyPr/>
                    <a:lstStyle/>
                    <a:p>
                      <a:pPr algn="ctr" fontAlgn="b"/>
                      <a:r>
                        <a:rPr lang="ja-JP" altLang="en-US" sz="1400" b="0" i="0" u="none" strike="noStrike">
                          <a:solidFill>
                            <a:schemeClr val="tx1"/>
                          </a:solidFill>
                          <a:effectLst/>
                          <a:latin typeface="Meiryo" charset="-128"/>
                          <a:ea typeface="Meiryo" charset="-128"/>
                          <a:cs typeface="Meiryo" charset="-128"/>
                        </a:rPr>
                        <a:t>◯</a:t>
                      </a:r>
                      <a:r>
                        <a:rPr lang="en-US" altLang="ja-JP" sz="1100" b="0" i="0" u="none" strike="noStrike" dirty="0">
                          <a:solidFill>
                            <a:schemeClr val="tx1"/>
                          </a:solidFill>
                          <a:effectLst/>
                          <a:latin typeface="Meiryo" charset="-128"/>
                          <a:ea typeface="Meiryo" charset="-128"/>
                          <a:cs typeface="Meiryo" charset="-128"/>
                        </a:rPr>
                        <a:t>*1</a:t>
                      </a:r>
                      <a:endParaRPr 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a:txBody>
                    <a:bodyPr/>
                    <a:lstStyle/>
                    <a:p>
                      <a:pPr algn="ctr" fontAlgn="b"/>
                      <a:r>
                        <a:rPr lang="ja-JP" altLang="en-US" sz="1400" b="0" i="0" u="none" strike="noStrike">
                          <a:solidFill>
                            <a:srgbClr val="000000"/>
                          </a:solidFill>
                          <a:effectLst/>
                          <a:latin typeface="Meiryo" charset="-128"/>
                          <a:ea typeface="Meiryo" charset="-128"/>
                          <a:cs typeface="Meiryo" charset="-128"/>
                        </a:rPr>
                        <a:t>△</a:t>
                      </a:r>
                      <a:r>
                        <a:rPr lang="en-US" altLang="ja-JP" sz="1100" b="0" i="0" u="none" strike="noStrike" dirty="0">
                          <a:solidFill>
                            <a:srgbClr val="000000"/>
                          </a:solidFill>
                          <a:effectLst/>
                          <a:latin typeface="Meiryo" charset="-128"/>
                          <a:ea typeface="Meiryo" charset="-128"/>
                          <a:cs typeface="Meiryo" charset="-128"/>
                        </a:rPr>
                        <a:t>*1</a:t>
                      </a:r>
                      <a:endParaRPr 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extLst>
                  <a:ext uri="{0D108BD9-81ED-4DB2-BD59-A6C34878D82A}">
                    <a16:rowId xmlns:a16="http://schemas.microsoft.com/office/drawing/2014/main" val="3655900891"/>
                  </a:ext>
                </a:extLst>
              </a:tr>
              <a:tr h="363239">
                <a:tc gridSpan="4">
                  <a:txBody>
                    <a:bodyPr/>
                    <a:lstStyle/>
                    <a:p>
                      <a:pPr algn="l" fontAlgn="b"/>
                      <a:r>
                        <a:rPr lang="ja-JP" altLang="en-US" sz="1400" b="0" i="0" u="none" strike="noStrike" dirty="0">
                          <a:solidFill>
                            <a:srgbClr val="000000"/>
                          </a:solidFill>
                          <a:effectLst/>
                          <a:latin typeface="Meiryo" charset="-128"/>
                          <a:ea typeface="Meiryo" charset="-128"/>
                          <a:cs typeface="Meiryo" charset="-128"/>
                        </a:rPr>
                        <a:t>特別なフォーマット</a:t>
                      </a:r>
                    </a:p>
                  </a:txBody>
                  <a:tcPr marL="137160" marR="137160" marT="72000" marB="72000" anchor="ctr">
                    <a:solidFill>
                      <a:schemeClr val="accent6">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394220">
                <a:tc>
                  <a:txBody>
                    <a:bodyPr/>
                    <a:lstStyle/>
                    <a:p>
                      <a:pPr algn="l" fontAlgn="b"/>
                      <a:r>
                        <a:rPr lang="ja-JP" altLang="en-US" sz="1400" b="1" i="0" u="none" strike="noStrike" dirty="0">
                          <a:solidFill>
                            <a:srgbClr val="000000"/>
                          </a:solidFill>
                          <a:effectLst/>
                          <a:latin typeface="Meiryo" charset="-128"/>
                          <a:ea typeface="Meiryo" charset="-128"/>
                          <a:cs typeface="Meiryo" charset="-128"/>
                        </a:rPr>
                        <a:t>　動画広告</a:t>
                      </a:r>
                    </a:p>
                  </a:txBody>
                  <a:tcPr marL="137160" marR="137160" marT="72000" marB="72000" anchor="ctr">
                    <a:solidFill>
                      <a:schemeClr val="bg1"/>
                    </a:solidFill>
                  </a:tcPr>
                </a:tc>
                <a:tc>
                  <a:txBody>
                    <a:bodyPr/>
                    <a:lstStyle/>
                    <a:p>
                      <a:pPr algn="ctr"/>
                      <a:r>
                        <a:rPr lang="ja-JP" altLang="en-US" sz="1600" dirty="0"/>
                        <a:t>◯</a:t>
                      </a:r>
                      <a:endParaRPr lang="en-US" sz="1600" dirty="0"/>
                    </a:p>
                  </a:txBody>
                  <a:tcPr marL="137160" marR="137160" marT="72000" marB="72000" anchor="ctr">
                    <a:solidFill>
                      <a:schemeClr val="bg1"/>
                    </a:solidFill>
                  </a:tcPr>
                </a:tc>
                <a:tc>
                  <a:txBody>
                    <a:bodyPr/>
                    <a:lstStyle/>
                    <a:p>
                      <a:pPr algn="ctr"/>
                      <a:r>
                        <a:rPr lang="ja-JP" altLang="en-US" sz="1600"/>
                        <a:t>◯</a:t>
                      </a:r>
                      <a:r>
                        <a:rPr lang="en-US" altLang="ja-JP" sz="1100" dirty="0"/>
                        <a:t>*2</a:t>
                      </a:r>
                      <a:endParaRPr lang="en-US" sz="1600" dirty="0"/>
                    </a:p>
                  </a:txBody>
                  <a:tcPr marL="137160" marR="137160" marT="72000" marB="72000" anchor="ctr">
                    <a:solidFill>
                      <a:schemeClr val="bg1"/>
                    </a:solidFill>
                  </a:tcPr>
                </a:tc>
                <a:tc>
                  <a:txBody>
                    <a:bodyPr/>
                    <a:lstStyle/>
                    <a:p>
                      <a:pPr algn="ctr"/>
                      <a:r>
                        <a:rPr lang="ja-JP" altLang="en-US" sz="1600" dirty="0"/>
                        <a:t>◯</a:t>
                      </a:r>
                      <a:r>
                        <a:rPr lang="en-US" altLang="ja-JP" sz="1100" dirty="0"/>
                        <a:t>*2</a:t>
                      </a:r>
                      <a:endParaRPr lang="en-US" sz="1600" dirty="0"/>
                    </a:p>
                  </a:txBody>
                  <a:tcPr marL="137160" marR="137160" marT="72000" marB="72000" anchor="ctr">
                    <a:solidFill>
                      <a:schemeClr val="bg1"/>
                    </a:solidFill>
                  </a:tcPr>
                </a:tc>
                <a:extLst>
                  <a:ext uri="{0D108BD9-81ED-4DB2-BD59-A6C34878D82A}">
                    <a16:rowId xmlns:a16="http://schemas.microsoft.com/office/drawing/2014/main" val="10008"/>
                  </a:ext>
                </a:extLst>
              </a:tr>
              <a:tr h="363239">
                <a:tc gridSpan="4">
                  <a:txBody>
                    <a:bodyPr/>
                    <a:lstStyle/>
                    <a:p>
                      <a:pPr algn="l" fontAlgn="b"/>
                      <a:r>
                        <a:rPr lang="ja-JP" altLang="en-US" sz="1400" b="0" i="0" u="none" strike="noStrike" dirty="0">
                          <a:solidFill>
                            <a:srgbClr val="000000"/>
                          </a:solidFill>
                          <a:effectLst/>
                          <a:latin typeface="Meiryo" charset="-128"/>
                          <a:ea typeface="Meiryo" charset="-128"/>
                          <a:cs typeface="Meiryo" charset="-128"/>
                        </a:rPr>
                        <a:t>その他</a:t>
                      </a:r>
                    </a:p>
                  </a:txBody>
                  <a:tcPr marL="137160" marR="137160" marT="72000" marB="72000" anchor="ctr">
                    <a:solidFill>
                      <a:schemeClr val="accent6">
                        <a:lumMod val="20000"/>
                        <a:lumOff val="80000"/>
                      </a:schemeClr>
                    </a:solidFill>
                  </a:tcPr>
                </a:tc>
                <a:tc hMerge="1">
                  <a:txBody>
                    <a:bodyPr/>
                    <a:lstStyle/>
                    <a:p>
                      <a:pPr algn="ctr" fontAlgn="b"/>
                      <a:endParaRPr lang="en-US" sz="1600" b="0" i="0" u="none" strike="noStrike" dirty="0">
                        <a:solidFill>
                          <a:srgbClr val="000000"/>
                        </a:solidFill>
                        <a:effectLst/>
                        <a:latin typeface="Meiryo" charset="-128"/>
                        <a:ea typeface="Meiryo" charset="-128"/>
                        <a:cs typeface="Meiryo" charset="-128"/>
                      </a:endParaRPr>
                    </a:p>
                  </a:txBody>
                  <a:tcPr marL="137160" marR="137160" marT="137160" marB="137160" anchor="ctr"/>
                </a:tc>
                <a:tc hMerge="1">
                  <a:txBody>
                    <a:bodyPr/>
                    <a:lstStyle/>
                    <a:p>
                      <a:pPr algn="ctr" fontAlgn="b"/>
                      <a:endParaRPr lang="en-US" sz="1600" b="0" i="0" u="none" strike="noStrike" dirty="0">
                        <a:solidFill>
                          <a:srgbClr val="000000"/>
                        </a:solidFill>
                        <a:effectLst/>
                        <a:latin typeface="Meiryo" charset="-128"/>
                        <a:ea typeface="Meiryo" charset="-128"/>
                        <a:cs typeface="Meiryo" charset="-128"/>
                      </a:endParaRPr>
                    </a:p>
                  </a:txBody>
                  <a:tcPr marL="137160" marR="137160" marT="137160" marB="137160" anchor="ctr"/>
                </a:tc>
                <a:tc hMerge="1">
                  <a:txBody>
                    <a:bodyPr/>
                    <a:lstStyle/>
                    <a:p>
                      <a:pPr algn="ctr" fontAlgn="b"/>
                      <a:endParaRPr lang="en-US" sz="1600" b="0" i="0" u="none" strike="noStrike" dirty="0">
                        <a:solidFill>
                          <a:srgbClr val="000000"/>
                        </a:solidFill>
                        <a:effectLst/>
                        <a:latin typeface="Meiryo" charset="-128"/>
                        <a:ea typeface="Meiryo" charset="-128"/>
                        <a:cs typeface="Meiryo" charset="-128"/>
                      </a:endParaRPr>
                    </a:p>
                  </a:txBody>
                  <a:tcPr marL="137160" marR="137160" marT="137160" marB="137160" anchor="ctr"/>
                </a:tc>
                <a:extLst>
                  <a:ext uri="{0D108BD9-81ED-4DB2-BD59-A6C34878D82A}">
                    <a16:rowId xmlns:a16="http://schemas.microsoft.com/office/drawing/2014/main" val="10009"/>
                  </a:ext>
                </a:extLst>
              </a:tr>
              <a:tr h="363239">
                <a:tc>
                  <a:txBody>
                    <a:bodyPr/>
                    <a:lstStyle/>
                    <a:p>
                      <a:pPr algn="l" fontAlgn="b"/>
                      <a:r>
                        <a:rPr lang="ja-JP" altLang="en-US" sz="1400" u="none" strike="noStrike" dirty="0">
                          <a:effectLst/>
                          <a:latin typeface="Meiryo" charset="-128"/>
                          <a:ea typeface="Meiryo" charset="-128"/>
                          <a:cs typeface="Meiryo" charset="-128"/>
                        </a:rPr>
                        <a:t>　リターゲティング</a:t>
                      </a:r>
                      <a:endParaRPr lang="ja-JP" alt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a:txBody>
                    <a:bodyPr/>
                    <a:lstStyle/>
                    <a:p>
                      <a:pPr algn="ctr" fontAlgn="b"/>
                      <a:r>
                        <a:rPr lang="en-US" sz="1400" u="none" strike="noStrike" dirty="0">
                          <a:effectLst/>
                          <a:latin typeface="Meiryo" charset="-128"/>
                          <a:ea typeface="Meiryo" charset="-128"/>
                          <a:cs typeface="Meiryo" charset="-128"/>
                        </a:rPr>
                        <a:t>◯</a:t>
                      </a:r>
                      <a:r>
                        <a:rPr lang="en-US" sz="1100" u="none" strike="noStrike" dirty="0">
                          <a:effectLst/>
                          <a:latin typeface="Meiryo" charset="-128"/>
                          <a:ea typeface="Meiryo" charset="-128"/>
                          <a:cs typeface="Meiryo" charset="-128"/>
                        </a:rPr>
                        <a:t>*3</a:t>
                      </a:r>
                      <a:endParaRPr 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a:txBody>
                    <a:bodyPr/>
                    <a:lstStyle/>
                    <a:p>
                      <a:pPr algn="ctr" fontAlgn="b"/>
                      <a:r>
                        <a:rPr lang="en-US" sz="1400" u="none" strike="noStrike">
                          <a:effectLst/>
                          <a:latin typeface="Meiryo" charset="-128"/>
                          <a:ea typeface="Meiryo" charset="-128"/>
                          <a:cs typeface="Meiryo" charset="-128"/>
                        </a:rPr>
                        <a:t>◯</a:t>
                      </a:r>
                      <a:endParaRPr lang="en-US" sz="1400" b="0" i="0" u="none" strike="noStrike">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a:txBody>
                    <a:bodyPr/>
                    <a:lstStyle/>
                    <a:p>
                      <a:pPr algn="ctr" fontAlgn="b"/>
                      <a:r>
                        <a:rPr lang="en-US" sz="1400" u="none" strike="noStrike">
                          <a:effectLst/>
                          <a:latin typeface="Meiryo" charset="-128"/>
                          <a:ea typeface="Meiryo" charset="-128"/>
                          <a:cs typeface="Meiryo" charset="-128"/>
                        </a:rPr>
                        <a:t>◯</a:t>
                      </a:r>
                      <a:endParaRPr lang="en-US" sz="1400" b="0" i="0" u="none" strike="noStrike">
                        <a:solidFill>
                          <a:srgbClr val="000000"/>
                        </a:solidFill>
                        <a:effectLst/>
                        <a:latin typeface="Meiryo" charset="-128"/>
                        <a:ea typeface="Meiryo" charset="-128"/>
                        <a:cs typeface="Meiryo" charset="-128"/>
                      </a:endParaRPr>
                    </a:p>
                  </a:txBody>
                  <a:tcPr marL="137160" marR="137160" marT="72000" marB="72000" anchor="ctr">
                    <a:solidFill>
                      <a:schemeClr val="bg1"/>
                    </a:solidFill>
                  </a:tcPr>
                </a:tc>
                <a:extLst>
                  <a:ext uri="{0D108BD9-81ED-4DB2-BD59-A6C34878D82A}">
                    <a16:rowId xmlns:a16="http://schemas.microsoft.com/office/drawing/2014/main" val="10010"/>
                  </a:ext>
                </a:extLst>
              </a:tr>
              <a:tr h="363239">
                <a:tc>
                  <a:txBody>
                    <a:bodyPr/>
                    <a:lstStyle/>
                    <a:p>
                      <a:pPr algn="l" fontAlgn="b"/>
                      <a:r>
                        <a:rPr lang="ja-JP" altLang="en-US" sz="1400" u="none" strike="noStrike" dirty="0">
                          <a:effectLst/>
                          <a:latin typeface="Meiryo" charset="-128"/>
                          <a:ea typeface="Meiryo" charset="-128"/>
                          <a:cs typeface="Meiryo" charset="-128"/>
                        </a:rPr>
                        <a:t>　オーディエンスターゲティング</a:t>
                      </a:r>
                      <a:endParaRPr lang="ja-JP" alt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a:txBody>
                    <a:bodyPr/>
                    <a:lstStyle/>
                    <a:p>
                      <a:pPr algn="ctr" fontAlgn="b"/>
                      <a:r>
                        <a:rPr lang="ja-JP" altLang="en-US" sz="1400" b="0" i="0" u="none" strike="noStrike" dirty="0">
                          <a:solidFill>
                            <a:schemeClr val="tx1"/>
                          </a:solidFill>
                          <a:effectLst/>
                          <a:latin typeface="Meiryo" charset="-128"/>
                          <a:ea typeface="Meiryo" charset="-128"/>
                          <a:cs typeface="Meiryo" charset="-128"/>
                        </a:rPr>
                        <a:t>◯</a:t>
                      </a:r>
                      <a:endParaRPr 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a:txBody>
                    <a:bodyPr/>
                    <a:lstStyle/>
                    <a:p>
                      <a:pPr algn="ctr" fontAlgn="b"/>
                      <a:r>
                        <a:rPr lang="ja-JP" altLang="en-US" sz="1400" b="0" i="0" u="none" strike="noStrike" dirty="0">
                          <a:solidFill>
                            <a:schemeClr val="tx1"/>
                          </a:solidFill>
                          <a:effectLst/>
                          <a:latin typeface="Meiryo" charset="-128"/>
                          <a:ea typeface="Meiryo" charset="-128"/>
                          <a:cs typeface="Meiryo" charset="-128"/>
                        </a:rPr>
                        <a:t>◯</a:t>
                      </a:r>
                      <a:endParaRPr 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a:txBody>
                    <a:bodyPr/>
                    <a:lstStyle/>
                    <a:p>
                      <a:pPr algn="ctr" fontAlgn="b"/>
                      <a:r>
                        <a:rPr lang="ja-JP" altLang="en-US" sz="1400" b="0" i="0" u="none" strike="noStrike" dirty="0">
                          <a:solidFill>
                            <a:schemeClr val="tx1"/>
                          </a:solidFill>
                          <a:effectLst/>
                          <a:latin typeface="Meiryo" charset="-128"/>
                          <a:ea typeface="Meiryo" charset="-128"/>
                          <a:cs typeface="Meiryo" charset="-128"/>
                        </a:rPr>
                        <a:t>◯</a:t>
                      </a:r>
                      <a:endParaRPr 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extLst>
                  <a:ext uri="{0D108BD9-81ED-4DB2-BD59-A6C34878D82A}">
                    <a16:rowId xmlns:a16="http://schemas.microsoft.com/office/drawing/2014/main" val="10011"/>
                  </a:ext>
                </a:extLst>
              </a:tr>
              <a:tr h="363239">
                <a:tc>
                  <a:txBody>
                    <a:bodyPr/>
                    <a:lstStyle/>
                    <a:p>
                      <a:pPr algn="l" fontAlgn="b"/>
                      <a:r>
                        <a:rPr lang="ja-JP" altLang="en-US" sz="1400" u="none" strike="noStrike" dirty="0">
                          <a:effectLst/>
                          <a:latin typeface="Meiryo" charset="-128"/>
                          <a:ea typeface="Meiryo" charset="-128"/>
                          <a:cs typeface="Meiryo" charset="-128"/>
                        </a:rPr>
                        <a:t>　カスタムターゲティング</a:t>
                      </a:r>
                      <a:endParaRPr lang="en-US" altLang="ja-JP"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a:txBody>
                    <a:bodyPr/>
                    <a:lstStyle/>
                    <a:p>
                      <a:pPr algn="ctr" fontAlgn="b"/>
                      <a:r>
                        <a:rPr lang="en-US" sz="1400" u="none" strike="noStrike">
                          <a:effectLst/>
                          <a:latin typeface="Meiryo" charset="-128"/>
                          <a:ea typeface="Meiryo" charset="-128"/>
                          <a:cs typeface="Meiryo" charset="-128"/>
                        </a:rPr>
                        <a:t>◯</a:t>
                      </a:r>
                      <a:endParaRPr lang="en-US" sz="1400" b="0" i="0" u="none" strike="noStrike">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a:txBody>
                    <a:bodyPr/>
                    <a:lstStyle/>
                    <a:p>
                      <a:pPr algn="ctr" fontAlgn="b"/>
                      <a:r>
                        <a:rPr lang="en-US" sz="1400" u="none" strike="noStrike">
                          <a:effectLst/>
                          <a:latin typeface="Meiryo" charset="-128"/>
                          <a:ea typeface="Meiryo" charset="-128"/>
                          <a:cs typeface="Meiryo" charset="-128"/>
                        </a:rPr>
                        <a:t>◯</a:t>
                      </a:r>
                      <a:endParaRPr lang="en-US" sz="1400" b="0" i="0" u="none" strike="noStrike">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a:txBody>
                    <a:bodyPr/>
                    <a:lstStyle/>
                    <a:p>
                      <a:pPr algn="ctr" fontAlgn="b"/>
                      <a:r>
                        <a:rPr lang="en-US" sz="1400" u="none" strike="noStrike" dirty="0">
                          <a:effectLst/>
                          <a:latin typeface="Meiryo" charset="-128"/>
                          <a:ea typeface="Meiryo" charset="-128"/>
                          <a:cs typeface="Meiryo" charset="-128"/>
                        </a:rPr>
                        <a:t>◯</a:t>
                      </a:r>
                      <a:endParaRPr 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extLst>
                  <a:ext uri="{0D108BD9-81ED-4DB2-BD59-A6C34878D82A}">
                    <a16:rowId xmlns:a16="http://schemas.microsoft.com/office/drawing/2014/main" val="10012"/>
                  </a:ext>
                </a:extLst>
              </a:tr>
              <a:tr h="363239">
                <a:tc>
                  <a:txBody>
                    <a:bodyPr/>
                    <a:lstStyle/>
                    <a:p>
                      <a:pPr algn="l" fontAlgn="b"/>
                      <a:r>
                        <a:rPr lang="ja-JP" altLang="en-US" sz="1400" u="none" strike="noStrike" dirty="0">
                          <a:effectLst/>
                          <a:latin typeface="Meiryo" charset="-128"/>
                          <a:ea typeface="Meiryo" charset="-128"/>
                          <a:cs typeface="Meiryo" charset="-128"/>
                        </a:rPr>
                        <a:t>　ノンターゲティング</a:t>
                      </a:r>
                      <a:endParaRPr lang="ja-JP" alt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a:txBody>
                    <a:bodyPr/>
                    <a:lstStyle/>
                    <a:p>
                      <a:pPr algn="ctr" fontAlgn="b"/>
                      <a:r>
                        <a:rPr lang="en-US" sz="1400" u="none" strike="noStrike">
                          <a:effectLst/>
                          <a:latin typeface="Meiryo" charset="-128"/>
                          <a:ea typeface="Meiryo" charset="-128"/>
                          <a:cs typeface="Meiryo" charset="-128"/>
                        </a:rPr>
                        <a:t>◯</a:t>
                      </a:r>
                      <a:endParaRPr lang="en-US" sz="1400" b="0" i="0" u="none" strike="noStrike">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a:txBody>
                    <a:bodyPr/>
                    <a:lstStyle/>
                    <a:p>
                      <a:pPr algn="ctr" fontAlgn="b"/>
                      <a:r>
                        <a:rPr lang="en-US" sz="1400" u="none" strike="noStrike">
                          <a:effectLst/>
                          <a:latin typeface="Meiryo" charset="-128"/>
                          <a:ea typeface="Meiryo" charset="-128"/>
                          <a:cs typeface="Meiryo" charset="-128"/>
                        </a:rPr>
                        <a:t>◯</a:t>
                      </a:r>
                      <a:endParaRPr lang="en-US" sz="1400" b="0" i="0" u="none" strike="noStrike">
                        <a:solidFill>
                          <a:srgbClr val="000000"/>
                        </a:solidFill>
                        <a:effectLst/>
                        <a:latin typeface="Meiryo" charset="-128"/>
                        <a:ea typeface="Meiryo" charset="-128"/>
                        <a:cs typeface="Meiryo" charset="-128"/>
                      </a:endParaRPr>
                    </a:p>
                  </a:txBody>
                  <a:tcPr marL="137160" marR="137160" marT="72000" marB="72000" anchor="ctr">
                    <a:solidFill>
                      <a:schemeClr val="bg1"/>
                    </a:solidFill>
                  </a:tcPr>
                </a:tc>
                <a:tc>
                  <a:txBody>
                    <a:bodyPr/>
                    <a:lstStyle/>
                    <a:p>
                      <a:pPr algn="ctr" fontAlgn="b"/>
                      <a:r>
                        <a:rPr lang="en-US" sz="1400" u="none" strike="noStrike" dirty="0">
                          <a:effectLst/>
                          <a:latin typeface="Meiryo" charset="-128"/>
                          <a:ea typeface="Meiryo" charset="-128"/>
                          <a:cs typeface="Meiryo" charset="-128"/>
                        </a:rPr>
                        <a:t>◯</a:t>
                      </a:r>
                      <a:endParaRPr lang="en-US" sz="1400" b="0" i="0" u="none" strike="noStrike" dirty="0">
                        <a:solidFill>
                          <a:srgbClr val="000000"/>
                        </a:solidFill>
                        <a:effectLst/>
                        <a:latin typeface="Meiryo" charset="-128"/>
                        <a:ea typeface="Meiryo" charset="-128"/>
                        <a:cs typeface="Meiryo" charset="-128"/>
                      </a:endParaRPr>
                    </a:p>
                  </a:txBody>
                  <a:tcPr marL="137160" marR="137160" marT="72000" marB="72000" anchor="ctr">
                    <a:solidFill>
                      <a:schemeClr val="bg1"/>
                    </a:solidFill>
                  </a:tcPr>
                </a:tc>
                <a:extLst>
                  <a:ext uri="{0D108BD9-81ED-4DB2-BD59-A6C34878D82A}">
                    <a16:rowId xmlns:a16="http://schemas.microsoft.com/office/drawing/2014/main" val="10013"/>
                  </a:ext>
                </a:extLst>
              </a:tr>
            </a:tbl>
          </a:graphicData>
        </a:graphic>
      </p:graphicFrame>
      <p:sp>
        <p:nvSpPr>
          <p:cNvPr id="13" name="Rectangle 12"/>
          <p:cNvSpPr/>
          <p:nvPr/>
        </p:nvSpPr>
        <p:spPr>
          <a:xfrm>
            <a:off x="406926" y="6106177"/>
            <a:ext cx="9499074" cy="577081"/>
          </a:xfrm>
          <a:prstGeom prst="rect">
            <a:avLst/>
          </a:prstGeom>
        </p:spPr>
        <p:txBody>
          <a:bodyPr wrap="square">
            <a:spAutoFit/>
          </a:bodyPr>
          <a:lstStyle/>
          <a:p>
            <a:r>
              <a:rPr lang="ja-JP" altLang="en-US" sz="1050" dirty="0">
                <a:solidFill>
                  <a:srgbClr val="313131"/>
                </a:solidFill>
                <a:latin typeface="Meiryo" charset="-128"/>
                <a:ea typeface="Meiryo" charset="-128"/>
                <a:cs typeface="Meiryo" charset="-128"/>
              </a:rPr>
              <a:t>*</a:t>
            </a:r>
            <a:r>
              <a:rPr lang="en-US" altLang="ja-JP" sz="1050" dirty="0">
                <a:solidFill>
                  <a:srgbClr val="313131"/>
                </a:solidFill>
                <a:latin typeface="Meiryo" charset="-128"/>
                <a:ea typeface="Meiryo" charset="-128"/>
                <a:cs typeface="Meiryo" charset="-128"/>
              </a:rPr>
              <a:t>1 </a:t>
            </a:r>
            <a:r>
              <a:rPr lang="ja-JP" altLang="en-US" sz="1050">
                <a:solidFill>
                  <a:srgbClr val="313131"/>
                </a:solidFill>
                <a:latin typeface="Meiryo" charset="-128"/>
                <a:ea typeface="Meiryo" charset="-128"/>
                <a:cs typeface="Meiryo" charset="-128"/>
              </a:rPr>
              <a:t>クロスデバイス配信</a:t>
            </a:r>
            <a:endParaRPr lang="en-US" altLang="ja-JP" sz="1050" dirty="0">
              <a:solidFill>
                <a:srgbClr val="313131"/>
              </a:solidFill>
              <a:latin typeface="Meiryo" charset="-128"/>
              <a:ea typeface="Meiryo" charset="-128"/>
              <a:cs typeface="Meiryo" charset="-128"/>
            </a:endParaRPr>
          </a:p>
          <a:p>
            <a:r>
              <a:rPr lang="en-US" altLang="ja-JP" sz="1050" dirty="0">
                <a:solidFill>
                  <a:srgbClr val="313131"/>
                </a:solidFill>
                <a:latin typeface="Meiryo" charset="-128"/>
                <a:ea typeface="Meiryo" charset="-128"/>
                <a:cs typeface="Meiryo" charset="-128"/>
              </a:rPr>
              <a:t>*2 Web</a:t>
            </a:r>
            <a:r>
              <a:rPr lang="ja-JP" altLang="en-US" sz="1050">
                <a:solidFill>
                  <a:srgbClr val="313131"/>
                </a:solidFill>
                <a:latin typeface="Meiryo" charset="-128"/>
                <a:ea typeface="Meiryo" charset="-128"/>
                <a:cs typeface="Meiryo" charset="-128"/>
              </a:rPr>
              <a:t>配信およびクロスデバイス配信</a:t>
            </a:r>
            <a:endParaRPr lang="en-US" altLang="ja-JP" sz="1050" dirty="0">
              <a:solidFill>
                <a:srgbClr val="313131"/>
              </a:solidFill>
              <a:latin typeface="Meiryo" charset="-128"/>
              <a:ea typeface="Meiryo" charset="-128"/>
              <a:cs typeface="Meiryo" charset="-128"/>
            </a:endParaRPr>
          </a:p>
          <a:p>
            <a:r>
              <a:rPr lang="en-US" altLang="ja-JP" sz="1050" dirty="0">
                <a:solidFill>
                  <a:srgbClr val="313131"/>
                </a:solidFill>
                <a:latin typeface="Meiryo" charset="-128"/>
                <a:ea typeface="Meiryo" charset="-128"/>
                <a:cs typeface="Meiryo" charset="-128"/>
              </a:rPr>
              <a:t>*3 </a:t>
            </a:r>
            <a:r>
              <a:rPr lang="ja-JP" altLang="en-US" sz="1050" dirty="0">
                <a:solidFill>
                  <a:srgbClr val="313131"/>
                </a:solidFill>
                <a:latin typeface="Meiryo" charset="-128"/>
                <a:ea typeface="Meiryo" charset="-128"/>
                <a:cs typeface="Meiryo" charset="-128"/>
              </a:rPr>
              <a:t>広告主様保有の</a:t>
            </a:r>
            <a:r>
              <a:rPr lang="en-US" altLang="ja-JP" sz="1050" dirty="0">
                <a:solidFill>
                  <a:srgbClr val="313131"/>
                </a:solidFill>
                <a:latin typeface="Meiryo" charset="-128"/>
                <a:ea typeface="Meiryo" charset="-128"/>
                <a:cs typeface="Meiryo" charset="-128"/>
              </a:rPr>
              <a:t>IDFA/</a:t>
            </a:r>
            <a:r>
              <a:rPr lang="en-US" altLang="ja-JP" sz="1050" dirty="0" err="1">
                <a:solidFill>
                  <a:srgbClr val="313131"/>
                </a:solidFill>
                <a:latin typeface="Meiryo" charset="-128"/>
                <a:ea typeface="Meiryo" charset="-128"/>
                <a:cs typeface="Meiryo" charset="-128"/>
              </a:rPr>
              <a:t>adID</a:t>
            </a:r>
            <a:r>
              <a:rPr lang="ja-JP" altLang="en-US" sz="1050" dirty="0">
                <a:solidFill>
                  <a:srgbClr val="313131"/>
                </a:solidFill>
                <a:latin typeface="Meiryo" charset="-128"/>
                <a:ea typeface="Meiryo" charset="-128"/>
                <a:cs typeface="Meiryo" charset="-128"/>
              </a:rPr>
              <a:t>をご提供いただく「リテンション広告」。</a:t>
            </a:r>
            <a:endParaRPr lang="en-US" altLang="ja-JP" sz="1050" dirty="0">
              <a:solidFill>
                <a:srgbClr val="313131"/>
              </a:solidFill>
              <a:latin typeface="Meiryo" charset="-128"/>
              <a:ea typeface="Meiryo" charset="-128"/>
              <a:cs typeface="Meiryo" charset="-128"/>
            </a:endParaRPr>
          </a:p>
        </p:txBody>
      </p:sp>
    </p:spTree>
    <p:extLst>
      <p:ext uri="{BB962C8B-B14F-4D97-AF65-F5344CB8AC3E}">
        <p14:creationId xmlns:p14="http://schemas.microsoft.com/office/powerpoint/2010/main" val="18428049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val 27">
            <a:extLst>
              <a:ext uri="{FF2B5EF4-FFF2-40B4-BE49-F238E27FC236}">
                <a16:creationId xmlns:a16="http://schemas.microsoft.com/office/drawing/2014/main" id="{4CEFD324-2136-CD41-A595-5B86C718BD2A}"/>
              </a:ext>
            </a:extLst>
          </p:cNvPr>
          <p:cNvSpPr/>
          <p:nvPr/>
        </p:nvSpPr>
        <p:spPr>
          <a:xfrm>
            <a:off x="2387633" y="3244746"/>
            <a:ext cx="4901859" cy="2413755"/>
          </a:xfrm>
          <a:prstGeom prst="ellipse">
            <a:avLst/>
          </a:prstGeom>
          <a:noFill/>
          <a:ln w="114300">
            <a:solidFill>
              <a:schemeClr val="bg1">
                <a:lumMod val="7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6" name="Content Placeholder 5"/>
          <p:cNvSpPr>
            <a:spLocks noGrp="1"/>
          </p:cNvSpPr>
          <p:nvPr>
            <p:ph idx="1"/>
          </p:nvPr>
        </p:nvSpPr>
        <p:spPr/>
        <p:txBody>
          <a:bodyPr>
            <a:normAutofit/>
          </a:bodyPr>
          <a:lstStyle/>
          <a:p>
            <a:r>
              <a:rPr lang="en-US" altLang="ja-JP" sz="1200" dirty="0"/>
              <a:t>2018</a:t>
            </a:r>
            <a:r>
              <a:rPr lang="ja-JP" altLang="en-US" sz="1200"/>
              <a:t>年</a:t>
            </a:r>
            <a:r>
              <a:rPr lang="en-US" altLang="ja-JP" sz="1200" dirty="0"/>
              <a:t>5</a:t>
            </a:r>
            <a:r>
              <a:rPr lang="ja-JP" altLang="en-US" sz="1200"/>
              <a:t>月より、クロスデバイスマッチング米最大手「</a:t>
            </a:r>
            <a:r>
              <a:rPr lang="en-US" altLang="ja-JP" sz="1200" dirty="0"/>
              <a:t>Drawbridge</a:t>
            </a:r>
            <a:r>
              <a:rPr lang="ja-JP" altLang="en-US" sz="1200"/>
              <a:t>」のソリューションを導入し、</a:t>
            </a:r>
            <a:r>
              <a:rPr lang="en-US" altLang="ja-JP" sz="1200" dirty="0"/>
              <a:t>Web</a:t>
            </a:r>
            <a:r>
              <a:rPr lang="ja-JP" altLang="en-US" sz="1200"/>
              <a:t>面でも位置情報広告の配信が可能となりました。</a:t>
            </a:r>
            <a:endParaRPr lang="en-US" altLang="ja-JP" sz="1200" dirty="0"/>
          </a:p>
          <a:p>
            <a:endParaRPr lang="ja-JP" altLang="en-US" sz="1000" dirty="0"/>
          </a:p>
        </p:txBody>
      </p:sp>
      <p:sp>
        <p:nvSpPr>
          <p:cNvPr id="13" name="Rounded Rectangle 12">
            <a:extLst>
              <a:ext uri="{FF2B5EF4-FFF2-40B4-BE49-F238E27FC236}">
                <a16:creationId xmlns:a16="http://schemas.microsoft.com/office/drawing/2014/main" id="{13D007E7-A3E5-EE4F-B194-BB5636C1923E}"/>
              </a:ext>
            </a:extLst>
          </p:cNvPr>
          <p:cNvSpPr/>
          <p:nvPr/>
        </p:nvSpPr>
        <p:spPr>
          <a:xfrm>
            <a:off x="727587" y="4503174"/>
            <a:ext cx="3352800" cy="1730477"/>
          </a:xfrm>
          <a:prstGeom prst="roundRect">
            <a:avLst>
              <a:gd name="adj" fmla="val 8713"/>
            </a:avLst>
          </a:prstGeom>
          <a:solidFill>
            <a:schemeClr val="bg1"/>
          </a:solidFill>
          <a:ln>
            <a:solidFill>
              <a:schemeClr val="bg1"/>
            </a:solidFill>
          </a:ln>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t"/>
          <a:lstStyle/>
          <a:p>
            <a:r>
              <a:rPr lang="ja-JP" altLang="en-US" sz="1400">
                <a:solidFill>
                  <a:schemeClr val="tx1"/>
                </a:solidFill>
                <a:latin typeface="Meiryo" panose="020B0604030504040204" pitchFamily="34" charset="-128"/>
                <a:ea typeface="Meiryo" panose="020B0604030504040204" pitchFamily="34" charset="-128"/>
              </a:rPr>
              <a:t>自宅</a:t>
            </a:r>
            <a:r>
              <a:rPr lang="en-US" altLang="ja-JP" sz="1400" dirty="0">
                <a:solidFill>
                  <a:schemeClr val="tx1"/>
                </a:solidFill>
                <a:latin typeface="Meiryo" panose="020B0604030504040204" pitchFamily="34" charset="-128"/>
                <a:ea typeface="Meiryo" panose="020B0604030504040204" pitchFamily="34" charset="-128"/>
              </a:rPr>
              <a:t>PC</a:t>
            </a:r>
            <a:r>
              <a:rPr lang="ja-JP" altLang="en-US" sz="1400">
                <a:solidFill>
                  <a:schemeClr val="tx1"/>
                </a:solidFill>
                <a:latin typeface="Meiryo" panose="020B0604030504040204" pitchFamily="34" charset="-128"/>
                <a:ea typeface="Meiryo" panose="020B0604030504040204" pitchFamily="34" charset="-128"/>
              </a:rPr>
              <a:t>とスマホを一致</a:t>
            </a:r>
            <a:endParaRPr lang="en-US" sz="1400" dirty="0">
              <a:solidFill>
                <a:schemeClr val="tx1"/>
              </a:solidFill>
              <a:latin typeface="Meiryo" panose="020B0604030504040204" pitchFamily="34" charset="-128"/>
              <a:ea typeface="Meiryo" panose="020B0604030504040204" pitchFamily="34" charset="-128"/>
            </a:endParaRPr>
          </a:p>
        </p:txBody>
      </p:sp>
      <p:sp>
        <p:nvSpPr>
          <p:cNvPr id="14" name="Rounded Rectangle 13">
            <a:extLst>
              <a:ext uri="{FF2B5EF4-FFF2-40B4-BE49-F238E27FC236}">
                <a16:creationId xmlns:a16="http://schemas.microsoft.com/office/drawing/2014/main" id="{AF40453A-4C48-9948-8BE7-2AF4ECFD560D}"/>
              </a:ext>
            </a:extLst>
          </p:cNvPr>
          <p:cNvSpPr/>
          <p:nvPr/>
        </p:nvSpPr>
        <p:spPr>
          <a:xfrm>
            <a:off x="5624051" y="4503174"/>
            <a:ext cx="3352800" cy="1730477"/>
          </a:xfrm>
          <a:prstGeom prst="roundRect">
            <a:avLst>
              <a:gd name="adj" fmla="val 8713"/>
            </a:avLst>
          </a:prstGeom>
          <a:solidFill>
            <a:schemeClr val="bg1"/>
          </a:solidFill>
          <a:ln>
            <a:solidFill>
              <a:schemeClr val="bg1"/>
            </a:solidFill>
          </a:ln>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panose="020B0604030504040204" pitchFamily="34" charset="-128"/>
                <a:ea typeface="Meiryo" panose="020B0604030504040204" pitchFamily="34" charset="-128"/>
              </a:rPr>
              <a:t>職場</a:t>
            </a:r>
            <a:r>
              <a:rPr lang="en-US" altLang="ja-JP" sz="1400" dirty="0">
                <a:solidFill>
                  <a:schemeClr val="tx1"/>
                </a:solidFill>
                <a:latin typeface="Meiryo" panose="020B0604030504040204" pitchFamily="34" charset="-128"/>
                <a:ea typeface="Meiryo" panose="020B0604030504040204" pitchFamily="34" charset="-128"/>
              </a:rPr>
              <a:t>PC</a:t>
            </a:r>
            <a:r>
              <a:rPr lang="ja-JP" altLang="en-US" sz="1400">
                <a:solidFill>
                  <a:schemeClr val="tx1"/>
                </a:solidFill>
                <a:latin typeface="Meiryo" panose="020B0604030504040204" pitchFamily="34" charset="-128"/>
                <a:ea typeface="Meiryo" panose="020B0604030504040204" pitchFamily="34" charset="-128"/>
              </a:rPr>
              <a:t>とスマホを一致</a:t>
            </a:r>
            <a:endParaRPr lang="en-US" sz="1400" dirty="0">
              <a:solidFill>
                <a:schemeClr val="tx1"/>
              </a:solidFill>
              <a:latin typeface="Meiryo" panose="020B0604030504040204" pitchFamily="34" charset="-128"/>
              <a:ea typeface="Meiryo" panose="020B0604030504040204" pitchFamily="34" charset="-128"/>
            </a:endParaRPr>
          </a:p>
        </p:txBody>
      </p:sp>
      <p:sp>
        <p:nvSpPr>
          <p:cNvPr id="5" name="Title 4"/>
          <p:cNvSpPr>
            <a:spLocks noGrp="1"/>
          </p:cNvSpPr>
          <p:nvPr>
            <p:ph type="title"/>
          </p:nvPr>
        </p:nvSpPr>
        <p:spPr/>
        <p:txBody>
          <a:bodyPr/>
          <a:lstStyle/>
          <a:p>
            <a:r>
              <a:rPr lang="en-US" altLang="ja-JP" dirty="0"/>
              <a:t>Web</a:t>
            </a:r>
            <a:r>
              <a:rPr lang="ja-JP" altLang="en-US"/>
              <a:t>面への配信</a:t>
            </a:r>
            <a:endParaRPr lang="en-US" dirty="0"/>
          </a:p>
        </p:txBody>
      </p:sp>
      <p:sp>
        <p:nvSpPr>
          <p:cNvPr id="3" name="Footer Placeholder 2"/>
          <p:cNvSpPr>
            <a:spLocks noGrp="1"/>
          </p:cNvSpPr>
          <p:nvPr>
            <p:ph type="ftr" sz="quarter" idx="11"/>
          </p:nvPr>
        </p:nvSpPr>
        <p:spPr/>
        <p:txBody>
          <a:bodyPr/>
          <a:lstStyle/>
          <a:p>
            <a:r>
              <a:rPr kumimoji="1" lang="en-US" altLang="ja-JP"/>
              <a:t>(c)GeoLogic, Inc.</a:t>
            </a:r>
            <a:endParaRPr kumimoji="1" lang="ja-JP" altLang="en-US" dirty="0"/>
          </a:p>
        </p:txBody>
      </p:sp>
      <p:sp>
        <p:nvSpPr>
          <p:cNvPr id="4" name="Slide Number Placeholder 3"/>
          <p:cNvSpPr>
            <a:spLocks noGrp="1"/>
          </p:cNvSpPr>
          <p:nvPr>
            <p:ph type="sldNum" sz="quarter" idx="12"/>
          </p:nvPr>
        </p:nvSpPr>
        <p:spPr/>
        <p:txBody>
          <a:bodyPr/>
          <a:lstStyle/>
          <a:p>
            <a:fld id="{04ACE752-BD15-4044-A9B6-0BE975522DFF}" type="slidenum">
              <a:rPr kumimoji="1" lang="ja-JP" altLang="en-US" smtClean="0"/>
              <a:t>25</a:t>
            </a:fld>
            <a:endParaRPr kumimoji="1" lang="ja-JP" altLang="en-US"/>
          </a:p>
        </p:txBody>
      </p:sp>
      <p:sp>
        <p:nvSpPr>
          <p:cNvPr id="2" name="Rounded Rectangle 1">
            <a:extLst>
              <a:ext uri="{FF2B5EF4-FFF2-40B4-BE49-F238E27FC236}">
                <a16:creationId xmlns:a16="http://schemas.microsoft.com/office/drawing/2014/main" id="{263E1A79-EF99-C141-A0E0-1E500DEB0714}"/>
              </a:ext>
            </a:extLst>
          </p:cNvPr>
          <p:cNvSpPr/>
          <p:nvPr/>
        </p:nvSpPr>
        <p:spPr>
          <a:xfrm>
            <a:off x="3199235" y="2054942"/>
            <a:ext cx="3352800" cy="1730477"/>
          </a:xfrm>
          <a:prstGeom prst="roundRect">
            <a:avLst>
              <a:gd name="adj" fmla="val 8713"/>
            </a:avLst>
          </a:prstGeom>
          <a:solidFill>
            <a:schemeClr val="bg1"/>
          </a:solidFill>
          <a:ln>
            <a:solidFill>
              <a:schemeClr val="bg1"/>
            </a:solidFill>
          </a:ln>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panose="020B0604030504040204" pitchFamily="34" charset="-128"/>
                <a:ea typeface="Meiryo" panose="020B0604030504040204" pitchFamily="34" charset="-128"/>
              </a:rPr>
              <a:t>スマホ端末内で</a:t>
            </a:r>
            <a:r>
              <a:rPr lang="en-US" altLang="ja-JP" sz="1400" dirty="0">
                <a:solidFill>
                  <a:schemeClr val="tx1"/>
                </a:solidFill>
                <a:latin typeface="Meiryo" panose="020B0604030504040204" pitchFamily="34" charset="-128"/>
                <a:ea typeface="Meiryo" panose="020B0604030504040204" pitchFamily="34" charset="-128"/>
              </a:rPr>
              <a:t>ID</a:t>
            </a:r>
            <a:r>
              <a:rPr lang="ja-JP" altLang="en-US" sz="1400">
                <a:solidFill>
                  <a:schemeClr val="tx1"/>
                </a:solidFill>
                <a:latin typeface="Meiryo" panose="020B0604030504040204" pitchFamily="34" charset="-128"/>
                <a:ea typeface="Meiryo" panose="020B0604030504040204" pitchFamily="34" charset="-128"/>
              </a:rPr>
              <a:t>統合</a:t>
            </a:r>
            <a:endParaRPr lang="en-US" sz="1400" dirty="0">
              <a:solidFill>
                <a:schemeClr val="tx1"/>
              </a:solidFill>
              <a:latin typeface="Meiryo" panose="020B0604030504040204" pitchFamily="34" charset="-128"/>
              <a:ea typeface="Meiryo" panose="020B0604030504040204" pitchFamily="34" charset="-128"/>
            </a:endParaRPr>
          </a:p>
        </p:txBody>
      </p:sp>
      <p:pic>
        <p:nvPicPr>
          <p:cNvPr id="10" name="Picture 9">
            <a:extLst>
              <a:ext uri="{FF2B5EF4-FFF2-40B4-BE49-F238E27FC236}">
                <a16:creationId xmlns:a16="http://schemas.microsoft.com/office/drawing/2014/main" id="{D9437B55-9F05-E54E-8AF1-99101BD041C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932064" y="4043234"/>
            <a:ext cx="980388" cy="919880"/>
          </a:xfrm>
          <a:prstGeom prst="rect">
            <a:avLst/>
          </a:prstGeom>
        </p:spPr>
      </p:pic>
      <p:pic>
        <p:nvPicPr>
          <p:cNvPr id="12" name="Picture 11">
            <a:extLst>
              <a:ext uri="{FF2B5EF4-FFF2-40B4-BE49-F238E27FC236}">
                <a16:creationId xmlns:a16="http://schemas.microsoft.com/office/drawing/2014/main" id="{5D79DE72-7844-1242-AC0E-5CEBCF76283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059920" y="3914229"/>
            <a:ext cx="744718" cy="1034231"/>
          </a:xfrm>
          <a:prstGeom prst="rect">
            <a:avLst/>
          </a:prstGeom>
        </p:spPr>
      </p:pic>
      <p:pic>
        <p:nvPicPr>
          <p:cNvPr id="20" name="Picture 19">
            <a:extLst>
              <a:ext uri="{FF2B5EF4-FFF2-40B4-BE49-F238E27FC236}">
                <a16:creationId xmlns:a16="http://schemas.microsoft.com/office/drawing/2014/main" id="{E13053F2-13AE-7449-A4F7-B3004A92344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60745" y="1582892"/>
            <a:ext cx="944100" cy="944100"/>
          </a:xfrm>
          <a:prstGeom prst="rect">
            <a:avLst/>
          </a:prstGeom>
        </p:spPr>
      </p:pic>
      <p:pic>
        <p:nvPicPr>
          <p:cNvPr id="22" name="Picture 21">
            <a:extLst>
              <a:ext uri="{FF2B5EF4-FFF2-40B4-BE49-F238E27FC236}">
                <a16:creationId xmlns:a16="http://schemas.microsoft.com/office/drawing/2014/main" id="{68ED5640-6231-2349-85F1-4D4C8E23041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432595" y="5129094"/>
            <a:ext cx="1231479" cy="726856"/>
          </a:xfrm>
          <a:prstGeom prst="rect">
            <a:avLst/>
          </a:prstGeom>
        </p:spPr>
      </p:pic>
      <p:pic>
        <p:nvPicPr>
          <p:cNvPr id="24" name="Picture 23">
            <a:extLst>
              <a:ext uri="{FF2B5EF4-FFF2-40B4-BE49-F238E27FC236}">
                <a16:creationId xmlns:a16="http://schemas.microsoft.com/office/drawing/2014/main" id="{01F2452E-726A-024A-8BCE-D1C788D3CD8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589991" y="2480273"/>
            <a:ext cx="571287" cy="1134047"/>
          </a:xfrm>
          <a:prstGeom prst="rect">
            <a:avLst/>
          </a:prstGeom>
        </p:spPr>
      </p:pic>
      <p:cxnSp>
        <p:nvCxnSpPr>
          <p:cNvPr id="26" name="Straight Connector 25">
            <a:extLst>
              <a:ext uri="{FF2B5EF4-FFF2-40B4-BE49-F238E27FC236}">
                <a16:creationId xmlns:a16="http://schemas.microsoft.com/office/drawing/2014/main" id="{DD4F9105-8C10-EF49-9503-E059798A56D8}"/>
              </a:ext>
            </a:extLst>
          </p:cNvPr>
          <p:cNvCxnSpPr>
            <a:cxnSpLocks/>
            <a:stCxn id="31" idx="3"/>
          </p:cNvCxnSpPr>
          <p:nvPr/>
        </p:nvCxnSpPr>
        <p:spPr>
          <a:xfrm>
            <a:off x="1689044" y="5492522"/>
            <a:ext cx="903327" cy="0"/>
          </a:xfrm>
          <a:prstGeom prst="line">
            <a:avLst/>
          </a:prstGeom>
          <a:ln w="41275">
            <a:solidFill>
              <a:srgbClr val="6BDFDE"/>
            </a:solidFill>
            <a:headEnd type="oval"/>
            <a:tailEnd type="oval"/>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04432EA2-0EDD-5A43-BBD0-66974014A5FF}"/>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295220" y="5101637"/>
            <a:ext cx="393824" cy="781770"/>
          </a:xfrm>
          <a:prstGeom prst="rect">
            <a:avLst/>
          </a:prstGeom>
        </p:spPr>
      </p:pic>
      <p:grpSp>
        <p:nvGrpSpPr>
          <p:cNvPr id="50" name="Group 49">
            <a:extLst>
              <a:ext uri="{FF2B5EF4-FFF2-40B4-BE49-F238E27FC236}">
                <a16:creationId xmlns:a16="http://schemas.microsoft.com/office/drawing/2014/main" id="{FA47BE92-71C7-EF48-B630-9819C16A293E}"/>
              </a:ext>
            </a:extLst>
          </p:cNvPr>
          <p:cNvGrpSpPr/>
          <p:nvPr/>
        </p:nvGrpSpPr>
        <p:grpSpPr>
          <a:xfrm>
            <a:off x="1844921" y="5295073"/>
            <a:ext cx="586806" cy="116070"/>
            <a:chOff x="1797786" y="5295073"/>
            <a:chExt cx="586806" cy="116070"/>
          </a:xfrm>
        </p:grpSpPr>
        <p:cxnSp>
          <p:nvCxnSpPr>
            <p:cNvPr id="34" name="Straight Connector 33">
              <a:extLst>
                <a:ext uri="{FF2B5EF4-FFF2-40B4-BE49-F238E27FC236}">
                  <a16:creationId xmlns:a16="http://schemas.microsoft.com/office/drawing/2014/main" id="{1F01711B-AFBD-F04A-A63C-C04A10DEF6B8}"/>
                </a:ext>
              </a:extLst>
            </p:cNvPr>
            <p:cNvCxnSpPr>
              <a:cxnSpLocks/>
            </p:cNvCxnSpPr>
            <p:nvPr/>
          </p:nvCxnSpPr>
          <p:spPr>
            <a:xfrm flipH="1" flipV="1">
              <a:off x="1797786" y="5298238"/>
              <a:ext cx="102363" cy="112905"/>
            </a:xfrm>
            <a:prstGeom prst="line">
              <a:avLst/>
            </a:prstGeom>
            <a:ln w="12700">
              <a:solidFill>
                <a:srgbClr val="6BDFDE"/>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23E1E497-CF16-A648-B27F-06B743E20E1C}"/>
                </a:ext>
              </a:extLst>
            </p:cNvPr>
            <p:cNvCxnSpPr>
              <a:cxnSpLocks/>
            </p:cNvCxnSpPr>
            <p:nvPr/>
          </p:nvCxnSpPr>
          <p:spPr>
            <a:xfrm flipH="1" flipV="1">
              <a:off x="1971320" y="5295073"/>
              <a:ext cx="52247" cy="116070"/>
            </a:xfrm>
            <a:prstGeom prst="line">
              <a:avLst/>
            </a:prstGeom>
            <a:ln w="12700">
              <a:solidFill>
                <a:srgbClr val="6BDFDE"/>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222F2D5E-E674-5E49-839B-B7079B4357EC}"/>
                </a:ext>
              </a:extLst>
            </p:cNvPr>
            <p:cNvCxnSpPr>
              <a:cxnSpLocks/>
            </p:cNvCxnSpPr>
            <p:nvPr/>
          </p:nvCxnSpPr>
          <p:spPr>
            <a:xfrm flipV="1">
              <a:off x="2270281" y="5295073"/>
              <a:ext cx="114311" cy="116070"/>
            </a:xfrm>
            <a:prstGeom prst="line">
              <a:avLst/>
            </a:prstGeom>
            <a:ln w="12700">
              <a:solidFill>
                <a:srgbClr val="6BDFDE"/>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476F9310-5560-6F49-B617-A05AFC620C04}"/>
                </a:ext>
              </a:extLst>
            </p:cNvPr>
            <p:cNvCxnSpPr>
              <a:cxnSpLocks/>
            </p:cNvCxnSpPr>
            <p:nvPr/>
          </p:nvCxnSpPr>
          <p:spPr>
            <a:xfrm flipV="1">
              <a:off x="2158911" y="5295073"/>
              <a:ext cx="46215" cy="116070"/>
            </a:xfrm>
            <a:prstGeom prst="line">
              <a:avLst/>
            </a:prstGeom>
            <a:ln w="12700">
              <a:solidFill>
                <a:srgbClr val="6BDFDE"/>
              </a:solidFill>
            </a:ln>
          </p:spPr>
          <p:style>
            <a:lnRef idx="1">
              <a:schemeClr val="accent1"/>
            </a:lnRef>
            <a:fillRef idx="0">
              <a:schemeClr val="accent1"/>
            </a:fillRef>
            <a:effectRef idx="0">
              <a:schemeClr val="accent1"/>
            </a:effectRef>
            <a:fontRef idx="minor">
              <a:schemeClr val="tx1"/>
            </a:fontRef>
          </p:style>
        </p:cxnSp>
      </p:grpSp>
      <p:grpSp>
        <p:nvGrpSpPr>
          <p:cNvPr id="49" name="Group 48">
            <a:extLst>
              <a:ext uri="{FF2B5EF4-FFF2-40B4-BE49-F238E27FC236}">
                <a16:creationId xmlns:a16="http://schemas.microsoft.com/office/drawing/2014/main" id="{1EA9D36F-4CC6-A441-8EC5-F27778AC9CB8}"/>
              </a:ext>
            </a:extLst>
          </p:cNvPr>
          <p:cNvGrpSpPr/>
          <p:nvPr/>
        </p:nvGrpSpPr>
        <p:grpSpPr>
          <a:xfrm rot="10800000">
            <a:off x="1844921" y="5593864"/>
            <a:ext cx="586806" cy="116070"/>
            <a:chOff x="1950186" y="5447473"/>
            <a:chExt cx="586806" cy="116070"/>
          </a:xfrm>
        </p:grpSpPr>
        <p:cxnSp>
          <p:nvCxnSpPr>
            <p:cNvPr id="45" name="Straight Connector 44">
              <a:extLst>
                <a:ext uri="{FF2B5EF4-FFF2-40B4-BE49-F238E27FC236}">
                  <a16:creationId xmlns:a16="http://schemas.microsoft.com/office/drawing/2014/main" id="{2DF5136B-3BEA-EA46-9762-A5074393A209}"/>
                </a:ext>
              </a:extLst>
            </p:cNvPr>
            <p:cNvCxnSpPr>
              <a:cxnSpLocks/>
            </p:cNvCxnSpPr>
            <p:nvPr/>
          </p:nvCxnSpPr>
          <p:spPr>
            <a:xfrm flipH="1" flipV="1">
              <a:off x="1950186" y="5450638"/>
              <a:ext cx="102363" cy="112905"/>
            </a:xfrm>
            <a:prstGeom prst="line">
              <a:avLst/>
            </a:prstGeom>
            <a:ln w="12700">
              <a:solidFill>
                <a:srgbClr val="6BDFDE"/>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E6CA6EA-825E-7446-ABF8-BE5A4F235EB6}"/>
                </a:ext>
              </a:extLst>
            </p:cNvPr>
            <p:cNvCxnSpPr>
              <a:cxnSpLocks/>
            </p:cNvCxnSpPr>
            <p:nvPr/>
          </p:nvCxnSpPr>
          <p:spPr>
            <a:xfrm flipH="1" flipV="1">
              <a:off x="2123720" y="5447473"/>
              <a:ext cx="52247" cy="116070"/>
            </a:xfrm>
            <a:prstGeom prst="line">
              <a:avLst/>
            </a:prstGeom>
            <a:ln w="12700">
              <a:solidFill>
                <a:srgbClr val="6BDFDE"/>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0830396-90ED-3D48-A367-56612CD0D6F7}"/>
                </a:ext>
              </a:extLst>
            </p:cNvPr>
            <p:cNvCxnSpPr>
              <a:cxnSpLocks/>
            </p:cNvCxnSpPr>
            <p:nvPr/>
          </p:nvCxnSpPr>
          <p:spPr>
            <a:xfrm flipV="1">
              <a:off x="2422681" y="5447473"/>
              <a:ext cx="114311" cy="116070"/>
            </a:xfrm>
            <a:prstGeom prst="line">
              <a:avLst/>
            </a:prstGeom>
            <a:ln w="12700">
              <a:solidFill>
                <a:srgbClr val="6BDFDE"/>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1AD7888-6138-5B45-9DCF-72A1A59C5F35}"/>
                </a:ext>
              </a:extLst>
            </p:cNvPr>
            <p:cNvCxnSpPr>
              <a:cxnSpLocks/>
            </p:cNvCxnSpPr>
            <p:nvPr/>
          </p:nvCxnSpPr>
          <p:spPr>
            <a:xfrm flipV="1">
              <a:off x="2311311" y="5447473"/>
              <a:ext cx="46215" cy="116070"/>
            </a:xfrm>
            <a:prstGeom prst="line">
              <a:avLst/>
            </a:prstGeom>
            <a:ln w="12700">
              <a:solidFill>
                <a:srgbClr val="6BDFDE"/>
              </a:solidFill>
            </a:ln>
          </p:spPr>
          <p:style>
            <a:lnRef idx="1">
              <a:schemeClr val="accent1"/>
            </a:lnRef>
            <a:fillRef idx="0">
              <a:schemeClr val="accent1"/>
            </a:fillRef>
            <a:effectRef idx="0">
              <a:schemeClr val="accent1"/>
            </a:effectRef>
            <a:fontRef idx="minor">
              <a:schemeClr val="tx1"/>
            </a:fontRef>
          </p:style>
        </p:cxnSp>
      </p:grpSp>
      <p:pic>
        <p:nvPicPr>
          <p:cNvPr id="51" name="Picture 50">
            <a:extLst>
              <a:ext uri="{FF2B5EF4-FFF2-40B4-BE49-F238E27FC236}">
                <a16:creationId xmlns:a16="http://schemas.microsoft.com/office/drawing/2014/main" id="{7EC8897A-3EEE-4348-A3FF-EAA12613BBD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438228" y="5129094"/>
            <a:ext cx="1231479" cy="726856"/>
          </a:xfrm>
          <a:prstGeom prst="rect">
            <a:avLst/>
          </a:prstGeom>
        </p:spPr>
      </p:pic>
      <p:cxnSp>
        <p:nvCxnSpPr>
          <p:cNvPr id="52" name="Straight Connector 51">
            <a:extLst>
              <a:ext uri="{FF2B5EF4-FFF2-40B4-BE49-F238E27FC236}">
                <a16:creationId xmlns:a16="http://schemas.microsoft.com/office/drawing/2014/main" id="{5512F3DA-1A64-C041-B414-7CC99ECFBE65}"/>
              </a:ext>
            </a:extLst>
          </p:cNvPr>
          <p:cNvCxnSpPr>
            <a:cxnSpLocks/>
            <a:stCxn id="53" idx="3"/>
          </p:cNvCxnSpPr>
          <p:nvPr/>
        </p:nvCxnSpPr>
        <p:spPr>
          <a:xfrm>
            <a:off x="6694677" y="5492522"/>
            <a:ext cx="899923" cy="0"/>
          </a:xfrm>
          <a:prstGeom prst="line">
            <a:avLst/>
          </a:prstGeom>
          <a:ln w="41275">
            <a:solidFill>
              <a:srgbClr val="6BDFDE"/>
            </a:solidFill>
            <a:headEnd type="oval"/>
            <a:tailEnd type="oval"/>
          </a:ln>
        </p:spPr>
        <p:style>
          <a:lnRef idx="1">
            <a:schemeClr val="accent1"/>
          </a:lnRef>
          <a:fillRef idx="0">
            <a:schemeClr val="accent1"/>
          </a:fillRef>
          <a:effectRef idx="0">
            <a:schemeClr val="accent1"/>
          </a:effectRef>
          <a:fontRef idx="minor">
            <a:schemeClr val="tx1"/>
          </a:fontRef>
        </p:style>
      </p:cxnSp>
      <p:pic>
        <p:nvPicPr>
          <p:cNvPr id="53" name="Picture 52">
            <a:extLst>
              <a:ext uri="{FF2B5EF4-FFF2-40B4-BE49-F238E27FC236}">
                <a16:creationId xmlns:a16="http://schemas.microsoft.com/office/drawing/2014/main" id="{0EBAE847-0AC9-024F-86D0-B7FC9E2666F9}"/>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300853" y="5101637"/>
            <a:ext cx="393824" cy="781770"/>
          </a:xfrm>
          <a:prstGeom prst="rect">
            <a:avLst/>
          </a:prstGeom>
        </p:spPr>
      </p:pic>
      <p:grpSp>
        <p:nvGrpSpPr>
          <p:cNvPr id="54" name="Group 53">
            <a:extLst>
              <a:ext uri="{FF2B5EF4-FFF2-40B4-BE49-F238E27FC236}">
                <a16:creationId xmlns:a16="http://schemas.microsoft.com/office/drawing/2014/main" id="{73B15D90-783B-3F48-8E50-9AF34EFB93C8}"/>
              </a:ext>
            </a:extLst>
          </p:cNvPr>
          <p:cNvGrpSpPr/>
          <p:nvPr/>
        </p:nvGrpSpPr>
        <p:grpSpPr>
          <a:xfrm>
            <a:off x="6859981" y="5295073"/>
            <a:ext cx="586806" cy="116070"/>
            <a:chOff x="1797786" y="5295073"/>
            <a:chExt cx="586806" cy="116070"/>
          </a:xfrm>
        </p:grpSpPr>
        <p:cxnSp>
          <p:nvCxnSpPr>
            <p:cNvPr id="55" name="Straight Connector 54">
              <a:extLst>
                <a:ext uri="{FF2B5EF4-FFF2-40B4-BE49-F238E27FC236}">
                  <a16:creationId xmlns:a16="http://schemas.microsoft.com/office/drawing/2014/main" id="{045EAC03-01D8-CF40-9B1C-BA105A3A04BB}"/>
                </a:ext>
              </a:extLst>
            </p:cNvPr>
            <p:cNvCxnSpPr>
              <a:cxnSpLocks/>
            </p:cNvCxnSpPr>
            <p:nvPr/>
          </p:nvCxnSpPr>
          <p:spPr>
            <a:xfrm flipH="1" flipV="1">
              <a:off x="1797786" y="5298238"/>
              <a:ext cx="102363" cy="112905"/>
            </a:xfrm>
            <a:prstGeom prst="line">
              <a:avLst/>
            </a:prstGeom>
            <a:ln w="12700">
              <a:solidFill>
                <a:srgbClr val="6BDFDE"/>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AC8D9ACD-61BF-B84F-8740-FD4566533A5D}"/>
                </a:ext>
              </a:extLst>
            </p:cNvPr>
            <p:cNvCxnSpPr>
              <a:cxnSpLocks/>
            </p:cNvCxnSpPr>
            <p:nvPr/>
          </p:nvCxnSpPr>
          <p:spPr>
            <a:xfrm flipH="1" flipV="1">
              <a:off x="1971320" y="5295073"/>
              <a:ext cx="52247" cy="116070"/>
            </a:xfrm>
            <a:prstGeom prst="line">
              <a:avLst/>
            </a:prstGeom>
            <a:ln w="12700">
              <a:solidFill>
                <a:srgbClr val="6BDFDE"/>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EE11D80C-599F-484C-8DD3-4C57F0E309FE}"/>
                </a:ext>
              </a:extLst>
            </p:cNvPr>
            <p:cNvCxnSpPr>
              <a:cxnSpLocks/>
            </p:cNvCxnSpPr>
            <p:nvPr/>
          </p:nvCxnSpPr>
          <p:spPr>
            <a:xfrm flipV="1">
              <a:off x="2270281" y="5295073"/>
              <a:ext cx="114311" cy="116070"/>
            </a:xfrm>
            <a:prstGeom prst="line">
              <a:avLst/>
            </a:prstGeom>
            <a:ln w="12700">
              <a:solidFill>
                <a:srgbClr val="6BDFDE"/>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BF5CEE8D-3CB9-344E-8920-D31D323B5288}"/>
                </a:ext>
              </a:extLst>
            </p:cNvPr>
            <p:cNvCxnSpPr>
              <a:cxnSpLocks/>
            </p:cNvCxnSpPr>
            <p:nvPr/>
          </p:nvCxnSpPr>
          <p:spPr>
            <a:xfrm flipV="1">
              <a:off x="2158911" y="5295073"/>
              <a:ext cx="46215" cy="116070"/>
            </a:xfrm>
            <a:prstGeom prst="line">
              <a:avLst/>
            </a:prstGeom>
            <a:ln w="12700">
              <a:solidFill>
                <a:srgbClr val="6BDFDE"/>
              </a:solidFill>
            </a:ln>
          </p:spPr>
          <p:style>
            <a:lnRef idx="1">
              <a:schemeClr val="accent1"/>
            </a:lnRef>
            <a:fillRef idx="0">
              <a:schemeClr val="accent1"/>
            </a:fillRef>
            <a:effectRef idx="0">
              <a:schemeClr val="accent1"/>
            </a:effectRef>
            <a:fontRef idx="minor">
              <a:schemeClr val="tx1"/>
            </a:fontRef>
          </p:style>
        </p:cxnSp>
      </p:grpSp>
      <p:grpSp>
        <p:nvGrpSpPr>
          <p:cNvPr id="59" name="Group 58">
            <a:extLst>
              <a:ext uri="{FF2B5EF4-FFF2-40B4-BE49-F238E27FC236}">
                <a16:creationId xmlns:a16="http://schemas.microsoft.com/office/drawing/2014/main" id="{BB0E9627-23D5-484F-B157-50D198BC6680}"/>
              </a:ext>
            </a:extLst>
          </p:cNvPr>
          <p:cNvGrpSpPr/>
          <p:nvPr/>
        </p:nvGrpSpPr>
        <p:grpSpPr>
          <a:xfrm rot="10800000">
            <a:off x="6859981" y="5593864"/>
            <a:ext cx="586806" cy="116070"/>
            <a:chOff x="1950186" y="5447473"/>
            <a:chExt cx="586806" cy="116070"/>
          </a:xfrm>
        </p:grpSpPr>
        <p:cxnSp>
          <p:nvCxnSpPr>
            <p:cNvPr id="60" name="Straight Connector 59">
              <a:extLst>
                <a:ext uri="{FF2B5EF4-FFF2-40B4-BE49-F238E27FC236}">
                  <a16:creationId xmlns:a16="http://schemas.microsoft.com/office/drawing/2014/main" id="{199466A6-A8F0-044A-BD57-5513B31E29B3}"/>
                </a:ext>
              </a:extLst>
            </p:cNvPr>
            <p:cNvCxnSpPr>
              <a:cxnSpLocks/>
            </p:cNvCxnSpPr>
            <p:nvPr/>
          </p:nvCxnSpPr>
          <p:spPr>
            <a:xfrm flipH="1" flipV="1">
              <a:off x="1950186" y="5450638"/>
              <a:ext cx="102363" cy="112905"/>
            </a:xfrm>
            <a:prstGeom prst="line">
              <a:avLst/>
            </a:prstGeom>
            <a:ln w="12700">
              <a:solidFill>
                <a:srgbClr val="6BDFDE"/>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E0B75FB7-2083-3B40-B97C-A0A5C254A64A}"/>
                </a:ext>
              </a:extLst>
            </p:cNvPr>
            <p:cNvCxnSpPr>
              <a:cxnSpLocks/>
            </p:cNvCxnSpPr>
            <p:nvPr/>
          </p:nvCxnSpPr>
          <p:spPr>
            <a:xfrm flipH="1" flipV="1">
              <a:off x="2123720" y="5447473"/>
              <a:ext cx="52247" cy="116070"/>
            </a:xfrm>
            <a:prstGeom prst="line">
              <a:avLst/>
            </a:prstGeom>
            <a:ln w="12700">
              <a:solidFill>
                <a:srgbClr val="6BDFDE"/>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472398D9-6EF2-784D-AAF0-4BDFFDAE2E45}"/>
                </a:ext>
              </a:extLst>
            </p:cNvPr>
            <p:cNvCxnSpPr>
              <a:cxnSpLocks/>
            </p:cNvCxnSpPr>
            <p:nvPr/>
          </p:nvCxnSpPr>
          <p:spPr>
            <a:xfrm flipV="1">
              <a:off x="2422681" y="5447473"/>
              <a:ext cx="114311" cy="116070"/>
            </a:xfrm>
            <a:prstGeom prst="line">
              <a:avLst/>
            </a:prstGeom>
            <a:ln w="12700">
              <a:solidFill>
                <a:srgbClr val="6BDFDE"/>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6FDCEDF-4CE3-3D47-AE62-123B5FFD97AE}"/>
                </a:ext>
              </a:extLst>
            </p:cNvPr>
            <p:cNvCxnSpPr>
              <a:cxnSpLocks/>
            </p:cNvCxnSpPr>
            <p:nvPr/>
          </p:nvCxnSpPr>
          <p:spPr>
            <a:xfrm flipV="1">
              <a:off x="2311311" y="5447473"/>
              <a:ext cx="46215" cy="116070"/>
            </a:xfrm>
            <a:prstGeom prst="line">
              <a:avLst/>
            </a:prstGeom>
            <a:ln w="12700">
              <a:solidFill>
                <a:srgbClr val="6BDFDE"/>
              </a:solidFill>
            </a:ln>
          </p:spPr>
          <p:style>
            <a:lnRef idx="1">
              <a:schemeClr val="accent1"/>
            </a:lnRef>
            <a:fillRef idx="0">
              <a:schemeClr val="accent1"/>
            </a:fillRef>
            <a:effectRef idx="0">
              <a:schemeClr val="accent1"/>
            </a:effectRef>
            <a:fontRef idx="minor">
              <a:schemeClr val="tx1"/>
            </a:fontRef>
          </p:style>
        </p:cxnSp>
      </p:grpSp>
      <p:sp>
        <p:nvSpPr>
          <p:cNvPr id="64" name="Rectangle 63">
            <a:extLst>
              <a:ext uri="{FF2B5EF4-FFF2-40B4-BE49-F238E27FC236}">
                <a16:creationId xmlns:a16="http://schemas.microsoft.com/office/drawing/2014/main" id="{AC36EFCD-9ED0-A740-B2A7-F5ED98DFF532}"/>
              </a:ext>
            </a:extLst>
          </p:cNvPr>
          <p:cNvSpPr/>
          <p:nvPr/>
        </p:nvSpPr>
        <p:spPr>
          <a:xfrm>
            <a:off x="4263179" y="2630538"/>
            <a:ext cx="452158" cy="817042"/>
          </a:xfrm>
          <a:prstGeom prst="rect">
            <a:avLst/>
          </a:prstGeom>
          <a:ln w="12700">
            <a:solidFill>
              <a:schemeClr val="bg1">
                <a:lumMod val="50000"/>
              </a:schemeClr>
            </a:solidFill>
          </a:ln>
        </p:spPr>
        <p:style>
          <a:lnRef idx="2">
            <a:schemeClr val="accent1"/>
          </a:lnRef>
          <a:fillRef idx="1">
            <a:schemeClr val="lt1"/>
          </a:fillRef>
          <a:effectRef idx="0">
            <a:schemeClr val="accent1"/>
          </a:effectRef>
          <a:fontRef idx="minor">
            <a:schemeClr val="dk1"/>
          </a:fontRef>
        </p:style>
        <p:txBody>
          <a:bodyPr wrap="none" rtlCol="0" anchor="ctr"/>
          <a:lstStyle/>
          <a:p>
            <a:pPr algn="ctr"/>
            <a:r>
              <a:rPr lang="en-US" dirty="0">
                <a:latin typeface="Futura Condensed Medium" panose="020B0602020204020303" pitchFamily="34" charset="-79"/>
                <a:cs typeface="Futura Condensed Medium" panose="020B0602020204020303" pitchFamily="34" charset="-79"/>
              </a:rPr>
              <a:t>APP</a:t>
            </a:r>
          </a:p>
        </p:txBody>
      </p:sp>
      <p:sp>
        <p:nvSpPr>
          <p:cNvPr id="65" name="Rectangle 64">
            <a:extLst>
              <a:ext uri="{FF2B5EF4-FFF2-40B4-BE49-F238E27FC236}">
                <a16:creationId xmlns:a16="http://schemas.microsoft.com/office/drawing/2014/main" id="{E0556EF8-138D-6142-8341-04EA8E6DDA19}"/>
              </a:ext>
            </a:extLst>
          </p:cNvPr>
          <p:cNvSpPr/>
          <p:nvPr/>
        </p:nvSpPr>
        <p:spPr>
          <a:xfrm>
            <a:off x="5045604" y="2630538"/>
            <a:ext cx="452158" cy="817042"/>
          </a:xfrm>
          <a:prstGeom prst="rect">
            <a:avLst/>
          </a:prstGeom>
          <a:ln w="12700">
            <a:solidFill>
              <a:schemeClr val="bg1">
                <a:lumMod val="50000"/>
              </a:schemeClr>
            </a:solidFill>
          </a:ln>
        </p:spPr>
        <p:style>
          <a:lnRef idx="2">
            <a:schemeClr val="accent1"/>
          </a:lnRef>
          <a:fillRef idx="1">
            <a:schemeClr val="lt1"/>
          </a:fillRef>
          <a:effectRef idx="0">
            <a:schemeClr val="accent1"/>
          </a:effectRef>
          <a:fontRef idx="minor">
            <a:schemeClr val="dk1"/>
          </a:fontRef>
        </p:style>
        <p:txBody>
          <a:bodyPr wrap="none" rtlCol="0" anchor="ctr"/>
          <a:lstStyle/>
          <a:p>
            <a:pPr algn="ctr"/>
            <a:r>
              <a:rPr lang="en-US" dirty="0">
                <a:latin typeface="Futura Condensed Medium" panose="020B0602020204020303" pitchFamily="34" charset="-79"/>
                <a:cs typeface="Futura Condensed Medium" panose="020B0602020204020303" pitchFamily="34" charset="-79"/>
              </a:rPr>
              <a:t>Web</a:t>
            </a:r>
          </a:p>
        </p:txBody>
      </p:sp>
      <p:cxnSp>
        <p:nvCxnSpPr>
          <p:cNvPr id="66" name="Straight Connector 65">
            <a:extLst>
              <a:ext uri="{FF2B5EF4-FFF2-40B4-BE49-F238E27FC236}">
                <a16:creationId xmlns:a16="http://schemas.microsoft.com/office/drawing/2014/main" id="{AFAA4D65-92A6-B941-B7EB-64309660BD5D}"/>
              </a:ext>
            </a:extLst>
          </p:cNvPr>
          <p:cNvCxnSpPr>
            <a:cxnSpLocks/>
            <a:stCxn id="64" idx="3"/>
            <a:endCxn id="65" idx="1"/>
          </p:cNvCxnSpPr>
          <p:nvPr/>
        </p:nvCxnSpPr>
        <p:spPr>
          <a:xfrm>
            <a:off x="4715337" y="3039059"/>
            <a:ext cx="330267" cy="0"/>
          </a:xfrm>
          <a:prstGeom prst="line">
            <a:avLst/>
          </a:prstGeom>
          <a:ln w="41275">
            <a:solidFill>
              <a:srgbClr val="6BDFDE"/>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3D51BB92-AA32-364C-921D-2B69037B696C}"/>
              </a:ext>
            </a:extLst>
          </p:cNvPr>
          <p:cNvCxnSpPr>
            <a:cxnSpLocks/>
          </p:cNvCxnSpPr>
          <p:nvPr/>
        </p:nvCxnSpPr>
        <p:spPr>
          <a:xfrm flipH="1" flipV="1">
            <a:off x="4784400" y="2843630"/>
            <a:ext cx="52247" cy="116070"/>
          </a:xfrm>
          <a:prstGeom prst="line">
            <a:avLst/>
          </a:prstGeom>
          <a:ln w="12700">
            <a:solidFill>
              <a:srgbClr val="6BDFDE"/>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B5572442-0B7E-EB4D-A56B-3435488A1994}"/>
              </a:ext>
            </a:extLst>
          </p:cNvPr>
          <p:cNvCxnSpPr>
            <a:cxnSpLocks/>
          </p:cNvCxnSpPr>
          <p:nvPr/>
        </p:nvCxnSpPr>
        <p:spPr>
          <a:xfrm flipV="1">
            <a:off x="4947277" y="2843630"/>
            <a:ext cx="46215" cy="116070"/>
          </a:xfrm>
          <a:prstGeom prst="line">
            <a:avLst/>
          </a:prstGeom>
          <a:ln w="12700">
            <a:solidFill>
              <a:srgbClr val="6BDFDE"/>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8D3A46BD-5AA9-A74D-ABE7-4BA88E741B31}"/>
              </a:ext>
            </a:extLst>
          </p:cNvPr>
          <p:cNvCxnSpPr>
            <a:cxnSpLocks/>
          </p:cNvCxnSpPr>
          <p:nvPr/>
        </p:nvCxnSpPr>
        <p:spPr>
          <a:xfrm rot="10800000" flipH="1" flipV="1">
            <a:off x="4947177" y="3142421"/>
            <a:ext cx="52247" cy="116070"/>
          </a:xfrm>
          <a:prstGeom prst="line">
            <a:avLst/>
          </a:prstGeom>
          <a:ln w="12700">
            <a:solidFill>
              <a:srgbClr val="6BDFDE"/>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BCBFD2D3-3516-4F46-B5A2-A270BF619790}"/>
              </a:ext>
            </a:extLst>
          </p:cNvPr>
          <p:cNvCxnSpPr>
            <a:cxnSpLocks/>
          </p:cNvCxnSpPr>
          <p:nvPr/>
        </p:nvCxnSpPr>
        <p:spPr>
          <a:xfrm rot="10800000" flipV="1">
            <a:off x="4790332" y="3142421"/>
            <a:ext cx="46215" cy="116070"/>
          </a:xfrm>
          <a:prstGeom prst="line">
            <a:avLst/>
          </a:prstGeom>
          <a:ln w="12700">
            <a:solidFill>
              <a:srgbClr val="6BDFDE"/>
            </a:solidFill>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EB47BDDB-3544-7F4A-950C-0509422C2492}"/>
              </a:ext>
            </a:extLst>
          </p:cNvPr>
          <p:cNvSpPr txBox="1"/>
          <p:nvPr/>
        </p:nvSpPr>
        <p:spPr>
          <a:xfrm>
            <a:off x="1270280" y="5284815"/>
            <a:ext cx="461986" cy="369332"/>
          </a:xfrm>
          <a:prstGeom prst="rect">
            <a:avLst/>
          </a:prstGeom>
          <a:noFill/>
        </p:spPr>
        <p:txBody>
          <a:bodyPr wrap="none" rtlCol="0">
            <a:spAutoFit/>
          </a:bodyPr>
          <a:lstStyle/>
          <a:p>
            <a:pPr algn="ctr"/>
            <a:r>
              <a:rPr lang="en-US" dirty="0">
                <a:latin typeface="Futura Condensed Medium" panose="020B0602020204020303" pitchFamily="34" charset="-79"/>
                <a:cs typeface="Futura Condensed Medium" panose="020B0602020204020303" pitchFamily="34" charset="-79"/>
              </a:rPr>
              <a:t>APP</a:t>
            </a:r>
          </a:p>
        </p:txBody>
      </p:sp>
      <p:sp>
        <p:nvSpPr>
          <p:cNvPr id="80" name="TextBox 79">
            <a:extLst>
              <a:ext uri="{FF2B5EF4-FFF2-40B4-BE49-F238E27FC236}">
                <a16:creationId xmlns:a16="http://schemas.microsoft.com/office/drawing/2014/main" id="{EFC3728D-DDBB-FF4B-8F9E-77BA46DECAD5}"/>
              </a:ext>
            </a:extLst>
          </p:cNvPr>
          <p:cNvSpPr txBox="1"/>
          <p:nvPr/>
        </p:nvSpPr>
        <p:spPr>
          <a:xfrm>
            <a:off x="6266486" y="5284815"/>
            <a:ext cx="461986" cy="369332"/>
          </a:xfrm>
          <a:prstGeom prst="rect">
            <a:avLst/>
          </a:prstGeom>
          <a:noFill/>
        </p:spPr>
        <p:txBody>
          <a:bodyPr wrap="none" rtlCol="0">
            <a:spAutoFit/>
          </a:bodyPr>
          <a:lstStyle/>
          <a:p>
            <a:pPr algn="ctr"/>
            <a:r>
              <a:rPr lang="en-US" dirty="0">
                <a:latin typeface="Futura Condensed Medium" panose="020B0602020204020303" pitchFamily="34" charset="-79"/>
                <a:cs typeface="Futura Condensed Medium" panose="020B0602020204020303" pitchFamily="34" charset="-79"/>
              </a:rPr>
              <a:t>APP</a:t>
            </a:r>
          </a:p>
        </p:txBody>
      </p:sp>
      <p:sp>
        <p:nvSpPr>
          <p:cNvPr id="81" name="TextBox 80">
            <a:extLst>
              <a:ext uri="{FF2B5EF4-FFF2-40B4-BE49-F238E27FC236}">
                <a16:creationId xmlns:a16="http://schemas.microsoft.com/office/drawing/2014/main" id="{6BCD4A53-7C65-4446-B8E8-B685CB7E7F84}"/>
              </a:ext>
            </a:extLst>
          </p:cNvPr>
          <p:cNvSpPr txBox="1"/>
          <p:nvPr/>
        </p:nvSpPr>
        <p:spPr>
          <a:xfrm>
            <a:off x="2855742" y="5228254"/>
            <a:ext cx="364202" cy="369332"/>
          </a:xfrm>
          <a:prstGeom prst="rect">
            <a:avLst/>
          </a:prstGeom>
          <a:noFill/>
        </p:spPr>
        <p:txBody>
          <a:bodyPr wrap="none" rtlCol="0">
            <a:spAutoFit/>
          </a:bodyPr>
          <a:lstStyle/>
          <a:p>
            <a:pPr algn="ctr"/>
            <a:r>
              <a:rPr lang="en-US" dirty="0">
                <a:latin typeface="Futura Condensed Medium" panose="020B0602020204020303" pitchFamily="34" charset="-79"/>
                <a:cs typeface="Futura Condensed Medium" panose="020B0602020204020303" pitchFamily="34" charset="-79"/>
              </a:rPr>
              <a:t>PC</a:t>
            </a:r>
          </a:p>
        </p:txBody>
      </p:sp>
      <p:sp>
        <p:nvSpPr>
          <p:cNvPr id="82" name="TextBox 81">
            <a:extLst>
              <a:ext uri="{FF2B5EF4-FFF2-40B4-BE49-F238E27FC236}">
                <a16:creationId xmlns:a16="http://schemas.microsoft.com/office/drawing/2014/main" id="{AA4E13F6-EC06-8945-B5EF-5902FAC869DD}"/>
              </a:ext>
            </a:extLst>
          </p:cNvPr>
          <p:cNvSpPr txBox="1"/>
          <p:nvPr/>
        </p:nvSpPr>
        <p:spPr>
          <a:xfrm>
            <a:off x="7880229" y="5228254"/>
            <a:ext cx="364202" cy="369332"/>
          </a:xfrm>
          <a:prstGeom prst="rect">
            <a:avLst/>
          </a:prstGeom>
          <a:noFill/>
        </p:spPr>
        <p:txBody>
          <a:bodyPr wrap="none" rtlCol="0">
            <a:spAutoFit/>
          </a:bodyPr>
          <a:lstStyle/>
          <a:p>
            <a:pPr algn="ctr"/>
            <a:r>
              <a:rPr lang="en-US" dirty="0">
                <a:latin typeface="Futura Condensed Medium" panose="020B0602020204020303" pitchFamily="34" charset="-79"/>
                <a:cs typeface="Futura Condensed Medium" panose="020B0602020204020303" pitchFamily="34" charset="-79"/>
              </a:rPr>
              <a:t>PC</a:t>
            </a:r>
          </a:p>
        </p:txBody>
      </p:sp>
      <p:sp>
        <p:nvSpPr>
          <p:cNvPr id="83" name="Freeform 82">
            <a:extLst>
              <a:ext uri="{FF2B5EF4-FFF2-40B4-BE49-F238E27FC236}">
                <a16:creationId xmlns:a16="http://schemas.microsoft.com/office/drawing/2014/main" id="{944FA1DF-5C59-5C42-826E-E382E4575302}"/>
              </a:ext>
            </a:extLst>
          </p:cNvPr>
          <p:cNvSpPr/>
          <p:nvPr/>
        </p:nvSpPr>
        <p:spPr>
          <a:xfrm>
            <a:off x="4413683" y="2719427"/>
            <a:ext cx="133549" cy="148959"/>
          </a:xfrm>
          <a:custGeom>
            <a:avLst/>
            <a:gdLst>
              <a:gd name="connsiteX0" fmla="*/ 0 w 1225485"/>
              <a:gd name="connsiteY0" fmla="*/ 744717 h 1366886"/>
              <a:gd name="connsiteX1" fmla="*/ 1225485 w 1225485"/>
              <a:gd name="connsiteY1" fmla="*/ 0 h 1366886"/>
              <a:gd name="connsiteX2" fmla="*/ 641023 w 1225485"/>
              <a:gd name="connsiteY2" fmla="*/ 1366886 h 1366886"/>
              <a:gd name="connsiteX3" fmla="*/ 490194 w 1225485"/>
              <a:gd name="connsiteY3" fmla="*/ 829559 h 1366886"/>
              <a:gd name="connsiteX4" fmla="*/ 0 w 1225485"/>
              <a:gd name="connsiteY4" fmla="*/ 744717 h 136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5485" h="1366886">
                <a:moveTo>
                  <a:pt x="0" y="744717"/>
                </a:moveTo>
                <a:lnTo>
                  <a:pt x="1225485" y="0"/>
                </a:lnTo>
                <a:lnTo>
                  <a:pt x="641023" y="1366886"/>
                </a:lnTo>
                <a:lnTo>
                  <a:pt x="490194" y="829559"/>
                </a:lnTo>
                <a:lnTo>
                  <a:pt x="0" y="744717"/>
                </a:lnTo>
                <a:close/>
              </a:path>
            </a:pathLst>
          </a:custGeom>
          <a:solidFill>
            <a:schemeClr val="accent2"/>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84" name="Freeform 83">
            <a:extLst>
              <a:ext uri="{FF2B5EF4-FFF2-40B4-BE49-F238E27FC236}">
                <a16:creationId xmlns:a16="http://schemas.microsoft.com/office/drawing/2014/main" id="{849F96C8-1D33-7749-883B-7178EE93099A}"/>
              </a:ext>
            </a:extLst>
          </p:cNvPr>
          <p:cNvSpPr/>
          <p:nvPr/>
        </p:nvSpPr>
        <p:spPr>
          <a:xfrm>
            <a:off x="1425386" y="5208105"/>
            <a:ext cx="133549" cy="148959"/>
          </a:xfrm>
          <a:custGeom>
            <a:avLst/>
            <a:gdLst>
              <a:gd name="connsiteX0" fmla="*/ 0 w 1225485"/>
              <a:gd name="connsiteY0" fmla="*/ 744717 h 1366886"/>
              <a:gd name="connsiteX1" fmla="*/ 1225485 w 1225485"/>
              <a:gd name="connsiteY1" fmla="*/ 0 h 1366886"/>
              <a:gd name="connsiteX2" fmla="*/ 641023 w 1225485"/>
              <a:gd name="connsiteY2" fmla="*/ 1366886 h 1366886"/>
              <a:gd name="connsiteX3" fmla="*/ 490194 w 1225485"/>
              <a:gd name="connsiteY3" fmla="*/ 829559 h 1366886"/>
              <a:gd name="connsiteX4" fmla="*/ 0 w 1225485"/>
              <a:gd name="connsiteY4" fmla="*/ 744717 h 136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5485" h="1366886">
                <a:moveTo>
                  <a:pt x="0" y="744717"/>
                </a:moveTo>
                <a:lnTo>
                  <a:pt x="1225485" y="0"/>
                </a:lnTo>
                <a:lnTo>
                  <a:pt x="641023" y="1366886"/>
                </a:lnTo>
                <a:lnTo>
                  <a:pt x="490194" y="829559"/>
                </a:lnTo>
                <a:lnTo>
                  <a:pt x="0" y="744717"/>
                </a:lnTo>
                <a:close/>
              </a:path>
            </a:pathLst>
          </a:custGeom>
          <a:solidFill>
            <a:schemeClr val="accent2"/>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85" name="Freeform 84">
            <a:extLst>
              <a:ext uri="{FF2B5EF4-FFF2-40B4-BE49-F238E27FC236}">
                <a16:creationId xmlns:a16="http://schemas.microsoft.com/office/drawing/2014/main" id="{297E0EF1-EA43-1546-9342-3FFCB53A6107}"/>
              </a:ext>
            </a:extLst>
          </p:cNvPr>
          <p:cNvSpPr/>
          <p:nvPr/>
        </p:nvSpPr>
        <p:spPr>
          <a:xfrm>
            <a:off x="6421592" y="5208105"/>
            <a:ext cx="133549" cy="148959"/>
          </a:xfrm>
          <a:custGeom>
            <a:avLst/>
            <a:gdLst>
              <a:gd name="connsiteX0" fmla="*/ 0 w 1225485"/>
              <a:gd name="connsiteY0" fmla="*/ 744717 h 1366886"/>
              <a:gd name="connsiteX1" fmla="*/ 1225485 w 1225485"/>
              <a:gd name="connsiteY1" fmla="*/ 0 h 1366886"/>
              <a:gd name="connsiteX2" fmla="*/ 641023 w 1225485"/>
              <a:gd name="connsiteY2" fmla="*/ 1366886 h 1366886"/>
              <a:gd name="connsiteX3" fmla="*/ 490194 w 1225485"/>
              <a:gd name="connsiteY3" fmla="*/ 829559 h 1366886"/>
              <a:gd name="connsiteX4" fmla="*/ 0 w 1225485"/>
              <a:gd name="connsiteY4" fmla="*/ 744717 h 136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5485" h="1366886">
                <a:moveTo>
                  <a:pt x="0" y="744717"/>
                </a:moveTo>
                <a:lnTo>
                  <a:pt x="1225485" y="0"/>
                </a:lnTo>
                <a:lnTo>
                  <a:pt x="641023" y="1366886"/>
                </a:lnTo>
                <a:lnTo>
                  <a:pt x="490194" y="829559"/>
                </a:lnTo>
                <a:lnTo>
                  <a:pt x="0" y="744717"/>
                </a:lnTo>
                <a:close/>
              </a:path>
            </a:pathLst>
          </a:custGeom>
          <a:solidFill>
            <a:schemeClr val="accent2"/>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87" name="Picture 86">
            <a:extLst>
              <a:ext uri="{FF2B5EF4-FFF2-40B4-BE49-F238E27FC236}">
                <a16:creationId xmlns:a16="http://schemas.microsoft.com/office/drawing/2014/main" id="{BC87C791-9DAF-0348-B3EF-C5DCD7ED7D88}"/>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7310019" y="2843630"/>
            <a:ext cx="611919" cy="946599"/>
          </a:xfrm>
          <a:prstGeom prst="rect">
            <a:avLst/>
          </a:prstGeom>
        </p:spPr>
      </p:pic>
      <p:pic>
        <p:nvPicPr>
          <p:cNvPr id="91" name="Picture 90">
            <a:extLst>
              <a:ext uri="{FF2B5EF4-FFF2-40B4-BE49-F238E27FC236}">
                <a16:creationId xmlns:a16="http://schemas.microsoft.com/office/drawing/2014/main" id="{3997454E-ACB4-7A43-ADF1-0CC9D62A7A96}"/>
              </a:ext>
            </a:extLst>
          </p:cNvPr>
          <p:cNvPicPr>
            <a:picLocks noChangeAspect="1"/>
          </p:cNvPicPr>
          <p:nvPr/>
        </p:nvPicPr>
        <p:blipFill>
          <a:blip r:embed="rId9"/>
          <a:stretch>
            <a:fillRect/>
          </a:stretch>
        </p:blipFill>
        <p:spPr>
          <a:xfrm>
            <a:off x="1886151" y="2897845"/>
            <a:ext cx="329995" cy="1000984"/>
          </a:xfrm>
          <a:prstGeom prst="rect">
            <a:avLst/>
          </a:prstGeom>
        </p:spPr>
      </p:pic>
      <p:sp>
        <p:nvSpPr>
          <p:cNvPr id="92" name="Freeform 91">
            <a:extLst>
              <a:ext uri="{FF2B5EF4-FFF2-40B4-BE49-F238E27FC236}">
                <a16:creationId xmlns:a16="http://schemas.microsoft.com/office/drawing/2014/main" id="{751057E6-68F6-4A4A-A404-B0A06A4584DF}"/>
              </a:ext>
            </a:extLst>
          </p:cNvPr>
          <p:cNvSpPr/>
          <p:nvPr/>
        </p:nvSpPr>
        <p:spPr>
          <a:xfrm rot="20727725">
            <a:off x="6890995" y="2545238"/>
            <a:ext cx="499620" cy="518474"/>
          </a:xfrm>
          <a:custGeom>
            <a:avLst/>
            <a:gdLst>
              <a:gd name="connsiteX0" fmla="*/ 499620 w 499620"/>
              <a:gd name="connsiteY0" fmla="*/ 518474 h 518474"/>
              <a:gd name="connsiteX1" fmla="*/ 367645 w 499620"/>
              <a:gd name="connsiteY1" fmla="*/ 301658 h 518474"/>
              <a:gd name="connsiteX2" fmla="*/ 47134 w 499620"/>
              <a:gd name="connsiteY2" fmla="*/ 329938 h 518474"/>
              <a:gd name="connsiteX3" fmla="*/ 0 w 499620"/>
              <a:gd name="connsiteY3" fmla="*/ 0 h 518474"/>
            </a:gdLst>
            <a:ahLst/>
            <a:cxnLst>
              <a:cxn ang="0">
                <a:pos x="connsiteX0" y="connsiteY0"/>
              </a:cxn>
              <a:cxn ang="0">
                <a:pos x="connsiteX1" y="connsiteY1"/>
              </a:cxn>
              <a:cxn ang="0">
                <a:pos x="connsiteX2" y="connsiteY2"/>
              </a:cxn>
              <a:cxn ang="0">
                <a:pos x="connsiteX3" y="connsiteY3"/>
              </a:cxn>
            </a:cxnLst>
            <a:rect l="l" t="t" r="r" b="b"/>
            <a:pathLst>
              <a:path w="499620" h="518474">
                <a:moveTo>
                  <a:pt x="499620" y="518474"/>
                </a:moveTo>
                <a:lnTo>
                  <a:pt x="367645" y="301658"/>
                </a:lnTo>
                <a:lnTo>
                  <a:pt x="47134" y="329938"/>
                </a:lnTo>
                <a:lnTo>
                  <a:pt x="0" y="0"/>
                </a:lnTo>
              </a:path>
            </a:pathLst>
          </a:custGeom>
          <a:ln>
            <a:solidFill>
              <a:schemeClr val="bg1">
                <a:lumMod val="65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93" name="Freeform 92">
            <a:extLst>
              <a:ext uri="{FF2B5EF4-FFF2-40B4-BE49-F238E27FC236}">
                <a16:creationId xmlns:a16="http://schemas.microsoft.com/office/drawing/2014/main" id="{A7F3204C-DF03-6E43-965F-5702A012560B}"/>
              </a:ext>
            </a:extLst>
          </p:cNvPr>
          <p:cNvSpPr/>
          <p:nvPr/>
        </p:nvSpPr>
        <p:spPr>
          <a:xfrm>
            <a:off x="2215299" y="2639505"/>
            <a:ext cx="716437" cy="414780"/>
          </a:xfrm>
          <a:custGeom>
            <a:avLst/>
            <a:gdLst>
              <a:gd name="connsiteX0" fmla="*/ 0 w 716437"/>
              <a:gd name="connsiteY0" fmla="*/ 414780 h 414780"/>
              <a:gd name="connsiteX1" fmla="*/ 197963 w 716437"/>
              <a:gd name="connsiteY1" fmla="*/ 216817 h 414780"/>
              <a:gd name="connsiteX2" fmla="*/ 424206 w 716437"/>
              <a:gd name="connsiteY2" fmla="*/ 263951 h 414780"/>
              <a:gd name="connsiteX3" fmla="*/ 716437 w 716437"/>
              <a:gd name="connsiteY3" fmla="*/ 0 h 414780"/>
              <a:gd name="connsiteX4" fmla="*/ 716437 w 716437"/>
              <a:gd name="connsiteY4" fmla="*/ 0 h 4147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6437" h="414780">
                <a:moveTo>
                  <a:pt x="0" y="414780"/>
                </a:moveTo>
                <a:lnTo>
                  <a:pt x="197963" y="216817"/>
                </a:lnTo>
                <a:lnTo>
                  <a:pt x="424206" y="263951"/>
                </a:lnTo>
                <a:lnTo>
                  <a:pt x="716437" y="0"/>
                </a:lnTo>
                <a:lnTo>
                  <a:pt x="716437" y="0"/>
                </a:lnTo>
              </a:path>
            </a:pathLst>
          </a:custGeom>
          <a:ln>
            <a:solidFill>
              <a:schemeClr val="bg1">
                <a:lumMod val="65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94" name="Freeform 93">
            <a:extLst>
              <a:ext uri="{FF2B5EF4-FFF2-40B4-BE49-F238E27FC236}">
                <a16:creationId xmlns:a16="http://schemas.microsoft.com/office/drawing/2014/main" id="{5478D6FE-148F-E74D-B580-E16EC20CBC27}"/>
              </a:ext>
            </a:extLst>
          </p:cNvPr>
          <p:cNvSpPr/>
          <p:nvPr/>
        </p:nvSpPr>
        <p:spPr>
          <a:xfrm>
            <a:off x="1794029" y="2816466"/>
            <a:ext cx="133549" cy="148959"/>
          </a:xfrm>
          <a:custGeom>
            <a:avLst/>
            <a:gdLst>
              <a:gd name="connsiteX0" fmla="*/ 0 w 1225485"/>
              <a:gd name="connsiteY0" fmla="*/ 744717 h 1366886"/>
              <a:gd name="connsiteX1" fmla="*/ 1225485 w 1225485"/>
              <a:gd name="connsiteY1" fmla="*/ 0 h 1366886"/>
              <a:gd name="connsiteX2" fmla="*/ 641023 w 1225485"/>
              <a:gd name="connsiteY2" fmla="*/ 1366886 h 1366886"/>
              <a:gd name="connsiteX3" fmla="*/ 490194 w 1225485"/>
              <a:gd name="connsiteY3" fmla="*/ 829559 h 1366886"/>
              <a:gd name="connsiteX4" fmla="*/ 0 w 1225485"/>
              <a:gd name="connsiteY4" fmla="*/ 744717 h 136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5485" h="1366886">
                <a:moveTo>
                  <a:pt x="0" y="744717"/>
                </a:moveTo>
                <a:lnTo>
                  <a:pt x="1225485" y="0"/>
                </a:lnTo>
                <a:lnTo>
                  <a:pt x="641023" y="1366886"/>
                </a:lnTo>
                <a:lnTo>
                  <a:pt x="490194" y="829559"/>
                </a:lnTo>
                <a:lnTo>
                  <a:pt x="0" y="744717"/>
                </a:lnTo>
                <a:close/>
              </a:path>
            </a:pathLst>
          </a:custGeom>
          <a:solidFill>
            <a:schemeClr val="accent2"/>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95" name="Freeform 94">
            <a:extLst>
              <a:ext uri="{FF2B5EF4-FFF2-40B4-BE49-F238E27FC236}">
                <a16:creationId xmlns:a16="http://schemas.microsoft.com/office/drawing/2014/main" id="{8750315E-0FF8-024D-A494-384CE6ADE8F9}"/>
              </a:ext>
            </a:extLst>
          </p:cNvPr>
          <p:cNvSpPr/>
          <p:nvPr/>
        </p:nvSpPr>
        <p:spPr>
          <a:xfrm>
            <a:off x="7912232" y="2959700"/>
            <a:ext cx="133549" cy="148959"/>
          </a:xfrm>
          <a:custGeom>
            <a:avLst/>
            <a:gdLst>
              <a:gd name="connsiteX0" fmla="*/ 0 w 1225485"/>
              <a:gd name="connsiteY0" fmla="*/ 744717 h 1366886"/>
              <a:gd name="connsiteX1" fmla="*/ 1225485 w 1225485"/>
              <a:gd name="connsiteY1" fmla="*/ 0 h 1366886"/>
              <a:gd name="connsiteX2" fmla="*/ 641023 w 1225485"/>
              <a:gd name="connsiteY2" fmla="*/ 1366886 h 1366886"/>
              <a:gd name="connsiteX3" fmla="*/ 490194 w 1225485"/>
              <a:gd name="connsiteY3" fmla="*/ 829559 h 1366886"/>
              <a:gd name="connsiteX4" fmla="*/ 0 w 1225485"/>
              <a:gd name="connsiteY4" fmla="*/ 744717 h 136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5485" h="1366886">
                <a:moveTo>
                  <a:pt x="0" y="744717"/>
                </a:moveTo>
                <a:lnTo>
                  <a:pt x="1225485" y="0"/>
                </a:lnTo>
                <a:lnTo>
                  <a:pt x="641023" y="1366886"/>
                </a:lnTo>
                <a:lnTo>
                  <a:pt x="490194" y="829559"/>
                </a:lnTo>
                <a:lnTo>
                  <a:pt x="0" y="744717"/>
                </a:lnTo>
                <a:close/>
              </a:path>
            </a:pathLst>
          </a:custGeom>
          <a:solidFill>
            <a:schemeClr val="accent2"/>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96" name="TextBox 95">
            <a:extLst>
              <a:ext uri="{FF2B5EF4-FFF2-40B4-BE49-F238E27FC236}">
                <a16:creationId xmlns:a16="http://schemas.microsoft.com/office/drawing/2014/main" id="{8F28240C-371A-C640-AC3E-399E4E32F7A7}"/>
              </a:ext>
            </a:extLst>
          </p:cNvPr>
          <p:cNvSpPr txBox="1"/>
          <p:nvPr/>
        </p:nvSpPr>
        <p:spPr>
          <a:xfrm>
            <a:off x="7988081" y="2921479"/>
            <a:ext cx="1261884" cy="253916"/>
          </a:xfrm>
          <a:prstGeom prst="rect">
            <a:avLst/>
          </a:prstGeom>
          <a:noFill/>
        </p:spPr>
        <p:txBody>
          <a:bodyPr wrap="none" rtlCol="0">
            <a:spAutoFit/>
          </a:bodyPr>
          <a:lstStyle/>
          <a:p>
            <a:r>
              <a:rPr lang="ja-JP" altLang="en-US" sz="1050">
                <a:solidFill>
                  <a:schemeClr val="accent2"/>
                </a:solidFill>
              </a:rPr>
              <a:t>アプリの位置情報</a:t>
            </a:r>
            <a:endParaRPr lang="en-US" sz="1050" dirty="0">
              <a:solidFill>
                <a:schemeClr val="accent2"/>
              </a:solidFill>
            </a:endParaRPr>
          </a:p>
        </p:txBody>
      </p:sp>
      <p:pic>
        <p:nvPicPr>
          <p:cNvPr id="98" name="Picture 97">
            <a:extLst>
              <a:ext uri="{FF2B5EF4-FFF2-40B4-BE49-F238E27FC236}">
                <a16:creationId xmlns:a16="http://schemas.microsoft.com/office/drawing/2014/main" id="{5C29FBF9-42A6-A349-AFBB-56C2062D5994}"/>
              </a:ext>
            </a:extLst>
          </p:cNvPr>
          <p:cNvPicPr>
            <a:picLocks noChangeAspect="1"/>
          </p:cNvPicPr>
          <p:nvPr/>
        </p:nvPicPr>
        <p:blipFill rotWithShape="1">
          <a:blip r:embed="rId10"/>
          <a:srcRect t="40617" b="40177"/>
          <a:stretch/>
        </p:blipFill>
        <p:spPr>
          <a:xfrm>
            <a:off x="4292914" y="4509518"/>
            <a:ext cx="1155781" cy="221988"/>
          </a:xfrm>
          <a:prstGeom prst="rect">
            <a:avLst/>
          </a:prstGeom>
        </p:spPr>
      </p:pic>
      <p:sp>
        <p:nvSpPr>
          <p:cNvPr id="101" name="TextBox 100">
            <a:extLst>
              <a:ext uri="{FF2B5EF4-FFF2-40B4-BE49-F238E27FC236}">
                <a16:creationId xmlns:a16="http://schemas.microsoft.com/office/drawing/2014/main" id="{C7FBFBAC-8DA9-F941-AC46-9F8E6246C0B7}"/>
              </a:ext>
            </a:extLst>
          </p:cNvPr>
          <p:cNvSpPr txBox="1"/>
          <p:nvPr/>
        </p:nvSpPr>
        <p:spPr>
          <a:xfrm>
            <a:off x="4697047" y="4226250"/>
            <a:ext cx="330540" cy="307777"/>
          </a:xfrm>
          <a:prstGeom prst="rect">
            <a:avLst/>
          </a:prstGeom>
          <a:noFill/>
        </p:spPr>
        <p:txBody>
          <a:bodyPr wrap="none" rtlCol="0">
            <a:spAutoFit/>
          </a:bodyPr>
          <a:lstStyle/>
          <a:p>
            <a:pPr algn="ctr"/>
            <a:r>
              <a:rPr lang="ja-JP" altLang="en-US" sz="1400">
                <a:solidFill>
                  <a:schemeClr val="bg1">
                    <a:lumMod val="50000"/>
                  </a:schemeClr>
                </a:solidFill>
              </a:rPr>
              <a:t>✕</a:t>
            </a:r>
            <a:endParaRPr lang="en-US" sz="1400" dirty="0">
              <a:solidFill>
                <a:schemeClr val="bg1">
                  <a:lumMod val="50000"/>
                </a:schemeClr>
              </a:solidFill>
            </a:endParaRPr>
          </a:p>
        </p:txBody>
      </p:sp>
      <p:pic>
        <p:nvPicPr>
          <p:cNvPr id="103" name="Picture 102">
            <a:extLst>
              <a:ext uri="{FF2B5EF4-FFF2-40B4-BE49-F238E27FC236}">
                <a16:creationId xmlns:a16="http://schemas.microsoft.com/office/drawing/2014/main" id="{5ACEA154-7595-3C4D-9148-BD6AB64AB08B}"/>
              </a:ext>
            </a:extLst>
          </p:cNvPr>
          <p:cNvPicPr>
            <a:picLocks noChangeAspect="1"/>
          </p:cNvPicPr>
          <p:nvPr/>
        </p:nvPicPr>
        <p:blipFill>
          <a:blip r:embed="rId11"/>
          <a:stretch>
            <a:fillRect/>
          </a:stretch>
        </p:blipFill>
        <p:spPr>
          <a:xfrm>
            <a:off x="4114833" y="3838813"/>
            <a:ext cx="1457665" cy="556405"/>
          </a:xfrm>
          <a:prstGeom prst="rect">
            <a:avLst/>
          </a:prstGeom>
        </p:spPr>
      </p:pic>
      <p:sp>
        <p:nvSpPr>
          <p:cNvPr id="7" name="TextBox 6">
            <a:extLst>
              <a:ext uri="{FF2B5EF4-FFF2-40B4-BE49-F238E27FC236}">
                <a16:creationId xmlns:a16="http://schemas.microsoft.com/office/drawing/2014/main" id="{156B6A91-0871-2640-AA18-48400DE4785E}"/>
              </a:ext>
            </a:extLst>
          </p:cNvPr>
          <p:cNvSpPr txBox="1"/>
          <p:nvPr/>
        </p:nvSpPr>
        <p:spPr>
          <a:xfrm>
            <a:off x="7533263" y="1617889"/>
            <a:ext cx="1877437" cy="646331"/>
          </a:xfrm>
          <a:prstGeom prst="rect">
            <a:avLst/>
          </a:prstGeom>
          <a:solidFill>
            <a:schemeClr val="accent1">
              <a:lumMod val="20000"/>
              <a:lumOff val="80000"/>
            </a:schemeClr>
          </a:solidFill>
        </p:spPr>
        <p:txBody>
          <a:bodyPr wrap="none" rtlCol="0">
            <a:spAutoFit/>
          </a:bodyPr>
          <a:lstStyle/>
          <a:p>
            <a:r>
              <a:rPr lang="ja-JP" altLang="en-US" sz="1200" b="1"/>
              <a:t>無料で利用可能！</a:t>
            </a:r>
            <a:endParaRPr lang="en-US" altLang="ja-JP" sz="1200" b="1" dirty="0"/>
          </a:p>
          <a:p>
            <a:r>
              <a:rPr lang="ja-JP" altLang="en-US" sz="1200"/>
              <a:t>対象キャンペーンは</a:t>
            </a:r>
            <a:endParaRPr lang="en-US" altLang="ja-JP" sz="1200" dirty="0"/>
          </a:p>
          <a:p>
            <a:r>
              <a:rPr lang="ja-JP" altLang="en-US" sz="1200"/>
              <a:t>順次増加して行きます。</a:t>
            </a:r>
            <a:endParaRPr lang="en-US" sz="1200" dirty="0"/>
          </a:p>
        </p:txBody>
      </p:sp>
    </p:spTree>
    <p:extLst>
      <p:ext uri="{BB962C8B-B14F-4D97-AF65-F5344CB8AC3E}">
        <p14:creationId xmlns:p14="http://schemas.microsoft.com/office/powerpoint/2010/main" val="41722112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料金体系</a:t>
            </a:r>
            <a:endParaRPr lang="en-US" dirty="0"/>
          </a:p>
        </p:txBody>
      </p:sp>
      <p:sp>
        <p:nvSpPr>
          <p:cNvPr id="10" name="Content Placeholder 9"/>
          <p:cNvSpPr>
            <a:spLocks noGrp="1"/>
          </p:cNvSpPr>
          <p:nvPr>
            <p:ph idx="1"/>
          </p:nvPr>
        </p:nvSpPr>
        <p:spPr>
          <a:xfrm>
            <a:off x="495300" y="915840"/>
            <a:ext cx="8915400" cy="710478"/>
          </a:xfrm>
        </p:spPr>
        <p:txBody>
          <a:bodyPr/>
          <a:lstStyle/>
          <a:p>
            <a:r>
              <a:rPr lang="ja-JP" altLang="en-US" dirty="0"/>
              <a:t>位置情報・動画は低リスクな</a:t>
            </a:r>
            <a:r>
              <a:rPr lang="en-US" altLang="ja-JP" dirty="0"/>
              <a:t>CPC</a:t>
            </a:r>
            <a:r>
              <a:rPr lang="ja-JP" altLang="en-US" dirty="0"/>
              <a:t>課金、その他ターゲティングはオークション</a:t>
            </a:r>
            <a:r>
              <a:rPr lang="en-US" altLang="ja-JP" dirty="0"/>
              <a:t>CPM</a:t>
            </a:r>
            <a:r>
              <a:rPr lang="ja-JP" altLang="en-US" dirty="0"/>
              <a:t>課金</a:t>
            </a:r>
            <a:endParaRPr lang="en-US"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26</a:t>
            </a:fld>
            <a:endParaRPr kumimoji="1" lang="ja-JP" altLang="en-US"/>
          </a:p>
        </p:txBody>
      </p:sp>
      <p:graphicFrame>
        <p:nvGraphicFramePr>
          <p:cNvPr id="6" name="Table 5"/>
          <p:cNvGraphicFramePr>
            <a:graphicFrameLocks noGrp="1"/>
          </p:cNvGraphicFramePr>
          <p:nvPr>
            <p:extLst>
              <p:ext uri="{D42A27DB-BD31-4B8C-83A1-F6EECF244321}">
                <p14:modId xmlns:p14="http://schemas.microsoft.com/office/powerpoint/2010/main" val="1976935161"/>
              </p:ext>
            </p:extLst>
          </p:nvPr>
        </p:nvGraphicFramePr>
        <p:xfrm>
          <a:off x="914399" y="1296701"/>
          <a:ext cx="8039100" cy="2966720"/>
        </p:xfrm>
        <a:graphic>
          <a:graphicData uri="http://schemas.openxmlformats.org/drawingml/2006/table">
            <a:tbl>
              <a:tblPr firstRow="1">
                <a:tableStyleId>{BC89EF96-8CEA-46FF-86C4-4CE0E7609802}</a:tableStyleId>
              </a:tblPr>
              <a:tblGrid>
                <a:gridCol w="534425">
                  <a:extLst>
                    <a:ext uri="{9D8B030D-6E8A-4147-A177-3AD203B41FA5}">
                      <a16:colId xmlns:a16="http://schemas.microsoft.com/office/drawing/2014/main" val="20000"/>
                    </a:ext>
                  </a:extLst>
                </a:gridCol>
                <a:gridCol w="3542276">
                  <a:extLst>
                    <a:ext uri="{9D8B030D-6E8A-4147-A177-3AD203B41FA5}">
                      <a16:colId xmlns:a16="http://schemas.microsoft.com/office/drawing/2014/main" val="20001"/>
                    </a:ext>
                  </a:extLst>
                </a:gridCol>
                <a:gridCol w="2781300">
                  <a:extLst>
                    <a:ext uri="{9D8B030D-6E8A-4147-A177-3AD203B41FA5}">
                      <a16:colId xmlns:a16="http://schemas.microsoft.com/office/drawing/2014/main" val="20002"/>
                    </a:ext>
                  </a:extLst>
                </a:gridCol>
                <a:gridCol w="1181099">
                  <a:extLst>
                    <a:ext uri="{9D8B030D-6E8A-4147-A177-3AD203B41FA5}">
                      <a16:colId xmlns:a16="http://schemas.microsoft.com/office/drawing/2014/main" val="20003"/>
                    </a:ext>
                  </a:extLst>
                </a:gridCol>
              </a:tblGrid>
              <a:tr h="370840">
                <a:tc gridSpan="2">
                  <a:txBody>
                    <a:bodyPr/>
                    <a:lstStyle/>
                    <a:p>
                      <a:r>
                        <a:rPr lang="ja-JP" altLang="en-US" sz="1600" b="0" dirty="0">
                          <a:latin typeface="Meiryo" charset="-128"/>
                          <a:ea typeface="Meiryo" charset="-128"/>
                          <a:cs typeface="Meiryo" charset="-128"/>
                        </a:rPr>
                        <a:t>メニュー</a:t>
                      </a:r>
                      <a:endParaRPr lang="en-US" sz="1600" b="0" dirty="0">
                        <a:latin typeface="Meiryo" charset="-128"/>
                        <a:ea typeface="Meiryo" charset="-128"/>
                        <a:cs typeface="Meiryo" charset="-128"/>
                      </a:endParaRPr>
                    </a:p>
                  </a:txBody>
                  <a:tcPr anchor="ctr"/>
                </a:tc>
                <a:tc hMerge="1">
                  <a:txBody>
                    <a:bodyPr/>
                    <a:lstStyle/>
                    <a:p>
                      <a:endParaRPr lang="en-US" sz="1600" dirty="0">
                        <a:latin typeface="Meiryo" charset="-128"/>
                        <a:ea typeface="Meiryo" charset="-128"/>
                        <a:cs typeface="Meiryo" charset="-128"/>
                      </a:endParaRPr>
                    </a:p>
                  </a:txBody>
                  <a:tcPr/>
                </a:tc>
                <a:tc>
                  <a:txBody>
                    <a:bodyPr/>
                    <a:lstStyle/>
                    <a:p>
                      <a:r>
                        <a:rPr lang="ja-JP" altLang="en-US" sz="1600" b="0" dirty="0">
                          <a:latin typeface="Meiryo" charset="-128"/>
                          <a:ea typeface="Meiryo" charset="-128"/>
                          <a:cs typeface="Meiryo" charset="-128"/>
                        </a:rPr>
                        <a:t>課金体系</a:t>
                      </a:r>
                      <a:endParaRPr lang="en-US" sz="1600" b="0" dirty="0">
                        <a:latin typeface="Meiryo" charset="-128"/>
                        <a:ea typeface="Meiryo" charset="-128"/>
                        <a:cs typeface="Meiryo" charset="-128"/>
                      </a:endParaRPr>
                    </a:p>
                  </a:txBody>
                  <a:tcPr anchor="ctr"/>
                </a:tc>
                <a:tc>
                  <a:txBody>
                    <a:bodyPr/>
                    <a:lstStyle/>
                    <a:p>
                      <a:r>
                        <a:rPr lang="ja-JP" altLang="en-US" sz="1600" b="0" dirty="0">
                          <a:latin typeface="Meiryo" charset="-128"/>
                          <a:ea typeface="Meiryo" charset="-128"/>
                          <a:cs typeface="Meiryo" charset="-128"/>
                        </a:rPr>
                        <a:t>料金</a:t>
                      </a:r>
                      <a:endParaRPr lang="en-US" sz="1600" b="0" dirty="0">
                        <a:latin typeface="Meiryo" charset="-128"/>
                        <a:ea typeface="Meiryo" charset="-128"/>
                        <a:cs typeface="Meiryo" charset="-128"/>
                      </a:endParaRPr>
                    </a:p>
                  </a:txBody>
                  <a:tcPr anchor="ctr"/>
                </a:tc>
                <a:extLst>
                  <a:ext uri="{0D108BD9-81ED-4DB2-BD59-A6C34878D82A}">
                    <a16:rowId xmlns:a16="http://schemas.microsoft.com/office/drawing/2014/main" val="10000"/>
                  </a:ext>
                </a:extLst>
              </a:tr>
              <a:tr h="370840">
                <a:tc gridSpan="2">
                  <a:txBody>
                    <a:bodyPr/>
                    <a:lstStyle/>
                    <a:p>
                      <a:r>
                        <a:rPr lang="ja-JP" altLang="en-US" sz="1600" b="1" dirty="0">
                          <a:latin typeface="Meiryo" charset="-128"/>
                          <a:ea typeface="Meiryo" charset="-128"/>
                          <a:cs typeface="Meiryo" charset="-128"/>
                        </a:rPr>
                        <a:t>高精度位置情報系メニュー</a:t>
                      </a:r>
                      <a:endParaRPr lang="en-US" sz="1600" b="1" dirty="0">
                        <a:latin typeface="Meiryo" charset="-128"/>
                        <a:ea typeface="Meiryo" charset="-128"/>
                        <a:cs typeface="Meiryo" charset="-128"/>
                      </a:endParaRPr>
                    </a:p>
                  </a:txBody>
                  <a:tcPr anchor="ctr"/>
                </a:tc>
                <a:tc hMerge="1">
                  <a:txBody>
                    <a:bodyPr/>
                    <a:lstStyle/>
                    <a:p>
                      <a:endParaRPr lang="en-US"/>
                    </a:p>
                  </a:txBody>
                  <a:tcPr/>
                </a:tc>
                <a:tc rowSpan="5">
                  <a:txBody>
                    <a:bodyPr/>
                    <a:lstStyle/>
                    <a:p>
                      <a:pPr algn="ctr"/>
                      <a:r>
                        <a:rPr lang="en-US" altLang="ja-JP" sz="1600" dirty="0">
                          <a:latin typeface="Meiryo" charset="-128"/>
                          <a:ea typeface="Meiryo" charset="-128"/>
                          <a:cs typeface="Meiryo" charset="-128"/>
                        </a:rPr>
                        <a:t>CPC</a:t>
                      </a:r>
                      <a:r>
                        <a:rPr lang="ja-JP" altLang="en-US" sz="1600" dirty="0">
                          <a:latin typeface="Meiryo" charset="-128"/>
                          <a:ea typeface="Meiryo" charset="-128"/>
                          <a:cs typeface="Meiryo" charset="-128"/>
                        </a:rPr>
                        <a:t>課金</a:t>
                      </a:r>
                      <a:endParaRPr lang="en-US" sz="1600" dirty="0">
                        <a:latin typeface="Meiryo" charset="-128"/>
                        <a:ea typeface="Meiryo" charset="-128"/>
                        <a:cs typeface="Meiryo" charset="-128"/>
                      </a:endParaRPr>
                    </a:p>
                  </a:txBody>
                  <a:tcPr anchor="ctr"/>
                </a:tc>
                <a:tc>
                  <a:txBody>
                    <a:bodyPr/>
                    <a:lstStyle/>
                    <a:p>
                      <a:pPr algn="r"/>
                      <a:endParaRPr lang="en-US" sz="1600" dirty="0">
                        <a:latin typeface="Meiryo" charset="-128"/>
                        <a:ea typeface="Meiryo" charset="-128"/>
                        <a:cs typeface="Meiryo" charset="-128"/>
                      </a:endParaRPr>
                    </a:p>
                  </a:txBody>
                  <a:tcPr anchor="ctr"/>
                </a:tc>
                <a:extLst>
                  <a:ext uri="{0D108BD9-81ED-4DB2-BD59-A6C34878D82A}">
                    <a16:rowId xmlns:a16="http://schemas.microsoft.com/office/drawing/2014/main" val="10001"/>
                  </a:ext>
                </a:extLst>
              </a:tr>
              <a:tr h="370840">
                <a:tc rowSpan="3">
                  <a:txBody>
                    <a:bodyPr/>
                    <a:lstStyle/>
                    <a:p>
                      <a:endParaRPr lang="en-US" sz="1600" dirty="0">
                        <a:latin typeface="Meiryo" charset="-128"/>
                        <a:ea typeface="Meiryo" charset="-128"/>
                        <a:cs typeface="Meiryo" charset="-128"/>
                      </a:endParaRPr>
                    </a:p>
                  </a:txBody>
                  <a:tcPr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sz="1600">
                          <a:latin typeface="Meiryo" charset="-128"/>
                          <a:ea typeface="Meiryo" charset="-128"/>
                          <a:cs typeface="Meiryo" charset="-128"/>
                        </a:rPr>
                        <a:t>ジオフェンス（緯度経度） </a:t>
                      </a:r>
                      <a:endParaRPr lang="en-US" sz="1600" dirty="0">
                        <a:latin typeface="Meiryo" charset="-128"/>
                        <a:ea typeface="Meiryo" charset="-128"/>
                        <a:cs typeface="Meiryo" charset="-128"/>
                      </a:endParaRPr>
                    </a:p>
                  </a:txBody>
                  <a:tcPr anchor="ctr"/>
                </a:tc>
                <a:tc vMerge="1">
                  <a:txBody>
                    <a:bodyPr/>
                    <a:lstStyle/>
                    <a:p>
                      <a:pPr algn="r"/>
                      <a:endParaRPr lang="en-US" sz="1600" dirty="0">
                        <a:latin typeface="Meiryo" charset="-128"/>
                        <a:ea typeface="Meiryo" charset="-128"/>
                        <a:cs typeface="Meiryo" charset="-128"/>
                      </a:endParaRPr>
                    </a:p>
                  </a:txBody>
                  <a:tcPr/>
                </a:tc>
                <a:tc>
                  <a:txBody>
                    <a:bodyPr/>
                    <a:lstStyle/>
                    <a:p>
                      <a:pPr algn="r"/>
                      <a:r>
                        <a:rPr lang="en-US" sz="1600" dirty="0">
                          <a:latin typeface="Meiryo" charset="-128"/>
                          <a:ea typeface="Meiryo" charset="-128"/>
                          <a:cs typeface="Meiryo" charset="-128"/>
                        </a:rPr>
                        <a:t>200</a:t>
                      </a:r>
                      <a:r>
                        <a:rPr lang="ja-JP" altLang="en-US" sz="1600" dirty="0">
                          <a:latin typeface="Meiryo" charset="-128"/>
                          <a:ea typeface="Meiryo" charset="-128"/>
                          <a:cs typeface="Meiryo" charset="-128"/>
                        </a:rPr>
                        <a:t>円</a:t>
                      </a:r>
                      <a:endParaRPr lang="en-US" sz="1600" dirty="0">
                        <a:latin typeface="Meiryo" charset="-128"/>
                        <a:ea typeface="Meiryo" charset="-128"/>
                        <a:cs typeface="Meiryo" charset="-128"/>
                      </a:endParaRPr>
                    </a:p>
                  </a:txBody>
                  <a:tcPr anchor="ctr"/>
                </a:tc>
                <a:extLst>
                  <a:ext uri="{0D108BD9-81ED-4DB2-BD59-A6C34878D82A}">
                    <a16:rowId xmlns:a16="http://schemas.microsoft.com/office/drawing/2014/main" val="10002"/>
                  </a:ext>
                </a:extLst>
              </a:tr>
              <a:tr h="370840">
                <a:tc vMerge="1">
                  <a:txBody>
                    <a:bodyPr/>
                    <a:lstStyle/>
                    <a:p>
                      <a:endParaRPr lang="en-US" sz="1600" dirty="0">
                        <a:latin typeface="Meiryo" charset="-128"/>
                        <a:ea typeface="Meiryo" charset="-128"/>
                        <a:cs typeface="Meiryo" charset="-128"/>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sz="1600">
                          <a:latin typeface="Meiryo" charset="-128"/>
                          <a:ea typeface="Meiryo" charset="-128"/>
                          <a:cs typeface="Meiryo" charset="-128"/>
                        </a:rPr>
                        <a:t>足あと</a:t>
                      </a:r>
                      <a:endParaRPr lang="en-US" sz="1600" dirty="0">
                        <a:latin typeface="Meiryo" charset="-128"/>
                        <a:ea typeface="Meiryo" charset="-128"/>
                        <a:cs typeface="Meiryo" charset="-128"/>
                      </a:endParaRPr>
                    </a:p>
                  </a:txBody>
                  <a:tcPr anchor="ctr"/>
                </a:tc>
                <a:tc vMerge="1">
                  <a:txBody>
                    <a:bodyPr/>
                    <a:lstStyle/>
                    <a:p>
                      <a:pPr algn="r"/>
                      <a:endParaRPr lang="en-US" sz="1600" dirty="0">
                        <a:latin typeface="Meiryo" charset="-128"/>
                        <a:ea typeface="Meiryo" charset="-128"/>
                        <a:cs typeface="Meiryo" charset="-128"/>
                      </a:endParaRPr>
                    </a:p>
                  </a:txBody>
                  <a:tcPr/>
                </a:tc>
                <a:tc>
                  <a:txBody>
                    <a:bodyPr/>
                    <a:lstStyle/>
                    <a:p>
                      <a:pPr algn="r"/>
                      <a:r>
                        <a:rPr lang="en-US" altLang="ja-JP" sz="1600" dirty="0">
                          <a:latin typeface="Meiryo" charset="-128"/>
                          <a:ea typeface="Meiryo" charset="-128"/>
                          <a:cs typeface="Meiryo" charset="-128"/>
                        </a:rPr>
                        <a:t>150</a:t>
                      </a:r>
                      <a:r>
                        <a:rPr lang="ja-JP" altLang="en-US" sz="1600" dirty="0">
                          <a:latin typeface="Meiryo" charset="-128"/>
                          <a:ea typeface="Meiryo" charset="-128"/>
                          <a:cs typeface="Meiryo" charset="-128"/>
                        </a:rPr>
                        <a:t>円</a:t>
                      </a:r>
                      <a:endParaRPr lang="en-US" sz="1600" dirty="0">
                        <a:latin typeface="Meiryo" charset="-128"/>
                        <a:ea typeface="Meiryo" charset="-128"/>
                        <a:cs typeface="Meiryo" charset="-128"/>
                      </a:endParaRPr>
                    </a:p>
                  </a:txBody>
                  <a:tcPr anchor="ctr"/>
                </a:tc>
                <a:extLst>
                  <a:ext uri="{0D108BD9-81ED-4DB2-BD59-A6C34878D82A}">
                    <a16:rowId xmlns:a16="http://schemas.microsoft.com/office/drawing/2014/main" val="10003"/>
                  </a:ext>
                </a:extLst>
              </a:tr>
              <a:tr h="370840">
                <a:tc vMerge="1">
                  <a:txBody>
                    <a:bodyPr/>
                    <a:lstStyle/>
                    <a:p>
                      <a:endParaRPr lang="en-US"/>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ja-JP" sz="1600" dirty="0">
                          <a:latin typeface="Meiryo" charset="-128"/>
                          <a:ea typeface="Meiryo" charset="-128"/>
                          <a:cs typeface="Meiryo" charset="-128"/>
                        </a:rPr>
                        <a:t>GeoGenome</a:t>
                      </a:r>
                      <a:r>
                        <a:rPr lang="ja-JP" altLang="en-US" sz="1600">
                          <a:latin typeface="Meiryo" charset="-128"/>
                          <a:ea typeface="Meiryo" charset="-128"/>
                          <a:cs typeface="Meiryo" charset="-128"/>
                        </a:rPr>
                        <a:t> </a:t>
                      </a:r>
                      <a:r>
                        <a:rPr lang="en-US" altLang="ja-JP" sz="1600" dirty="0">
                          <a:latin typeface="Meiryo" charset="-128"/>
                          <a:ea typeface="Meiryo" charset="-128"/>
                          <a:cs typeface="Meiryo" charset="-128"/>
                        </a:rPr>
                        <a:t>Audience</a:t>
                      </a:r>
                      <a:endParaRPr lang="en-US" sz="1600" dirty="0">
                        <a:latin typeface="Meiryo" charset="-128"/>
                        <a:ea typeface="Meiryo" charset="-128"/>
                        <a:cs typeface="Meiryo" charset="-128"/>
                      </a:endParaRPr>
                    </a:p>
                  </a:txBody>
                  <a:tcPr anchor="ctr"/>
                </a:tc>
                <a:tc vMerge="1">
                  <a:txBody>
                    <a:bodyPr/>
                    <a:lstStyle/>
                    <a:p>
                      <a:endParaRPr lang="en-US"/>
                    </a:p>
                  </a:txBody>
                  <a:tcPr/>
                </a:tc>
                <a:tc>
                  <a:txBody>
                    <a:bodyPr/>
                    <a:lstStyle/>
                    <a:p>
                      <a:pPr algn="r"/>
                      <a:r>
                        <a:rPr lang="en-US" sz="1600" dirty="0">
                          <a:latin typeface="Meiryo" charset="-128"/>
                          <a:ea typeface="Meiryo" charset="-128"/>
                          <a:cs typeface="Meiryo" charset="-128"/>
                        </a:rPr>
                        <a:t>100</a:t>
                      </a:r>
                      <a:r>
                        <a:rPr lang="ja-JP" altLang="en-US" sz="1600" dirty="0">
                          <a:latin typeface="Meiryo" charset="-128"/>
                          <a:ea typeface="Meiryo" charset="-128"/>
                          <a:cs typeface="Meiryo" charset="-128"/>
                        </a:rPr>
                        <a:t>円</a:t>
                      </a:r>
                      <a:endParaRPr lang="en-US" sz="1600" dirty="0">
                        <a:latin typeface="Meiryo" charset="-128"/>
                        <a:ea typeface="Meiryo" charset="-128"/>
                        <a:cs typeface="Meiryo" charset="-128"/>
                      </a:endParaRPr>
                    </a:p>
                  </a:txBody>
                  <a:tcPr anchor="ctr"/>
                </a:tc>
                <a:extLst>
                  <a:ext uri="{0D108BD9-81ED-4DB2-BD59-A6C34878D82A}">
                    <a16:rowId xmlns:a16="http://schemas.microsoft.com/office/drawing/2014/main" val="10004"/>
                  </a:ext>
                </a:extLst>
              </a:tr>
              <a:tr h="370840">
                <a:tc gridSpan="2">
                  <a:txBody>
                    <a:bodyPr/>
                    <a:lstStyle/>
                    <a:p>
                      <a:r>
                        <a:rPr lang="ja-JP" altLang="en-US" sz="1600" b="1" dirty="0">
                          <a:latin typeface="Meiryo" charset="-128"/>
                          <a:ea typeface="Meiryo" charset="-128"/>
                          <a:cs typeface="Meiryo" charset="-128"/>
                        </a:rPr>
                        <a:t>動画広告</a:t>
                      </a:r>
                      <a:endParaRPr lang="en-US" sz="1600" b="1" dirty="0">
                        <a:latin typeface="Meiryo" charset="-128"/>
                        <a:ea typeface="Meiryo" charset="-128"/>
                        <a:cs typeface="Meiryo" charset="-128"/>
                      </a:endParaRPr>
                    </a:p>
                  </a:txBody>
                  <a:tcPr anchor="ctr"/>
                </a:tc>
                <a:tc hMerge="1">
                  <a:txBody>
                    <a:bodyPr/>
                    <a:lstStyle/>
                    <a:p>
                      <a:endParaRPr lang="en-US" sz="1600" dirty="0">
                        <a:latin typeface="Meiryo" charset="-128"/>
                        <a:ea typeface="Meiryo" charset="-128"/>
                        <a:cs typeface="Meiryo" charset="-128"/>
                      </a:endParaRPr>
                    </a:p>
                  </a:txBody>
                  <a:tcPr anchor="ctr"/>
                </a:tc>
                <a:tc vMerge="1">
                  <a:txBody>
                    <a:bodyPr/>
                    <a:lstStyle/>
                    <a:p>
                      <a:pPr algn="ctr"/>
                      <a:endParaRPr lang="en-US" sz="1600" dirty="0">
                        <a:latin typeface="Meiryo" charset="-128"/>
                        <a:ea typeface="Meiryo" charset="-128"/>
                        <a:cs typeface="Meiryo" charset="-128"/>
                      </a:endParaRPr>
                    </a:p>
                  </a:txBody>
                  <a:tcPr anchor="ctr"/>
                </a:tc>
                <a:tc>
                  <a:txBody>
                    <a:bodyPr/>
                    <a:lstStyle/>
                    <a:p>
                      <a:pPr algn="r"/>
                      <a:r>
                        <a:rPr lang="en-US" sz="1600" dirty="0">
                          <a:latin typeface="Meiryo" charset="-128"/>
                          <a:ea typeface="Meiryo" charset="-128"/>
                          <a:cs typeface="Meiryo" charset="-128"/>
                        </a:rPr>
                        <a:t>200</a:t>
                      </a:r>
                      <a:r>
                        <a:rPr lang="ja-JP" altLang="en-US" sz="1600" dirty="0">
                          <a:latin typeface="Meiryo" charset="-128"/>
                          <a:ea typeface="Meiryo" charset="-128"/>
                          <a:cs typeface="Meiryo" charset="-128"/>
                        </a:rPr>
                        <a:t>円</a:t>
                      </a:r>
                      <a:endParaRPr lang="en-US" sz="1600" dirty="0">
                        <a:latin typeface="Meiryo" charset="-128"/>
                        <a:ea typeface="Meiryo" charset="-128"/>
                        <a:cs typeface="Meiryo" charset="-128"/>
                      </a:endParaRPr>
                    </a:p>
                  </a:txBody>
                  <a:tcPr anchor="ctr"/>
                </a:tc>
                <a:extLst>
                  <a:ext uri="{0D108BD9-81ED-4DB2-BD59-A6C34878D82A}">
                    <a16:rowId xmlns:a16="http://schemas.microsoft.com/office/drawing/2014/main" val="10006"/>
                  </a:ext>
                </a:extLst>
              </a:tr>
              <a:tr h="370840">
                <a:tc gridSpan="2">
                  <a:txBody>
                    <a:bodyPr/>
                    <a:lstStyle/>
                    <a:p>
                      <a:r>
                        <a:rPr lang="ja-JP" altLang="en-US" sz="1600" b="1" dirty="0">
                          <a:latin typeface="Meiryo" charset="-128"/>
                          <a:ea typeface="Meiryo" charset="-128"/>
                          <a:cs typeface="Meiryo" charset="-128"/>
                        </a:rPr>
                        <a:t>ジオターゲティング（行政区画） </a:t>
                      </a:r>
                    </a:p>
                  </a:txBody>
                  <a:tcPr anchor="ctr"/>
                </a:tc>
                <a:tc hMerge="1">
                  <a:txBody>
                    <a:bodyPr/>
                    <a:lstStyle/>
                    <a:p>
                      <a:endParaRPr lang="en-US"/>
                    </a:p>
                  </a:txBody>
                  <a:tcPr/>
                </a:tc>
                <a:tc row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ja-JP" altLang="en-US" sz="1600" dirty="0">
                          <a:latin typeface="Meiryo" charset="-128"/>
                          <a:ea typeface="Meiryo" charset="-128"/>
                          <a:cs typeface="Meiryo" charset="-128"/>
                        </a:rPr>
                        <a:t>オークション落札</a:t>
                      </a:r>
                      <a:r>
                        <a:rPr lang="en-US" altLang="ja-JP" sz="1600" dirty="0">
                          <a:latin typeface="Meiryo" charset="-128"/>
                          <a:ea typeface="Meiryo" charset="-128"/>
                          <a:cs typeface="Meiryo" charset="-128"/>
                        </a:rPr>
                        <a:t>CPM</a:t>
                      </a:r>
                      <a:endParaRPr lang="en-US" sz="1600" dirty="0">
                        <a:latin typeface="Meiryo" charset="-128"/>
                        <a:ea typeface="Meiryo" charset="-128"/>
                        <a:cs typeface="Meiryo" charset="-128"/>
                      </a:endParaRPr>
                    </a:p>
                  </a:txBody>
                  <a:tcPr anchor="ctr"/>
                </a:tc>
                <a:tc rowSpan="2">
                  <a:txBody>
                    <a:bodyPr/>
                    <a:lstStyle/>
                    <a:p>
                      <a:pPr algn="r"/>
                      <a:r>
                        <a:rPr lang="ja-JP" altLang="en-US" sz="1600" dirty="0">
                          <a:latin typeface="Meiryo" charset="-128"/>
                          <a:ea typeface="Meiryo" charset="-128"/>
                          <a:cs typeface="Meiryo" charset="-128"/>
                        </a:rPr>
                        <a:t>変動制</a:t>
                      </a:r>
                      <a:endParaRPr lang="en-US" sz="1600" dirty="0">
                        <a:latin typeface="Meiryo" charset="-128"/>
                        <a:ea typeface="Meiryo" charset="-128"/>
                        <a:cs typeface="Meiryo" charset="-128"/>
                      </a:endParaRPr>
                    </a:p>
                  </a:txBody>
                  <a:tcPr anchor="ctr"/>
                </a:tc>
                <a:extLst>
                  <a:ext uri="{0D108BD9-81ED-4DB2-BD59-A6C34878D82A}">
                    <a16:rowId xmlns:a16="http://schemas.microsoft.com/office/drawing/2014/main" val="3970162189"/>
                  </a:ext>
                </a:extLst>
              </a:tr>
              <a:tr h="370840">
                <a:tc gridSpan="2">
                  <a:txBody>
                    <a:bodyPr/>
                    <a:lstStyle/>
                    <a:p>
                      <a:r>
                        <a:rPr lang="ja-JP" altLang="en-US" sz="1600" b="1" dirty="0">
                          <a:latin typeface="Meiryo" charset="-128"/>
                          <a:ea typeface="Meiryo" charset="-128"/>
                          <a:cs typeface="Meiryo" charset="-128"/>
                        </a:rPr>
                        <a:t>その他ターゲティング</a:t>
                      </a:r>
                      <a:endParaRPr lang="en-US" sz="1600" b="1" dirty="0">
                        <a:latin typeface="Meiryo" charset="-128"/>
                        <a:ea typeface="Meiryo" charset="-128"/>
                        <a:cs typeface="Meiryo" charset="-128"/>
                      </a:endParaRPr>
                    </a:p>
                  </a:txBody>
                  <a:tcPr anchor="ctr"/>
                </a:tc>
                <a:tc hMerge="1">
                  <a:txBody>
                    <a:bodyPr/>
                    <a:lstStyle/>
                    <a:p>
                      <a:endParaRPr lang="en-US" sz="1600" dirty="0">
                        <a:latin typeface="Meiryo" charset="-128"/>
                        <a:ea typeface="Meiryo" charset="-128"/>
                        <a:cs typeface="Meiryo" charset="-128"/>
                      </a:endParaRPr>
                    </a:p>
                  </a:txBody>
                  <a:tcPr/>
                </a:tc>
                <a:tc v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600" dirty="0">
                        <a:latin typeface="Meiryo" charset="-128"/>
                        <a:ea typeface="Meiryo" charset="-128"/>
                        <a:cs typeface="Meiryo" charset="-128"/>
                      </a:endParaRPr>
                    </a:p>
                  </a:txBody>
                  <a:tcPr anchor="ctr"/>
                </a:tc>
                <a:tc vMerge="1">
                  <a:txBody>
                    <a:bodyPr/>
                    <a:lstStyle/>
                    <a:p>
                      <a:pPr algn="r"/>
                      <a:endParaRPr lang="en-US" sz="1600" dirty="0">
                        <a:latin typeface="Meiryo" charset="-128"/>
                        <a:ea typeface="Meiryo" charset="-128"/>
                        <a:cs typeface="Meiryo" charset="-128"/>
                      </a:endParaRPr>
                    </a:p>
                  </a:txBody>
                  <a:tcPr anchor="ctr"/>
                </a:tc>
                <a:extLst>
                  <a:ext uri="{0D108BD9-81ED-4DB2-BD59-A6C34878D82A}">
                    <a16:rowId xmlns:a16="http://schemas.microsoft.com/office/drawing/2014/main" val="10007"/>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601974535"/>
              </p:ext>
            </p:extLst>
          </p:nvPr>
        </p:nvGraphicFramePr>
        <p:xfrm>
          <a:off x="914399" y="5574527"/>
          <a:ext cx="3378201" cy="741680"/>
        </p:xfrm>
        <a:graphic>
          <a:graphicData uri="http://schemas.openxmlformats.org/drawingml/2006/table">
            <a:tbl>
              <a:tblPr firstCol="1">
                <a:tableStyleId>{BC89EF96-8CEA-46FF-86C4-4CE0E7609802}</a:tableStyleId>
              </a:tblPr>
              <a:tblGrid>
                <a:gridCol w="2292351">
                  <a:extLst>
                    <a:ext uri="{9D8B030D-6E8A-4147-A177-3AD203B41FA5}">
                      <a16:colId xmlns:a16="http://schemas.microsoft.com/office/drawing/2014/main" val="20000"/>
                    </a:ext>
                  </a:extLst>
                </a:gridCol>
                <a:gridCol w="1085850">
                  <a:extLst>
                    <a:ext uri="{9D8B030D-6E8A-4147-A177-3AD203B41FA5}">
                      <a16:colId xmlns:a16="http://schemas.microsoft.com/office/drawing/2014/main" val="20001"/>
                    </a:ext>
                  </a:extLst>
                </a:gridCol>
              </a:tblGrid>
              <a:tr h="370840">
                <a:tc>
                  <a:txBody>
                    <a:bodyPr/>
                    <a:lstStyle/>
                    <a:p>
                      <a:r>
                        <a:rPr lang="ja-JP" altLang="en-US" sz="1600" dirty="0"/>
                        <a:t>アカウント開設費用</a:t>
                      </a:r>
                      <a:endParaRPr lang="en-US" sz="1600" dirty="0"/>
                    </a:p>
                  </a:txBody>
                  <a:tcPr/>
                </a:tc>
                <a:tc>
                  <a:txBody>
                    <a:bodyPr/>
                    <a:lstStyle/>
                    <a:p>
                      <a:pPr algn="ctr"/>
                      <a:r>
                        <a:rPr lang="ja-JP" altLang="en-US" sz="1600" dirty="0"/>
                        <a:t>無料</a:t>
                      </a:r>
                      <a:endParaRPr lang="en-US" sz="1600" dirty="0"/>
                    </a:p>
                  </a:txBody>
                  <a:tcPr/>
                </a:tc>
                <a:extLst>
                  <a:ext uri="{0D108BD9-81ED-4DB2-BD59-A6C34878D82A}">
                    <a16:rowId xmlns:a16="http://schemas.microsoft.com/office/drawing/2014/main" val="10000"/>
                  </a:ext>
                </a:extLst>
              </a:tr>
              <a:tr h="370840">
                <a:tc>
                  <a:txBody>
                    <a:bodyPr/>
                    <a:lstStyle/>
                    <a:p>
                      <a:r>
                        <a:rPr lang="ja-JP" altLang="en-US" sz="1600" dirty="0"/>
                        <a:t>最低お申込金額</a:t>
                      </a:r>
                      <a:endParaRPr lang="en-US" sz="1600" dirty="0"/>
                    </a:p>
                  </a:txBody>
                  <a:tcPr/>
                </a:tc>
                <a:tc>
                  <a:txBody>
                    <a:bodyPr/>
                    <a:lstStyle/>
                    <a:p>
                      <a:pPr algn="ctr"/>
                      <a:r>
                        <a:rPr lang="ja-JP" altLang="en-US" sz="1600" dirty="0"/>
                        <a:t>なし</a:t>
                      </a:r>
                      <a:endParaRPr lang="en-US" sz="1600" dirty="0"/>
                    </a:p>
                  </a:txBody>
                  <a:tcPr/>
                </a:tc>
                <a:extLst>
                  <a:ext uri="{0D108BD9-81ED-4DB2-BD59-A6C34878D82A}">
                    <a16:rowId xmlns:a16="http://schemas.microsoft.com/office/drawing/2014/main" val="10001"/>
                  </a:ext>
                </a:extLst>
              </a:tr>
            </a:tbl>
          </a:graphicData>
        </a:graphic>
      </p:graphicFrame>
      <p:sp>
        <p:nvSpPr>
          <p:cNvPr id="11" name="Content Placeholder 9"/>
          <p:cNvSpPr txBox="1">
            <a:spLocks/>
          </p:cNvSpPr>
          <p:nvPr/>
        </p:nvSpPr>
        <p:spPr>
          <a:xfrm>
            <a:off x="495300" y="4668249"/>
            <a:ext cx="4491370" cy="95567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rgbClr val="329FFB"/>
              </a:buClr>
              <a:buFont typeface="Wingdings" charset="2"/>
              <a:buChar char="v"/>
              <a:defRPr kumimoji="1" lang="ja-JP" altLang="en-US" sz="1600" kern="1200">
                <a:solidFill>
                  <a:schemeClr val="tx1"/>
                </a:solidFill>
                <a:latin typeface="メイリオ"/>
                <a:ea typeface="メイリオ"/>
                <a:cs typeface="メイリオ"/>
              </a:defRPr>
            </a:lvl1pPr>
            <a:lvl2pPr marL="742950" indent="-285750" algn="l" defTabSz="457200" rtl="0" eaLnBrk="1" latinLnBrk="0" hangingPunct="1">
              <a:spcBef>
                <a:spcPct val="20000"/>
              </a:spcBef>
              <a:buFont typeface="Arial"/>
              <a:buChar char="–"/>
              <a:defRPr kumimoji="1" lang="ja-JP" altLang="en-US" sz="1400" kern="1200" dirty="0" smtClean="0">
                <a:solidFill>
                  <a:schemeClr val="tx1"/>
                </a:solidFill>
                <a:latin typeface="メイリオ"/>
                <a:ea typeface="メイリオ"/>
                <a:cs typeface="メイリオ"/>
              </a:defRPr>
            </a:lvl2pPr>
            <a:lvl3pPr marL="1143000" indent="-228600" algn="l" defTabSz="457200" rtl="0" eaLnBrk="1" latinLnBrk="0" hangingPunct="1">
              <a:spcBef>
                <a:spcPct val="20000"/>
              </a:spcBef>
              <a:buFont typeface="Arial"/>
              <a:buChar char="•"/>
              <a:defRPr kumimoji="1" lang="ja-JP" altLang="en-US" sz="1200" kern="1200" dirty="0" smtClean="0">
                <a:solidFill>
                  <a:schemeClr val="tx1"/>
                </a:solidFill>
                <a:latin typeface="メイリオ"/>
                <a:ea typeface="メイリオ"/>
                <a:cs typeface="メイリオ"/>
              </a:defRPr>
            </a:lvl3pPr>
            <a:lvl4pPr marL="1600200" indent="-228600" algn="l" defTabSz="457200" rtl="0" eaLnBrk="1" latinLnBrk="0" hangingPunct="1">
              <a:spcBef>
                <a:spcPct val="20000"/>
              </a:spcBef>
              <a:buFont typeface="Arial"/>
              <a:buChar char="–"/>
              <a:defRPr kumimoji="1" lang="ja-JP" altLang="en-US" sz="1100" kern="1200" dirty="0" smtClean="0">
                <a:solidFill>
                  <a:schemeClr val="tx1"/>
                </a:solidFill>
                <a:latin typeface="メイリオ"/>
                <a:ea typeface="メイリオ"/>
                <a:cs typeface="メイリオ"/>
              </a:defRPr>
            </a:lvl4pPr>
            <a:lvl5pPr marL="2057400" indent="-228600" algn="l" defTabSz="457200" rtl="0" eaLnBrk="1" latinLnBrk="0" hangingPunct="1">
              <a:spcBef>
                <a:spcPct val="20000"/>
              </a:spcBef>
              <a:buFont typeface="Arial"/>
              <a:buChar char="»"/>
              <a:defRPr kumimoji="1" lang="ja-JP" altLang="en-US" sz="1100" kern="1200" dirty="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dirty="0"/>
              <a:t>小額からお試しいただけるよう、</a:t>
            </a:r>
            <a:br>
              <a:rPr lang="en-US" altLang="ja-JP" dirty="0"/>
            </a:br>
            <a:r>
              <a:rPr lang="ja-JP" altLang="en-US" dirty="0"/>
              <a:t>アカウント開設費用・最低お申込金額は</a:t>
            </a:r>
            <a:br>
              <a:rPr lang="en-US" altLang="ja-JP" dirty="0"/>
            </a:br>
            <a:r>
              <a:rPr lang="ja-JP" altLang="en-US" dirty="0"/>
              <a:t>ございません</a:t>
            </a:r>
          </a:p>
        </p:txBody>
      </p:sp>
      <p:sp>
        <p:nvSpPr>
          <p:cNvPr id="3" name="TextBox 2">
            <a:extLst>
              <a:ext uri="{FF2B5EF4-FFF2-40B4-BE49-F238E27FC236}">
                <a16:creationId xmlns:a16="http://schemas.microsoft.com/office/drawing/2014/main" id="{A80F1404-ECC8-8747-ABD5-77EB6B92DA7C}"/>
              </a:ext>
            </a:extLst>
          </p:cNvPr>
          <p:cNvSpPr txBox="1"/>
          <p:nvPr/>
        </p:nvSpPr>
        <p:spPr>
          <a:xfrm>
            <a:off x="7803340" y="4296955"/>
            <a:ext cx="1223412" cy="230832"/>
          </a:xfrm>
          <a:prstGeom prst="rect">
            <a:avLst/>
          </a:prstGeom>
          <a:noFill/>
        </p:spPr>
        <p:txBody>
          <a:bodyPr wrap="none" rtlCol="0">
            <a:spAutoFit/>
          </a:bodyPr>
          <a:lstStyle/>
          <a:p>
            <a:pPr algn="r"/>
            <a:r>
              <a:rPr lang="en-US" altLang="ja-JP" sz="900" dirty="0"/>
              <a:t>※</a:t>
            </a:r>
            <a:r>
              <a:rPr lang="ja-JP" altLang="en-US" sz="900" dirty="0"/>
              <a:t>価格はグロス表記</a:t>
            </a:r>
            <a:endParaRPr lang="en-US" sz="900" dirty="0"/>
          </a:p>
        </p:txBody>
      </p:sp>
      <p:sp>
        <p:nvSpPr>
          <p:cNvPr id="7" name="10-Point Star 6">
            <a:extLst>
              <a:ext uri="{FF2B5EF4-FFF2-40B4-BE49-F238E27FC236}">
                <a16:creationId xmlns:a16="http://schemas.microsoft.com/office/drawing/2014/main" id="{8A269223-CFD8-B34B-BBDD-264AB71E5822}"/>
              </a:ext>
            </a:extLst>
          </p:cNvPr>
          <p:cNvSpPr/>
          <p:nvPr/>
        </p:nvSpPr>
        <p:spPr>
          <a:xfrm>
            <a:off x="4045009" y="5707022"/>
            <a:ext cx="902776" cy="902776"/>
          </a:xfrm>
          <a:prstGeom prst="star10">
            <a:avLst>
              <a:gd name="adj" fmla="val 43875"/>
              <a:gd name="hf" fmla="val 105146"/>
            </a:avLst>
          </a:prstGeom>
          <a:gradFill flip="none" rotWithShape="1">
            <a:gsLst>
              <a:gs pos="0">
                <a:schemeClr val="accent2">
                  <a:lumMod val="0"/>
                  <a:lumOff val="100000"/>
                </a:schemeClr>
              </a:gs>
              <a:gs pos="35000">
                <a:schemeClr val="accent2">
                  <a:lumMod val="0"/>
                  <a:lumOff val="100000"/>
                </a:schemeClr>
              </a:gs>
              <a:gs pos="100000">
                <a:schemeClr val="accent2">
                  <a:lumMod val="100000"/>
                </a:schemeClr>
              </a:gs>
            </a:gsLst>
            <a:path path="circle">
              <a:fillToRect l="50000" t="-80000" r="50000" b="180000"/>
            </a:path>
            <a:tileRect/>
          </a:gradFill>
          <a:ln>
            <a:solidFill>
              <a:schemeClr val="accent2">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050" b="1" dirty="0">
                <a:ln w="0"/>
                <a:solidFill>
                  <a:schemeClr val="accent2">
                    <a:lumMod val="75000"/>
                  </a:schemeClr>
                </a:solidFill>
                <a:latin typeface="Meiryo" panose="020B0604030504040204" pitchFamily="34" charset="-128"/>
                <a:ea typeface="Meiryo" panose="020B0604030504040204" pitchFamily="34" charset="-128"/>
              </a:rPr>
              <a:t>最低</a:t>
            </a:r>
            <a:br>
              <a:rPr lang="en-US" altLang="ja-JP" sz="1050" b="1" dirty="0">
                <a:ln w="0"/>
                <a:solidFill>
                  <a:schemeClr val="accent2">
                    <a:lumMod val="75000"/>
                  </a:schemeClr>
                </a:solidFill>
                <a:latin typeface="Meiryo" panose="020B0604030504040204" pitchFamily="34" charset="-128"/>
                <a:ea typeface="Meiryo" panose="020B0604030504040204" pitchFamily="34" charset="-128"/>
              </a:rPr>
            </a:br>
            <a:r>
              <a:rPr lang="ja-JP" altLang="en-US" sz="1050" b="1" dirty="0">
                <a:ln w="0"/>
                <a:solidFill>
                  <a:schemeClr val="accent2">
                    <a:lumMod val="75000"/>
                  </a:schemeClr>
                </a:solidFill>
                <a:latin typeface="Meiryo" panose="020B0604030504040204" pitchFamily="34" charset="-128"/>
                <a:ea typeface="Meiryo" panose="020B0604030504040204" pitchFamily="34" charset="-128"/>
              </a:rPr>
              <a:t>出稿金額</a:t>
            </a:r>
            <a:endParaRPr lang="en-US" altLang="ja-JP" sz="1050" b="1" dirty="0">
              <a:ln w="0"/>
              <a:solidFill>
                <a:schemeClr val="accent2">
                  <a:lumMod val="75000"/>
                </a:schemeClr>
              </a:solidFill>
              <a:latin typeface="Meiryo" panose="020B0604030504040204" pitchFamily="34" charset="-128"/>
              <a:ea typeface="Meiryo" panose="020B0604030504040204" pitchFamily="34" charset="-128"/>
            </a:endParaRPr>
          </a:p>
          <a:p>
            <a:pPr algn="ctr"/>
            <a:r>
              <a:rPr lang="ja-JP" altLang="en-US" sz="1050" b="1" dirty="0">
                <a:ln w="0"/>
                <a:solidFill>
                  <a:schemeClr val="accent2">
                    <a:lumMod val="75000"/>
                  </a:schemeClr>
                </a:solidFill>
                <a:latin typeface="Meiryo" panose="020B0604030504040204" pitchFamily="34" charset="-128"/>
                <a:ea typeface="Meiryo" panose="020B0604030504040204" pitchFamily="34" charset="-128"/>
              </a:rPr>
              <a:t>完全撤廃</a:t>
            </a:r>
            <a:r>
              <a:rPr lang="en-US" altLang="ja-JP" sz="1050" b="1" dirty="0">
                <a:ln w="0"/>
                <a:solidFill>
                  <a:schemeClr val="accent2">
                    <a:lumMod val="75000"/>
                  </a:schemeClr>
                </a:solidFill>
                <a:latin typeface="Meiryo" panose="020B0604030504040204" pitchFamily="34" charset="-128"/>
                <a:ea typeface="Meiryo" panose="020B0604030504040204" pitchFamily="34" charset="-128"/>
              </a:rPr>
              <a:t>!!</a:t>
            </a:r>
            <a:endParaRPr lang="en-US" sz="1050" b="1" dirty="0">
              <a:ln w="0"/>
              <a:solidFill>
                <a:schemeClr val="accent2">
                  <a:lumMod val="75000"/>
                </a:schemeClr>
              </a:solidFill>
              <a:latin typeface="Meiryo" panose="020B0604030504040204" pitchFamily="34" charset="-128"/>
              <a:ea typeface="Meiryo" panose="020B0604030504040204" pitchFamily="34" charset="-128"/>
            </a:endParaRPr>
          </a:p>
        </p:txBody>
      </p:sp>
      <p:graphicFrame>
        <p:nvGraphicFramePr>
          <p:cNvPr id="14" name="Table 13">
            <a:extLst>
              <a:ext uri="{FF2B5EF4-FFF2-40B4-BE49-F238E27FC236}">
                <a16:creationId xmlns:a16="http://schemas.microsoft.com/office/drawing/2014/main" id="{C89C1F9F-3D9C-B845-AC49-88C004025A87}"/>
              </a:ext>
            </a:extLst>
          </p:cNvPr>
          <p:cNvGraphicFramePr>
            <a:graphicFrameLocks noGrp="1"/>
          </p:cNvGraphicFramePr>
          <p:nvPr>
            <p:extLst>
              <p:ext uri="{D42A27DB-BD31-4B8C-83A1-F6EECF244321}">
                <p14:modId xmlns:p14="http://schemas.microsoft.com/office/powerpoint/2010/main" val="2775318234"/>
              </p:ext>
            </p:extLst>
          </p:nvPr>
        </p:nvGraphicFramePr>
        <p:xfrm>
          <a:off x="5513963" y="5032993"/>
          <a:ext cx="3449285" cy="1392120"/>
        </p:xfrm>
        <a:graphic>
          <a:graphicData uri="http://schemas.openxmlformats.org/drawingml/2006/table">
            <a:tbl>
              <a:tblPr firstRow="1" firstCol="1">
                <a:tableStyleId>{9D7B26C5-4107-4FEC-AEDC-1716B250A1EF}</a:tableStyleId>
              </a:tblPr>
              <a:tblGrid>
                <a:gridCol w="1280243">
                  <a:extLst>
                    <a:ext uri="{9D8B030D-6E8A-4147-A177-3AD203B41FA5}">
                      <a16:colId xmlns:a16="http://schemas.microsoft.com/office/drawing/2014/main" val="3106827807"/>
                    </a:ext>
                  </a:extLst>
                </a:gridCol>
                <a:gridCol w="1084521">
                  <a:extLst>
                    <a:ext uri="{9D8B030D-6E8A-4147-A177-3AD203B41FA5}">
                      <a16:colId xmlns:a16="http://schemas.microsoft.com/office/drawing/2014/main" val="2749966772"/>
                    </a:ext>
                  </a:extLst>
                </a:gridCol>
                <a:gridCol w="1084521">
                  <a:extLst>
                    <a:ext uri="{9D8B030D-6E8A-4147-A177-3AD203B41FA5}">
                      <a16:colId xmlns:a16="http://schemas.microsoft.com/office/drawing/2014/main" val="3702512965"/>
                    </a:ext>
                  </a:extLst>
                </a:gridCol>
              </a:tblGrid>
              <a:tr h="213316">
                <a:tc>
                  <a:txBody>
                    <a:bodyPr/>
                    <a:lstStyle/>
                    <a:p>
                      <a:pPr algn="l" fontAlgn="b"/>
                      <a:r>
                        <a:rPr lang="ja-JP" altLang="en-US" sz="1050" u="none" strike="noStrike" dirty="0">
                          <a:effectLst/>
                        </a:rPr>
                        <a:t>出稿金額</a:t>
                      </a:r>
                      <a:endParaRPr lang="ja-JP" altLang="en-US" sz="1050" b="1" i="0" u="none" strike="noStrike" dirty="0">
                        <a:solidFill>
                          <a:srgbClr val="7B7B7B"/>
                        </a:solidFill>
                        <a:effectLst/>
                        <a:latin typeface="Meiryo" panose="020B0604030504040204" pitchFamily="34" charset="-128"/>
                        <a:ea typeface="Meiryo" panose="020B0604030504040204" pitchFamily="34" charset="-128"/>
                      </a:endParaRPr>
                    </a:p>
                  </a:txBody>
                  <a:tcPr marL="36000" marR="36000" marT="36000" marB="36000" anchor="b"/>
                </a:tc>
                <a:tc>
                  <a:txBody>
                    <a:bodyPr/>
                    <a:lstStyle/>
                    <a:p>
                      <a:pPr algn="l" fontAlgn="b"/>
                      <a:r>
                        <a:rPr lang="ja-JP" altLang="en-US" sz="1050" u="none" strike="noStrike">
                          <a:effectLst/>
                        </a:rPr>
                        <a:t>上限グループ数</a:t>
                      </a:r>
                      <a:endParaRPr lang="ja-JP" altLang="en-US" sz="1050" b="1" i="0" u="none" strike="noStrike">
                        <a:solidFill>
                          <a:srgbClr val="7B7B7B"/>
                        </a:solidFill>
                        <a:effectLst/>
                        <a:latin typeface="Meiryo" panose="020B0604030504040204" pitchFamily="34" charset="-128"/>
                        <a:ea typeface="Meiryo" panose="020B0604030504040204" pitchFamily="34" charset="-128"/>
                      </a:endParaRPr>
                    </a:p>
                  </a:txBody>
                  <a:tcPr marL="36000" marR="36000" marT="36000" marB="36000" anchor="b"/>
                </a:tc>
                <a:tc>
                  <a:txBody>
                    <a:bodyPr/>
                    <a:lstStyle/>
                    <a:p>
                      <a:pPr algn="l" fontAlgn="b"/>
                      <a:r>
                        <a:rPr lang="ja-JP" altLang="en-US" sz="1050" u="none" strike="noStrike" dirty="0">
                          <a:effectLst/>
                        </a:rPr>
                        <a:t>上限ポイント数</a:t>
                      </a:r>
                      <a:endParaRPr lang="ja-JP" altLang="en-US" sz="1050" b="1" i="0" u="none" strike="noStrike" dirty="0">
                        <a:solidFill>
                          <a:srgbClr val="7B7B7B"/>
                        </a:solidFill>
                        <a:effectLst/>
                        <a:latin typeface="Meiryo" panose="020B0604030504040204" pitchFamily="34" charset="-128"/>
                        <a:ea typeface="Meiryo" panose="020B0604030504040204" pitchFamily="34" charset="-128"/>
                      </a:endParaRPr>
                    </a:p>
                  </a:txBody>
                  <a:tcPr marL="36000" marR="36000" marT="36000" marB="36000" anchor="b"/>
                </a:tc>
                <a:extLst>
                  <a:ext uri="{0D108BD9-81ED-4DB2-BD59-A6C34878D82A}">
                    <a16:rowId xmlns:a16="http://schemas.microsoft.com/office/drawing/2014/main" val="1119103493"/>
                  </a:ext>
                </a:extLst>
              </a:tr>
              <a:tr h="213316">
                <a:tc>
                  <a:txBody>
                    <a:bodyPr/>
                    <a:lstStyle/>
                    <a:p>
                      <a:pPr algn="l" fontAlgn="b"/>
                      <a:r>
                        <a:rPr lang="en-US" altLang="ja-JP" sz="1050" u="none" strike="noStrike" dirty="0">
                          <a:effectLst/>
                        </a:rPr>
                        <a:t>30</a:t>
                      </a:r>
                      <a:r>
                        <a:rPr lang="ja-JP" altLang="en-US" sz="1050" u="none" strike="noStrike" dirty="0">
                          <a:effectLst/>
                        </a:rPr>
                        <a:t>万円未満</a:t>
                      </a:r>
                      <a:endParaRPr lang="ja-JP" altLang="en-US" sz="1050" b="0" i="0" u="none" strike="noStrike" dirty="0">
                        <a:solidFill>
                          <a:srgbClr val="7B7B7B"/>
                        </a:solidFill>
                        <a:effectLst/>
                        <a:latin typeface="Meiryo" panose="020B0604030504040204" pitchFamily="34" charset="-128"/>
                        <a:ea typeface="Meiryo" panose="020B0604030504040204" pitchFamily="34" charset="-128"/>
                      </a:endParaRPr>
                    </a:p>
                  </a:txBody>
                  <a:tcPr marL="36000" marR="36000" marT="36000" marB="36000" anchor="b"/>
                </a:tc>
                <a:tc>
                  <a:txBody>
                    <a:bodyPr/>
                    <a:lstStyle/>
                    <a:p>
                      <a:pPr algn="r" fontAlgn="b"/>
                      <a:r>
                        <a:rPr lang="en-US" altLang="ja-JP" sz="1050" u="none" strike="noStrike">
                          <a:effectLst/>
                        </a:rPr>
                        <a:t>10</a:t>
                      </a:r>
                      <a:r>
                        <a:rPr lang="ja-JP" altLang="en-US" sz="1050" u="none" strike="noStrike">
                          <a:effectLst/>
                        </a:rPr>
                        <a:t>まで</a:t>
                      </a:r>
                      <a:endParaRPr lang="ja-JP" altLang="en-US" sz="1050" b="0" i="0" u="none" strike="noStrike">
                        <a:solidFill>
                          <a:srgbClr val="7B7B7B"/>
                        </a:solidFill>
                        <a:effectLst/>
                        <a:latin typeface="Meiryo" panose="020B0604030504040204" pitchFamily="34" charset="-128"/>
                        <a:ea typeface="Meiryo" panose="020B0604030504040204" pitchFamily="34" charset="-128"/>
                      </a:endParaRPr>
                    </a:p>
                  </a:txBody>
                  <a:tcPr marL="36000" marR="36000" marT="36000" marB="36000" anchor="b"/>
                </a:tc>
                <a:tc>
                  <a:txBody>
                    <a:bodyPr/>
                    <a:lstStyle/>
                    <a:p>
                      <a:pPr algn="r" fontAlgn="b"/>
                      <a:r>
                        <a:rPr lang="en-US" altLang="ja-JP" sz="1050" u="none" strike="noStrike" dirty="0">
                          <a:effectLst/>
                        </a:rPr>
                        <a:t>10</a:t>
                      </a:r>
                      <a:r>
                        <a:rPr lang="ja-JP" altLang="en-US" sz="1050" u="none" strike="noStrike" dirty="0">
                          <a:effectLst/>
                        </a:rPr>
                        <a:t>まで</a:t>
                      </a:r>
                      <a:endParaRPr lang="ja-JP" altLang="en-US" sz="1050" b="0" i="0" u="none" strike="noStrike" dirty="0">
                        <a:solidFill>
                          <a:srgbClr val="7B7B7B"/>
                        </a:solidFill>
                        <a:effectLst/>
                        <a:latin typeface="Meiryo" panose="020B0604030504040204" pitchFamily="34" charset="-128"/>
                        <a:ea typeface="Meiryo" panose="020B0604030504040204" pitchFamily="34" charset="-128"/>
                      </a:endParaRPr>
                    </a:p>
                  </a:txBody>
                  <a:tcPr marL="36000" marR="36000" marT="36000" marB="36000" anchor="b"/>
                </a:tc>
                <a:extLst>
                  <a:ext uri="{0D108BD9-81ED-4DB2-BD59-A6C34878D82A}">
                    <a16:rowId xmlns:a16="http://schemas.microsoft.com/office/drawing/2014/main" val="2919060188"/>
                  </a:ext>
                </a:extLst>
              </a:tr>
              <a:tr h="213316">
                <a:tc>
                  <a:txBody>
                    <a:bodyPr/>
                    <a:lstStyle/>
                    <a:p>
                      <a:pPr algn="l" fontAlgn="b"/>
                      <a:r>
                        <a:rPr lang="en-US" altLang="ja-JP" sz="1050" u="none" strike="noStrike">
                          <a:effectLst/>
                        </a:rPr>
                        <a:t>30</a:t>
                      </a:r>
                      <a:r>
                        <a:rPr lang="ja-JP" altLang="en-US" sz="1050" u="none" strike="noStrike">
                          <a:effectLst/>
                        </a:rPr>
                        <a:t>万円以上</a:t>
                      </a:r>
                      <a:endParaRPr lang="ja-JP" altLang="en-US" sz="1050" b="0" i="0" u="none" strike="noStrike">
                        <a:solidFill>
                          <a:srgbClr val="7B7B7B"/>
                        </a:solidFill>
                        <a:effectLst/>
                        <a:latin typeface="Meiryo" panose="020B0604030504040204" pitchFamily="34" charset="-128"/>
                        <a:ea typeface="Meiryo" panose="020B0604030504040204" pitchFamily="34" charset="-128"/>
                      </a:endParaRPr>
                    </a:p>
                  </a:txBody>
                  <a:tcPr marL="36000" marR="36000" marT="36000" marB="36000" anchor="b"/>
                </a:tc>
                <a:tc>
                  <a:txBody>
                    <a:bodyPr/>
                    <a:lstStyle/>
                    <a:p>
                      <a:pPr algn="r" fontAlgn="b"/>
                      <a:r>
                        <a:rPr lang="en-US" altLang="ja-JP" sz="1050" u="none" strike="noStrike">
                          <a:effectLst/>
                        </a:rPr>
                        <a:t>10</a:t>
                      </a:r>
                      <a:r>
                        <a:rPr lang="ja-JP" altLang="en-US" sz="1050" u="none" strike="noStrike">
                          <a:effectLst/>
                        </a:rPr>
                        <a:t>まで</a:t>
                      </a:r>
                      <a:endParaRPr lang="ja-JP" altLang="en-US" sz="1050" b="0" i="0" u="none" strike="noStrike">
                        <a:solidFill>
                          <a:srgbClr val="7B7B7B"/>
                        </a:solidFill>
                        <a:effectLst/>
                        <a:latin typeface="Meiryo" panose="020B0604030504040204" pitchFamily="34" charset="-128"/>
                        <a:ea typeface="Meiryo" panose="020B0604030504040204" pitchFamily="34" charset="-128"/>
                      </a:endParaRPr>
                    </a:p>
                  </a:txBody>
                  <a:tcPr marL="36000" marR="36000" marT="36000" marB="36000" anchor="b"/>
                </a:tc>
                <a:tc>
                  <a:txBody>
                    <a:bodyPr/>
                    <a:lstStyle/>
                    <a:p>
                      <a:pPr algn="r" fontAlgn="b"/>
                      <a:r>
                        <a:rPr lang="en-US" altLang="ja-JP" sz="1050" u="none" strike="noStrike">
                          <a:effectLst/>
                        </a:rPr>
                        <a:t>500</a:t>
                      </a:r>
                      <a:r>
                        <a:rPr lang="ja-JP" altLang="en-US" sz="1050" u="none" strike="noStrike">
                          <a:effectLst/>
                        </a:rPr>
                        <a:t>まで</a:t>
                      </a:r>
                      <a:endParaRPr lang="ja-JP" altLang="en-US" sz="1050" b="0" i="0" u="none" strike="noStrike">
                        <a:solidFill>
                          <a:srgbClr val="7B7B7B"/>
                        </a:solidFill>
                        <a:effectLst/>
                        <a:latin typeface="Meiryo" panose="020B0604030504040204" pitchFamily="34" charset="-128"/>
                        <a:ea typeface="Meiryo" panose="020B0604030504040204" pitchFamily="34" charset="-128"/>
                      </a:endParaRPr>
                    </a:p>
                  </a:txBody>
                  <a:tcPr marL="36000" marR="36000" marT="36000" marB="36000" anchor="b"/>
                </a:tc>
                <a:extLst>
                  <a:ext uri="{0D108BD9-81ED-4DB2-BD59-A6C34878D82A}">
                    <a16:rowId xmlns:a16="http://schemas.microsoft.com/office/drawing/2014/main" val="1073070120"/>
                  </a:ext>
                </a:extLst>
              </a:tr>
              <a:tr h="213316">
                <a:tc>
                  <a:txBody>
                    <a:bodyPr/>
                    <a:lstStyle/>
                    <a:p>
                      <a:pPr algn="l" fontAlgn="b"/>
                      <a:r>
                        <a:rPr lang="en-US" altLang="ja-JP" sz="1050" u="none" strike="noStrike">
                          <a:effectLst/>
                        </a:rPr>
                        <a:t>50</a:t>
                      </a:r>
                      <a:r>
                        <a:rPr lang="ja-JP" altLang="en-US" sz="1050" u="none" strike="noStrike">
                          <a:effectLst/>
                        </a:rPr>
                        <a:t>万円以上</a:t>
                      </a:r>
                      <a:endParaRPr lang="ja-JP" altLang="en-US" sz="1050" b="0" i="0" u="none" strike="noStrike">
                        <a:solidFill>
                          <a:srgbClr val="7B7B7B"/>
                        </a:solidFill>
                        <a:effectLst/>
                        <a:latin typeface="Meiryo" panose="020B0604030504040204" pitchFamily="34" charset="-128"/>
                        <a:ea typeface="Meiryo" panose="020B0604030504040204" pitchFamily="34" charset="-128"/>
                      </a:endParaRPr>
                    </a:p>
                  </a:txBody>
                  <a:tcPr marL="36000" marR="36000" marT="36000" marB="36000" anchor="b"/>
                </a:tc>
                <a:tc>
                  <a:txBody>
                    <a:bodyPr/>
                    <a:lstStyle/>
                    <a:p>
                      <a:pPr algn="r" fontAlgn="b"/>
                      <a:r>
                        <a:rPr lang="en-US" altLang="ja-JP" sz="1050" u="none" strike="noStrike">
                          <a:effectLst/>
                        </a:rPr>
                        <a:t>100</a:t>
                      </a:r>
                      <a:r>
                        <a:rPr lang="ja-JP" altLang="en-US" sz="1050" u="none" strike="noStrike">
                          <a:effectLst/>
                        </a:rPr>
                        <a:t>まで</a:t>
                      </a:r>
                      <a:endParaRPr lang="ja-JP" altLang="en-US" sz="1050" b="0" i="0" u="none" strike="noStrike">
                        <a:solidFill>
                          <a:srgbClr val="7B7B7B"/>
                        </a:solidFill>
                        <a:effectLst/>
                        <a:latin typeface="Meiryo" panose="020B0604030504040204" pitchFamily="34" charset="-128"/>
                        <a:ea typeface="Meiryo" panose="020B0604030504040204" pitchFamily="34" charset="-128"/>
                      </a:endParaRPr>
                    </a:p>
                  </a:txBody>
                  <a:tcPr marL="36000" marR="36000" marT="36000" marB="36000" anchor="b"/>
                </a:tc>
                <a:tc>
                  <a:txBody>
                    <a:bodyPr/>
                    <a:lstStyle/>
                    <a:p>
                      <a:pPr algn="r" fontAlgn="b"/>
                      <a:r>
                        <a:rPr lang="en-US" altLang="ja-JP" sz="1050" u="none" strike="noStrike" dirty="0">
                          <a:effectLst/>
                        </a:rPr>
                        <a:t>10,000</a:t>
                      </a:r>
                      <a:r>
                        <a:rPr lang="ja-JP" altLang="en-US" sz="1050" u="none" strike="noStrike" dirty="0">
                          <a:effectLst/>
                        </a:rPr>
                        <a:t>まで</a:t>
                      </a:r>
                      <a:endParaRPr lang="ja-JP" altLang="en-US" sz="1050" b="0" i="0" u="none" strike="noStrike" dirty="0">
                        <a:solidFill>
                          <a:srgbClr val="7B7B7B"/>
                        </a:solidFill>
                        <a:effectLst/>
                        <a:latin typeface="Meiryo" panose="020B0604030504040204" pitchFamily="34" charset="-128"/>
                        <a:ea typeface="Meiryo" panose="020B0604030504040204" pitchFamily="34" charset="-128"/>
                      </a:endParaRPr>
                    </a:p>
                  </a:txBody>
                  <a:tcPr marL="36000" marR="36000" marT="36000" marB="36000" anchor="b"/>
                </a:tc>
                <a:extLst>
                  <a:ext uri="{0D108BD9-81ED-4DB2-BD59-A6C34878D82A}">
                    <a16:rowId xmlns:a16="http://schemas.microsoft.com/office/drawing/2014/main" val="727907392"/>
                  </a:ext>
                </a:extLst>
              </a:tr>
              <a:tr h="213316">
                <a:tc>
                  <a:txBody>
                    <a:bodyPr/>
                    <a:lstStyle/>
                    <a:p>
                      <a:pPr algn="l" fontAlgn="b"/>
                      <a:r>
                        <a:rPr lang="en-US" altLang="ja-JP" sz="1050" u="none" strike="noStrike">
                          <a:effectLst/>
                        </a:rPr>
                        <a:t>100</a:t>
                      </a:r>
                      <a:r>
                        <a:rPr lang="ja-JP" altLang="en-US" sz="1050" u="none" strike="noStrike">
                          <a:effectLst/>
                        </a:rPr>
                        <a:t>万円以上</a:t>
                      </a:r>
                      <a:endParaRPr lang="ja-JP" altLang="en-US" sz="1050" b="0" i="0" u="none" strike="noStrike">
                        <a:solidFill>
                          <a:srgbClr val="7B7B7B"/>
                        </a:solidFill>
                        <a:effectLst/>
                        <a:latin typeface="Meiryo" panose="020B0604030504040204" pitchFamily="34" charset="-128"/>
                        <a:ea typeface="Meiryo" panose="020B0604030504040204" pitchFamily="34" charset="-128"/>
                      </a:endParaRPr>
                    </a:p>
                  </a:txBody>
                  <a:tcPr marL="36000" marR="36000" marT="36000" marB="36000" anchor="b"/>
                </a:tc>
                <a:tc>
                  <a:txBody>
                    <a:bodyPr/>
                    <a:lstStyle/>
                    <a:p>
                      <a:pPr algn="r" fontAlgn="b"/>
                      <a:r>
                        <a:rPr lang="en-US" altLang="ja-JP" sz="1050" u="none" strike="noStrike">
                          <a:effectLst/>
                        </a:rPr>
                        <a:t>101</a:t>
                      </a:r>
                      <a:r>
                        <a:rPr lang="ja-JP" altLang="en-US" sz="1050" u="none" strike="noStrike">
                          <a:effectLst/>
                        </a:rPr>
                        <a:t>以上</a:t>
                      </a:r>
                      <a:endParaRPr lang="ja-JP" altLang="en-US" sz="1050" b="0" i="0" u="none" strike="noStrike">
                        <a:solidFill>
                          <a:srgbClr val="7B7B7B"/>
                        </a:solidFill>
                        <a:effectLst/>
                        <a:latin typeface="Meiryo" panose="020B0604030504040204" pitchFamily="34" charset="-128"/>
                        <a:ea typeface="Meiryo" panose="020B0604030504040204" pitchFamily="34" charset="-128"/>
                      </a:endParaRPr>
                    </a:p>
                  </a:txBody>
                  <a:tcPr marL="36000" marR="36000" marT="36000" marB="36000" anchor="b"/>
                </a:tc>
                <a:tc>
                  <a:txBody>
                    <a:bodyPr/>
                    <a:lstStyle/>
                    <a:p>
                      <a:pPr algn="r" fontAlgn="b"/>
                      <a:r>
                        <a:rPr lang="en-US" altLang="ja-JP" sz="1050" u="none" strike="noStrike" dirty="0">
                          <a:effectLst/>
                        </a:rPr>
                        <a:t>30,000</a:t>
                      </a:r>
                      <a:r>
                        <a:rPr lang="ja-JP" altLang="en-US" sz="1050" u="none" strike="noStrike" dirty="0">
                          <a:effectLst/>
                        </a:rPr>
                        <a:t>まで</a:t>
                      </a:r>
                      <a:endParaRPr lang="ja-JP" altLang="en-US" sz="1050" b="0" i="0" u="none" strike="noStrike" dirty="0">
                        <a:solidFill>
                          <a:srgbClr val="7B7B7B"/>
                        </a:solidFill>
                        <a:effectLst/>
                        <a:latin typeface="Meiryo" panose="020B0604030504040204" pitchFamily="34" charset="-128"/>
                        <a:ea typeface="Meiryo" panose="020B0604030504040204" pitchFamily="34" charset="-128"/>
                      </a:endParaRPr>
                    </a:p>
                  </a:txBody>
                  <a:tcPr marL="36000" marR="36000" marT="36000" marB="36000" anchor="b"/>
                </a:tc>
                <a:extLst>
                  <a:ext uri="{0D108BD9-81ED-4DB2-BD59-A6C34878D82A}">
                    <a16:rowId xmlns:a16="http://schemas.microsoft.com/office/drawing/2014/main" val="1215522878"/>
                  </a:ext>
                </a:extLst>
              </a:tr>
              <a:tr h="213316">
                <a:tc>
                  <a:txBody>
                    <a:bodyPr/>
                    <a:lstStyle/>
                    <a:p>
                      <a:pPr algn="l" fontAlgn="b"/>
                      <a:r>
                        <a:rPr lang="ja-JP" altLang="en-US" sz="1050" u="none" strike="noStrike">
                          <a:effectLst/>
                        </a:rPr>
                        <a:t>その他</a:t>
                      </a:r>
                      <a:endParaRPr lang="ja-JP" altLang="en-US" sz="1050" b="0" i="0" u="none" strike="noStrike">
                        <a:solidFill>
                          <a:srgbClr val="7B7B7B"/>
                        </a:solidFill>
                        <a:effectLst/>
                        <a:latin typeface="Meiryo" panose="020B0604030504040204" pitchFamily="34" charset="-128"/>
                        <a:ea typeface="Meiryo" panose="020B0604030504040204" pitchFamily="34" charset="-128"/>
                      </a:endParaRPr>
                    </a:p>
                  </a:txBody>
                  <a:tcPr marL="36000" marR="36000" marT="36000" marB="36000" anchor="b"/>
                </a:tc>
                <a:tc>
                  <a:txBody>
                    <a:bodyPr/>
                    <a:lstStyle/>
                    <a:p>
                      <a:pPr algn="r" fontAlgn="b"/>
                      <a:r>
                        <a:rPr lang="ja-JP" altLang="en-US" sz="1050" u="none" strike="noStrike" dirty="0">
                          <a:effectLst/>
                        </a:rPr>
                        <a:t>応相談</a:t>
                      </a:r>
                      <a:endParaRPr lang="ja-JP" altLang="en-US" sz="1050" b="0" i="0" u="none" strike="noStrike" dirty="0">
                        <a:solidFill>
                          <a:srgbClr val="7B7B7B"/>
                        </a:solidFill>
                        <a:effectLst/>
                        <a:latin typeface="Meiryo" panose="020B0604030504040204" pitchFamily="34" charset="-128"/>
                        <a:ea typeface="Meiryo" panose="020B0604030504040204" pitchFamily="34" charset="-128"/>
                      </a:endParaRPr>
                    </a:p>
                  </a:txBody>
                  <a:tcPr marL="36000" marR="36000" marT="36000" marB="36000" anchor="b"/>
                </a:tc>
                <a:tc>
                  <a:txBody>
                    <a:bodyPr/>
                    <a:lstStyle/>
                    <a:p>
                      <a:pPr algn="r" fontAlgn="b"/>
                      <a:endParaRPr lang="en-US" sz="1050" b="0" i="0" u="none" strike="noStrike" dirty="0">
                        <a:solidFill>
                          <a:srgbClr val="7B7B7B"/>
                        </a:solidFill>
                        <a:effectLst/>
                        <a:latin typeface="Meiryo" panose="020B0604030504040204" pitchFamily="34" charset="-128"/>
                        <a:ea typeface="Meiryo" panose="020B0604030504040204" pitchFamily="34" charset="-128"/>
                      </a:endParaRPr>
                    </a:p>
                  </a:txBody>
                  <a:tcPr marL="36000" marR="36000" marT="36000" marB="36000" anchor="b"/>
                </a:tc>
                <a:extLst>
                  <a:ext uri="{0D108BD9-81ED-4DB2-BD59-A6C34878D82A}">
                    <a16:rowId xmlns:a16="http://schemas.microsoft.com/office/drawing/2014/main" val="697000062"/>
                  </a:ext>
                </a:extLst>
              </a:tr>
            </a:tbl>
          </a:graphicData>
        </a:graphic>
      </p:graphicFrame>
      <p:sp>
        <p:nvSpPr>
          <p:cNvPr id="16" name="Rectangle 15">
            <a:extLst>
              <a:ext uri="{FF2B5EF4-FFF2-40B4-BE49-F238E27FC236}">
                <a16:creationId xmlns:a16="http://schemas.microsoft.com/office/drawing/2014/main" id="{78E4A038-7B17-A04F-B5FE-423F2210549C}"/>
              </a:ext>
            </a:extLst>
          </p:cNvPr>
          <p:cNvSpPr/>
          <p:nvPr/>
        </p:nvSpPr>
        <p:spPr>
          <a:xfrm>
            <a:off x="5444958" y="4743676"/>
            <a:ext cx="4060549" cy="276999"/>
          </a:xfrm>
          <a:prstGeom prst="rect">
            <a:avLst/>
          </a:prstGeom>
        </p:spPr>
        <p:txBody>
          <a:bodyPr wrap="square">
            <a:spAutoFit/>
          </a:bodyPr>
          <a:lstStyle/>
          <a:p>
            <a:r>
              <a:rPr lang="ja-JP" altLang="en-US" sz="1200" dirty="0"/>
              <a:t>出稿金額と上限グループ数・上限ポイント数の対応表</a:t>
            </a:r>
          </a:p>
        </p:txBody>
      </p:sp>
    </p:spTree>
    <p:extLst>
      <p:ext uri="{BB962C8B-B14F-4D97-AF65-F5344CB8AC3E}">
        <p14:creationId xmlns:p14="http://schemas.microsoft.com/office/powerpoint/2010/main" val="503778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オススメメディアプラン</a:t>
            </a:r>
            <a:endParaRPr lang="en-US" dirty="0"/>
          </a:p>
        </p:txBody>
      </p:sp>
      <p:sp>
        <p:nvSpPr>
          <p:cNvPr id="3" name="Content Placeholder 2"/>
          <p:cNvSpPr>
            <a:spLocks noGrp="1"/>
          </p:cNvSpPr>
          <p:nvPr>
            <p:ph idx="1"/>
          </p:nvPr>
        </p:nvSpPr>
        <p:spPr/>
        <p:txBody>
          <a:bodyPr/>
          <a:lstStyle/>
          <a:p>
            <a:r>
              <a:rPr lang="ja-JP" altLang="en-US" dirty="0"/>
              <a:t>複数のターゲティングを使って、きっちりユーザーを囲い込み。</a:t>
            </a:r>
            <a:endParaRPr lang="en-US"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27</a:t>
            </a:fld>
            <a:endParaRPr kumimoji="1" lang="ja-JP" altLang="en-US"/>
          </a:p>
        </p:txBody>
      </p:sp>
      <p:sp>
        <p:nvSpPr>
          <p:cNvPr id="10" name="Rectangle 9"/>
          <p:cNvSpPr/>
          <p:nvPr/>
        </p:nvSpPr>
        <p:spPr>
          <a:xfrm>
            <a:off x="5818670" y="3139333"/>
            <a:ext cx="3340100" cy="342900"/>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400" b="1" dirty="0">
                <a:latin typeface="Meiryo" charset="-128"/>
                <a:ea typeface="Meiryo" charset="-128"/>
                <a:cs typeface="Meiryo" charset="-128"/>
              </a:rPr>
              <a:t>①ジオフェンス（緯度経度）</a:t>
            </a:r>
            <a:endParaRPr lang="en-US" sz="1400" b="1" dirty="0">
              <a:latin typeface="Meiryo" charset="-128"/>
              <a:ea typeface="Meiryo" charset="-128"/>
              <a:cs typeface="Meiryo" charset="-128"/>
            </a:endParaRPr>
          </a:p>
        </p:txBody>
      </p:sp>
      <p:sp>
        <p:nvSpPr>
          <p:cNvPr id="11" name="Rectangle 10"/>
          <p:cNvSpPr/>
          <p:nvPr/>
        </p:nvSpPr>
        <p:spPr>
          <a:xfrm>
            <a:off x="5818670" y="3520333"/>
            <a:ext cx="3340100" cy="673100"/>
          </a:xfrm>
          <a:prstGeom prst="rect">
            <a:avLst/>
          </a:prstGeom>
          <a:ln w="12700">
            <a:noFill/>
          </a:ln>
        </p:spPr>
        <p:style>
          <a:lnRef idx="2">
            <a:schemeClr val="accent1"/>
          </a:lnRef>
          <a:fillRef idx="1">
            <a:schemeClr val="lt1"/>
          </a:fillRef>
          <a:effectRef idx="0">
            <a:schemeClr val="accent1"/>
          </a:effectRef>
          <a:fontRef idx="minor">
            <a:schemeClr val="dk1"/>
          </a:fontRef>
        </p:style>
        <p:txBody>
          <a:bodyPr rtlCol="0" anchor="t"/>
          <a:lstStyle/>
          <a:p>
            <a:r>
              <a:rPr lang="ja-JP" altLang="en-US" sz="1200" dirty="0"/>
              <a:t>今、お店の近くにいるユーザーにアプローチ</a:t>
            </a:r>
            <a:endParaRPr lang="en-US" sz="1200" dirty="0"/>
          </a:p>
        </p:txBody>
      </p:sp>
      <p:sp>
        <p:nvSpPr>
          <p:cNvPr id="8" name="Oval 7"/>
          <p:cNvSpPr/>
          <p:nvPr/>
        </p:nvSpPr>
        <p:spPr>
          <a:xfrm>
            <a:off x="3256675" y="3713225"/>
            <a:ext cx="1855510" cy="593388"/>
          </a:xfrm>
          <a:prstGeom prst="ellipse">
            <a:avLst/>
          </a:prstGeom>
          <a:noFill/>
          <a:ln w="12700">
            <a:solidFill>
              <a:srgbClr val="C0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Cube 8"/>
          <p:cNvSpPr/>
          <p:nvPr/>
        </p:nvSpPr>
        <p:spPr>
          <a:xfrm>
            <a:off x="3946861" y="3461854"/>
            <a:ext cx="525485" cy="607455"/>
          </a:xfrm>
          <a:prstGeom prst="cube">
            <a:avLst/>
          </a:prstGeom>
          <a:solidFill>
            <a:schemeClr val="bg1">
              <a:lumMod val="65000"/>
            </a:schemeClr>
          </a:solidFill>
          <a:ln>
            <a:solidFill>
              <a:schemeClr val="bg1"/>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grpSp>
        <p:nvGrpSpPr>
          <p:cNvPr id="32" name="図形グループ 46"/>
          <p:cNvGrpSpPr/>
          <p:nvPr/>
        </p:nvGrpSpPr>
        <p:grpSpPr>
          <a:xfrm>
            <a:off x="4882124" y="3563454"/>
            <a:ext cx="236456" cy="504486"/>
            <a:chOff x="426947" y="3005268"/>
            <a:chExt cx="399435" cy="852208"/>
          </a:xfrm>
          <a:solidFill>
            <a:srgbClr val="C00000"/>
          </a:solidFill>
        </p:grpSpPr>
        <p:sp>
          <p:nvSpPr>
            <p:cNvPr id="33" name="角丸四角形 47"/>
            <p:cNvSpPr/>
            <p:nvPr/>
          </p:nvSpPr>
          <p:spPr>
            <a:xfrm>
              <a:off x="426947" y="3271820"/>
              <a:ext cx="399435" cy="585656"/>
            </a:xfrm>
            <a:prstGeom prst="roundRect">
              <a:avLst>
                <a:gd name="adj" fmla="val 50000"/>
              </a:avLst>
            </a:prstGeom>
            <a:grpFill/>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sp>
          <p:nvSpPr>
            <p:cNvPr id="34" name="円/楕円 48"/>
            <p:cNvSpPr/>
            <p:nvPr/>
          </p:nvSpPr>
          <p:spPr>
            <a:xfrm>
              <a:off x="426947" y="3005268"/>
              <a:ext cx="399435" cy="368709"/>
            </a:xfrm>
            <a:prstGeom prst="ellipse">
              <a:avLst/>
            </a:prstGeom>
            <a:grpFill/>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grpSp>
      <p:sp>
        <p:nvSpPr>
          <p:cNvPr id="36" name="Right Arrow 35"/>
          <p:cNvSpPr/>
          <p:nvPr/>
        </p:nvSpPr>
        <p:spPr>
          <a:xfrm rot="10800000">
            <a:off x="4553932" y="3817295"/>
            <a:ext cx="252325" cy="154290"/>
          </a:xfrm>
          <a:prstGeom prst="rightArrow">
            <a:avLst>
              <a:gd name="adj1" fmla="val 50000"/>
              <a:gd name="adj2" fmla="val 88028"/>
            </a:avLst>
          </a:prstGeom>
          <a:solidFill>
            <a:srgbClr val="C0000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nvGrpSpPr>
          <p:cNvPr id="25" name="Group 24"/>
          <p:cNvGrpSpPr/>
          <p:nvPr/>
        </p:nvGrpSpPr>
        <p:grpSpPr>
          <a:xfrm>
            <a:off x="2988468" y="4117054"/>
            <a:ext cx="4382782" cy="2463408"/>
            <a:chOff x="2988468" y="4117054"/>
            <a:chExt cx="4382782" cy="2463408"/>
          </a:xfrm>
        </p:grpSpPr>
        <p:sp>
          <p:nvSpPr>
            <p:cNvPr id="37" name="Rectangle 36"/>
            <p:cNvSpPr/>
            <p:nvPr/>
          </p:nvSpPr>
          <p:spPr>
            <a:xfrm>
              <a:off x="4031150" y="5526362"/>
              <a:ext cx="3340100" cy="342900"/>
            </a:xfrm>
            <a:prstGeom prst="rect">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400" b="1" dirty="0">
                  <a:latin typeface="Meiryo" charset="-128"/>
                  <a:ea typeface="Meiryo" charset="-128"/>
                  <a:cs typeface="Meiryo" charset="-128"/>
                </a:rPr>
                <a:t>④リターゲティング</a:t>
              </a:r>
              <a:endParaRPr lang="en-US" sz="1400" b="1" dirty="0">
                <a:latin typeface="Meiryo" charset="-128"/>
                <a:ea typeface="Meiryo" charset="-128"/>
                <a:cs typeface="Meiryo" charset="-128"/>
              </a:endParaRPr>
            </a:p>
          </p:txBody>
        </p:sp>
        <p:sp>
          <p:nvSpPr>
            <p:cNvPr id="38" name="Rectangle 37"/>
            <p:cNvSpPr/>
            <p:nvPr/>
          </p:nvSpPr>
          <p:spPr>
            <a:xfrm>
              <a:off x="4031150" y="5907362"/>
              <a:ext cx="3340100" cy="673100"/>
            </a:xfrm>
            <a:prstGeom prst="rect">
              <a:avLst/>
            </a:prstGeom>
            <a:ln w="12700">
              <a:noFill/>
            </a:ln>
          </p:spPr>
          <p:style>
            <a:lnRef idx="2">
              <a:schemeClr val="accent1"/>
            </a:lnRef>
            <a:fillRef idx="1">
              <a:schemeClr val="lt1"/>
            </a:fillRef>
            <a:effectRef idx="0">
              <a:schemeClr val="accent1"/>
            </a:effectRef>
            <a:fontRef idx="minor">
              <a:schemeClr val="dk1"/>
            </a:fontRef>
          </p:style>
          <p:txBody>
            <a:bodyPr rtlCol="0" anchor="t"/>
            <a:lstStyle/>
            <a:p>
              <a:r>
                <a:rPr lang="ja-JP" altLang="en-US" sz="1200" dirty="0"/>
                <a:t>広告クリックユーザーやサイト訪問者をきっちりアフターフォロー</a:t>
              </a:r>
              <a:endParaRPr lang="en-US" sz="1200" dirty="0"/>
            </a:p>
          </p:txBody>
        </p:sp>
        <p:sp>
          <p:nvSpPr>
            <p:cNvPr id="35" name="Right Arrow 34"/>
            <p:cNvSpPr/>
            <p:nvPr/>
          </p:nvSpPr>
          <p:spPr>
            <a:xfrm rot="17410207">
              <a:off x="3761170" y="4366042"/>
              <a:ext cx="632044" cy="134067"/>
            </a:xfrm>
            <a:prstGeom prst="rightArrow">
              <a:avLst>
                <a:gd name="adj1" fmla="val 50000"/>
                <a:gd name="adj2" fmla="val 88028"/>
              </a:avLst>
            </a:prstGeom>
            <a:solidFill>
              <a:srgbClr val="92D05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nvGrpSpPr>
            <p:cNvPr id="39" name="図形グループ 46"/>
            <p:cNvGrpSpPr/>
            <p:nvPr/>
          </p:nvGrpSpPr>
          <p:grpSpPr>
            <a:xfrm>
              <a:off x="3794694" y="4800352"/>
              <a:ext cx="236456" cy="504486"/>
              <a:chOff x="426947" y="3005268"/>
              <a:chExt cx="399435" cy="852208"/>
            </a:xfrm>
            <a:solidFill>
              <a:srgbClr val="92D050"/>
            </a:solidFill>
          </p:grpSpPr>
          <p:sp>
            <p:nvSpPr>
              <p:cNvPr id="40" name="角丸四角形 47"/>
              <p:cNvSpPr/>
              <p:nvPr/>
            </p:nvSpPr>
            <p:spPr>
              <a:xfrm>
                <a:off x="426947" y="3271820"/>
                <a:ext cx="399435" cy="585656"/>
              </a:xfrm>
              <a:prstGeom prst="roundRect">
                <a:avLst>
                  <a:gd name="adj" fmla="val 50000"/>
                </a:avLst>
              </a:prstGeom>
              <a:grpFill/>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sp>
            <p:nvSpPr>
              <p:cNvPr id="41" name="円/楕円 48"/>
              <p:cNvSpPr/>
              <p:nvPr/>
            </p:nvSpPr>
            <p:spPr>
              <a:xfrm>
                <a:off x="426947" y="3005268"/>
                <a:ext cx="399435" cy="368709"/>
              </a:xfrm>
              <a:prstGeom prst="ellipse">
                <a:avLst/>
              </a:prstGeom>
              <a:grpFill/>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grpSp>
        <p:cxnSp>
          <p:nvCxnSpPr>
            <p:cNvPr id="48" name="Straight Arrow Connector 47"/>
            <p:cNvCxnSpPr>
              <a:stCxn id="45" idx="3"/>
              <a:endCxn id="40" idx="1"/>
            </p:cNvCxnSpPr>
            <p:nvPr/>
          </p:nvCxnSpPr>
          <p:spPr>
            <a:xfrm>
              <a:off x="2988468" y="5049120"/>
              <a:ext cx="806226" cy="82371"/>
            </a:xfrm>
            <a:prstGeom prst="straightConnector1">
              <a:avLst/>
            </a:prstGeom>
            <a:ln w="66675">
              <a:solidFill>
                <a:srgbClr val="92D050"/>
              </a:solidFill>
              <a:prstDash val="sysDot"/>
              <a:tailEnd type="triangle"/>
            </a:ln>
            <a:effectLst/>
          </p:spPr>
          <p:style>
            <a:lnRef idx="2">
              <a:schemeClr val="accent1"/>
            </a:lnRef>
            <a:fillRef idx="0">
              <a:schemeClr val="accent1"/>
            </a:fillRef>
            <a:effectRef idx="1">
              <a:schemeClr val="accent1"/>
            </a:effectRef>
            <a:fontRef idx="minor">
              <a:schemeClr val="tx1"/>
            </a:fontRef>
          </p:style>
        </p:cxnSp>
      </p:grpSp>
      <p:sp>
        <p:nvSpPr>
          <p:cNvPr id="53" name="TextBox 52"/>
          <p:cNvSpPr txBox="1"/>
          <p:nvPr/>
        </p:nvSpPr>
        <p:spPr>
          <a:xfrm>
            <a:off x="4041112" y="3266215"/>
            <a:ext cx="466794" cy="261610"/>
          </a:xfrm>
          <a:prstGeom prst="rect">
            <a:avLst/>
          </a:prstGeom>
          <a:noFill/>
        </p:spPr>
        <p:txBody>
          <a:bodyPr wrap="none" rtlCol="0">
            <a:spAutoFit/>
          </a:bodyPr>
          <a:lstStyle/>
          <a:p>
            <a:pPr algn="ctr"/>
            <a:r>
              <a:rPr lang="ja-JP" altLang="en-US" sz="1050">
                <a:solidFill>
                  <a:schemeClr val="bg1">
                    <a:lumMod val="65000"/>
                  </a:schemeClr>
                </a:solidFill>
              </a:rPr>
              <a:t>店舗</a:t>
            </a:r>
            <a:endParaRPr lang="en-US" sz="1050" dirty="0">
              <a:solidFill>
                <a:schemeClr val="bg1">
                  <a:lumMod val="65000"/>
                </a:schemeClr>
              </a:solidFill>
            </a:endParaRPr>
          </a:p>
        </p:txBody>
      </p:sp>
      <p:grpSp>
        <p:nvGrpSpPr>
          <p:cNvPr id="24" name="Group 23"/>
          <p:cNvGrpSpPr/>
          <p:nvPr/>
        </p:nvGrpSpPr>
        <p:grpSpPr>
          <a:xfrm>
            <a:off x="396671" y="1940182"/>
            <a:ext cx="6989586" cy="3383265"/>
            <a:chOff x="396671" y="1940182"/>
            <a:chExt cx="6989586" cy="3383265"/>
          </a:xfrm>
        </p:grpSpPr>
        <p:sp>
          <p:nvSpPr>
            <p:cNvPr id="14" name="Freeform 13"/>
            <p:cNvSpPr/>
            <p:nvPr/>
          </p:nvSpPr>
          <p:spPr>
            <a:xfrm>
              <a:off x="1803820" y="2579495"/>
              <a:ext cx="2092133" cy="651708"/>
            </a:xfrm>
            <a:custGeom>
              <a:avLst/>
              <a:gdLst>
                <a:gd name="connsiteX0" fmla="*/ 406400 w 1092200"/>
                <a:gd name="connsiteY0" fmla="*/ 0 h 609600"/>
                <a:gd name="connsiteX1" fmla="*/ 25400 w 1092200"/>
                <a:gd name="connsiteY1" fmla="*/ 203200 h 609600"/>
                <a:gd name="connsiteX2" fmla="*/ 0 w 1092200"/>
                <a:gd name="connsiteY2" fmla="*/ 406400 h 609600"/>
                <a:gd name="connsiteX3" fmla="*/ 444500 w 1092200"/>
                <a:gd name="connsiteY3" fmla="*/ 609600 h 609600"/>
                <a:gd name="connsiteX4" fmla="*/ 1092200 w 1092200"/>
                <a:gd name="connsiteY4" fmla="*/ 393700 h 609600"/>
                <a:gd name="connsiteX5" fmla="*/ 673100 w 1092200"/>
                <a:gd name="connsiteY5" fmla="*/ 279400 h 609600"/>
                <a:gd name="connsiteX6" fmla="*/ 787400 w 1092200"/>
                <a:gd name="connsiteY6" fmla="*/ 25400 h 609600"/>
                <a:gd name="connsiteX7" fmla="*/ 406400 w 1092200"/>
                <a:gd name="connsiteY7"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2200" h="609600">
                  <a:moveTo>
                    <a:pt x="406400" y="0"/>
                  </a:moveTo>
                  <a:lnTo>
                    <a:pt x="25400" y="203200"/>
                  </a:lnTo>
                  <a:lnTo>
                    <a:pt x="0" y="406400"/>
                  </a:lnTo>
                  <a:lnTo>
                    <a:pt x="444500" y="609600"/>
                  </a:lnTo>
                  <a:lnTo>
                    <a:pt x="1092200" y="393700"/>
                  </a:lnTo>
                  <a:lnTo>
                    <a:pt x="673100" y="279400"/>
                  </a:lnTo>
                  <a:lnTo>
                    <a:pt x="787400" y="25400"/>
                  </a:lnTo>
                  <a:lnTo>
                    <a:pt x="406400" y="0"/>
                  </a:lnTo>
                  <a:close/>
                </a:path>
              </a:pathLst>
            </a:cu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7" name="Group 16"/>
            <p:cNvGrpSpPr/>
            <p:nvPr/>
          </p:nvGrpSpPr>
          <p:grpSpPr>
            <a:xfrm>
              <a:off x="396671" y="1940182"/>
              <a:ext cx="6989586" cy="3383265"/>
              <a:chOff x="396671" y="1940182"/>
              <a:chExt cx="6989586" cy="3383265"/>
            </a:xfrm>
          </p:grpSpPr>
          <p:sp>
            <p:nvSpPr>
              <p:cNvPr id="12" name="Rectangle 11"/>
              <p:cNvSpPr/>
              <p:nvPr/>
            </p:nvSpPr>
            <p:spPr>
              <a:xfrm>
                <a:off x="4046157" y="1940182"/>
                <a:ext cx="3340100" cy="342900"/>
              </a:xfrm>
              <a:prstGeom prst="rect">
                <a:avLst/>
              </a:prstGeom>
              <a:solidFill>
                <a:srgbClr val="47B6E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400" b="1" dirty="0">
                    <a:latin typeface="Meiryo" charset="-128"/>
                    <a:ea typeface="Meiryo" charset="-128"/>
                    <a:cs typeface="Meiryo" charset="-128"/>
                  </a:rPr>
                  <a:t>③</a:t>
                </a:r>
                <a:r>
                  <a:rPr lang="en-US" altLang="ja-JP" sz="1400" b="1" dirty="0">
                    <a:latin typeface="Meiryo" charset="-128"/>
                    <a:ea typeface="Meiryo" charset="-128"/>
                    <a:cs typeface="Meiryo" charset="-128"/>
                  </a:rPr>
                  <a:t>GeoGenome Audience</a:t>
                </a:r>
                <a:endParaRPr lang="en-US" sz="1400" b="1" dirty="0">
                  <a:latin typeface="Meiryo" charset="-128"/>
                  <a:ea typeface="Meiryo" charset="-128"/>
                  <a:cs typeface="Meiryo" charset="-128"/>
                </a:endParaRPr>
              </a:p>
            </p:txBody>
          </p:sp>
          <p:sp>
            <p:nvSpPr>
              <p:cNvPr id="13" name="Rectangle 12"/>
              <p:cNvSpPr/>
              <p:nvPr/>
            </p:nvSpPr>
            <p:spPr>
              <a:xfrm>
                <a:off x="4046157" y="2321182"/>
                <a:ext cx="3340100" cy="673100"/>
              </a:xfrm>
              <a:prstGeom prst="rect">
                <a:avLst/>
              </a:prstGeom>
              <a:ln w="12700">
                <a:noFill/>
              </a:ln>
            </p:spPr>
            <p:style>
              <a:lnRef idx="2">
                <a:schemeClr val="accent1"/>
              </a:lnRef>
              <a:fillRef idx="1">
                <a:schemeClr val="lt1"/>
              </a:fillRef>
              <a:effectRef idx="0">
                <a:schemeClr val="accent1"/>
              </a:effectRef>
              <a:fontRef idx="minor">
                <a:schemeClr val="dk1"/>
              </a:fontRef>
            </p:style>
            <p:txBody>
              <a:bodyPr rtlCol="0" anchor="t"/>
              <a:lstStyle/>
              <a:p>
                <a:r>
                  <a:rPr lang="ja-JP" altLang="en-US" sz="1200" dirty="0"/>
                  <a:t>距離は離れていても潜在ターゲットだけに</a:t>
                </a:r>
                <a:br>
                  <a:rPr lang="en-US" altLang="ja-JP" sz="1200" dirty="0"/>
                </a:br>
                <a:r>
                  <a:rPr lang="ja-JP" altLang="en-US" sz="1200" dirty="0"/>
                  <a:t>効率的にアプローチ</a:t>
                </a:r>
                <a:endParaRPr lang="en-US" sz="1200" dirty="0"/>
              </a:p>
            </p:txBody>
          </p:sp>
          <p:sp>
            <p:nvSpPr>
              <p:cNvPr id="15" name="Freeform 14"/>
              <p:cNvSpPr/>
              <p:nvPr/>
            </p:nvSpPr>
            <p:spPr>
              <a:xfrm>
                <a:off x="1350574" y="3449935"/>
                <a:ext cx="1459351" cy="644829"/>
              </a:xfrm>
              <a:custGeom>
                <a:avLst/>
                <a:gdLst>
                  <a:gd name="connsiteX0" fmla="*/ 292100 w 1092200"/>
                  <a:gd name="connsiteY0" fmla="*/ 88900 h 482600"/>
                  <a:gd name="connsiteX1" fmla="*/ 0 w 1092200"/>
                  <a:gd name="connsiteY1" fmla="*/ 203200 h 482600"/>
                  <a:gd name="connsiteX2" fmla="*/ 292100 w 1092200"/>
                  <a:gd name="connsiteY2" fmla="*/ 482600 h 482600"/>
                  <a:gd name="connsiteX3" fmla="*/ 825500 w 1092200"/>
                  <a:gd name="connsiteY3" fmla="*/ 355600 h 482600"/>
                  <a:gd name="connsiteX4" fmla="*/ 1092200 w 1092200"/>
                  <a:gd name="connsiteY4" fmla="*/ 203200 h 482600"/>
                  <a:gd name="connsiteX5" fmla="*/ 812800 w 1092200"/>
                  <a:gd name="connsiteY5" fmla="*/ 0 h 482600"/>
                  <a:gd name="connsiteX6" fmla="*/ 266700 w 1092200"/>
                  <a:gd name="connsiteY6" fmla="*/ 12700 h 482600"/>
                  <a:gd name="connsiteX7" fmla="*/ 292100 w 1092200"/>
                  <a:gd name="connsiteY7" fmla="*/ 88900 h 482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2200" h="482600">
                    <a:moveTo>
                      <a:pt x="292100" y="88900"/>
                    </a:moveTo>
                    <a:lnTo>
                      <a:pt x="0" y="203200"/>
                    </a:lnTo>
                    <a:lnTo>
                      <a:pt x="292100" y="482600"/>
                    </a:lnTo>
                    <a:lnTo>
                      <a:pt x="825500" y="355600"/>
                    </a:lnTo>
                    <a:lnTo>
                      <a:pt x="1092200" y="203200"/>
                    </a:lnTo>
                    <a:lnTo>
                      <a:pt x="812800" y="0"/>
                    </a:lnTo>
                    <a:lnTo>
                      <a:pt x="266700" y="12700"/>
                    </a:lnTo>
                    <a:lnTo>
                      <a:pt x="292100" y="88900"/>
                    </a:lnTo>
                    <a:close/>
                  </a:path>
                </a:pathLst>
              </a:cu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Freeform 15"/>
              <p:cNvSpPr/>
              <p:nvPr/>
            </p:nvSpPr>
            <p:spPr>
              <a:xfrm>
                <a:off x="1287184" y="4554815"/>
                <a:ext cx="1965474" cy="763540"/>
              </a:xfrm>
              <a:custGeom>
                <a:avLst/>
                <a:gdLst>
                  <a:gd name="connsiteX0" fmla="*/ 0 w 1765300"/>
                  <a:gd name="connsiteY0" fmla="*/ 266700 h 673100"/>
                  <a:gd name="connsiteX1" fmla="*/ 330200 w 1765300"/>
                  <a:gd name="connsiteY1" fmla="*/ 0 h 673100"/>
                  <a:gd name="connsiteX2" fmla="*/ 571500 w 1765300"/>
                  <a:gd name="connsiteY2" fmla="*/ 254000 h 673100"/>
                  <a:gd name="connsiteX3" fmla="*/ 1079500 w 1765300"/>
                  <a:gd name="connsiteY3" fmla="*/ 279400 h 673100"/>
                  <a:gd name="connsiteX4" fmla="*/ 1574800 w 1765300"/>
                  <a:gd name="connsiteY4" fmla="*/ 177800 h 673100"/>
                  <a:gd name="connsiteX5" fmla="*/ 1765300 w 1765300"/>
                  <a:gd name="connsiteY5" fmla="*/ 355600 h 673100"/>
                  <a:gd name="connsiteX6" fmla="*/ 1219200 w 1765300"/>
                  <a:gd name="connsiteY6" fmla="*/ 431800 h 673100"/>
                  <a:gd name="connsiteX7" fmla="*/ 1003300 w 1765300"/>
                  <a:gd name="connsiteY7" fmla="*/ 673100 h 673100"/>
                  <a:gd name="connsiteX8" fmla="*/ 850900 w 1765300"/>
                  <a:gd name="connsiteY8" fmla="*/ 469900 h 673100"/>
                  <a:gd name="connsiteX9" fmla="*/ 457200 w 1765300"/>
                  <a:gd name="connsiteY9" fmla="*/ 546100 h 673100"/>
                  <a:gd name="connsiteX10" fmla="*/ 393700 w 1765300"/>
                  <a:gd name="connsiteY10" fmla="*/ 304800 h 673100"/>
                  <a:gd name="connsiteX11" fmla="*/ 0 w 1765300"/>
                  <a:gd name="connsiteY11" fmla="*/ 266700 h 67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65300" h="673100">
                    <a:moveTo>
                      <a:pt x="0" y="266700"/>
                    </a:moveTo>
                    <a:lnTo>
                      <a:pt x="330200" y="0"/>
                    </a:lnTo>
                    <a:lnTo>
                      <a:pt x="571500" y="254000"/>
                    </a:lnTo>
                    <a:lnTo>
                      <a:pt x="1079500" y="279400"/>
                    </a:lnTo>
                    <a:lnTo>
                      <a:pt x="1574800" y="177800"/>
                    </a:lnTo>
                    <a:lnTo>
                      <a:pt x="1765300" y="355600"/>
                    </a:lnTo>
                    <a:lnTo>
                      <a:pt x="1219200" y="431800"/>
                    </a:lnTo>
                    <a:lnTo>
                      <a:pt x="1003300" y="673100"/>
                    </a:lnTo>
                    <a:lnTo>
                      <a:pt x="850900" y="469900"/>
                    </a:lnTo>
                    <a:lnTo>
                      <a:pt x="457200" y="546100"/>
                    </a:lnTo>
                    <a:lnTo>
                      <a:pt x="393700" y="304800"/>
                    </a:lnTo>
                    <a:lnTo>
                      <a:pt x="0" y="266700"/>
                    </a:lnTo>
                    <a:close/>
                  </a:path>
                </a:pathLst>
              </a:cu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8" name="図形グループ 46"/>
              <p:cNvGrpSpPr/>
              <p:nvPr/>
            </p:nvGrpSpPr>
            <p:grpSpPr>
              <a:xfrm>
                <a:off x="2522562" y="2327251"/>
                <a:ext cx="236456" cy="504486"/>
                <a:chOff x="426947" y="3005268"/>
                <a:chExt cx="399435" cy="852208"/>
              </a:xfrm>
              <a:solidFill>
                <a:srgbClr val="47B6ED"/>
              </a:solidFill>
            </p:grpSpPr>
            <p:sp>
              <p:nvSpPr>
                <p:cNvPr id="19" name="角丸四角形 47"/>
                <p:cNvSpPr/>
                <p:nvPr/>
              </p:nvSpPr>
              <p:spPr>
                <a:xfrm>
                  <a:off x="426947" y="3271820"/>
                  <a:ext cx="399435" cy="585656"/>
                </a:xfrm>
                <a:prstGeom prst="roundRect">
                  <a:avLst>
                    <a:gd name="adj" fmla="val 50000"/>
                  </a:avLst>
                </a:prstGeom>
                <a:grpFill/>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sp>
              <p:nvSpPr>
                <p:cNvPr id="20" name="円/楕円 48"/>
                <p:cNvSpPr/>
                <p:nvPr/>
              </p:nvSpPr>
              <p:spPr>
                <a:xfrm>
                  <a:off x="426947" y="3005268"/>
                  <a:ext cx="399435" cy="368709"/>
                </a:xfrm>
                <a:prstGeom prst="ellipse">
                  <a:avLst/>
                </a:prstGeom>
                <a:grpFill/>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grpSp>
          <p:grpSp>
            <p:nvGrpSpPr>
              <p:cNvPr id="21" name="図形グループ 46"/>
              <p:cNvGrpSpPr/>
              <p:nvPr/>
            </p:nvGrpSpPr>
            <p:grpSpPr>
              <a:xfrm>
                <a:off x="1911671" y="3243587"/>
                <a:ext cx="236456" cy="504486"/>
                <a:chOff x="426947" y="3005268"/>
                <a:chExt cx="399435" cy="852208"/>
              </a:xfrm>
              <a:solidFill>
                <a:srgbClr val="47B6ED"/>
              </a:solidFill>
            </p:grpSpPr>
            <p:sp>
              <p:nvSpPr>
                <p:cNvPr id="22" name="角丸四角形 47"/>
                <p:cNvSpPr/>
                <p:nvPr/>
              </p:nvSpPr>
              <p:spPr>
                <a:xfrm>
                  <a:off x="426947" y="3271820"/>
                  <a:ext cx="399435" cy="585656"/>
                </a:xfrm>
                <a:prstGeom prst="roundRect">
                  <a:avLst>
                    <a:gd name="adj" fmla="val 50000"/>
                  </a:avLst>
                </a:prstGeom>
                <a:grpFill/>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sp>
              <p:nvSpPr>
                <p:cNvPr id="23" name="円/楕円 48"/>
                <p:cNvSpPr/>
                <p:nvPr/>
              </p:nvSpPr>
              <p:spPr>
                <a:xfrm>
                  <a:off x="426947" y="3005268"/>
                  <a:ext cx="399435" cy="368709"/>
                </a:xfrm>
                <a:prstGeom prst="ellipse">
                  <a:avLst/>
                </a:prstGeom>
                <a:grpFill/>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grpSp>
          <p:grpSp>
            <p:nvGrpSpPr>
              <p:cNvPr id="27" name="図形グループ 46"/>
              <p:cNvGrpSpPr/>
              <p:nvPr/>
            </p:nvGrpSpPr>
            <p:grpSpPr>
              <a:xfrm>
                <a:off x="2029898" y="4576549"/>
                <a:ext cx="236456" cy="504486"/>
                <a:chOff x="426947" y="3005268"/>
                <a:chExt cx="399435" cy="852208"/>
              </a:xfrm>
              <a:solidFill>
                <a:srgbClr val="47B6ED"/>
              </a:solidFill>
            </p:grpSpPr>
            <p:sp>
              <p:nvSpPr>
                <p:cNvPr id="28" name="角丸四角形 47"/>
                <p:cNvSpPr/>
                <p:nvPr/>
              </p:nvSpPr>
              <p:spPr>
                <a:xfrm>
                  <a:off x="426947" y="3271820"/>
                  <a:ext cx="399435" cy="585656"/>
                </a:xfrm>
                <a:prstGeom prst="roundRect">
                  <a:avLst>
                    <a:gd name="adj" fmla="val 50000"/>
                  </a:avLst>
                </a:prstGeom>
                <a:grpFill/>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sp>
              <p:nvSpPr>
                <p:cNvPr id="29" name="円/楕円 48"/>
                <p:cNvSpPr/>
                <p:nvPr/>
              </p:nvSpPr>
              <p:spPr>
                <a:xfrm>
                  <a:off x="426947" y="3005268"/>
                  <a:ext cx="399435" cy="368709"/>
                </a:xfrm>
                <a:prstGeom prst="ellipse">
                  <a:avLst/>
                </a:prstGeom>
                <a:grpFill/>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grpSp>
          <p:sp>
            <p:nvSpPr>
              <p:cNvPr id="30" name="Right Arrow 29"/>
              <p:cNvSpPr/>
              <p:nvPr/>
            </p:nvSpPr>
            <p:spPr>
              <a:xfrm rot="2533818">
                <a:off x="3211238" y="3379385"/>
                <a:ext cx="682047" cy="177923"/>
              </a:xfrm>
              <a:prstGeom prst="rightArrow">
                <a:avLst>
                  <a:gd name="adj1" fmla="val 50000"/>
                  <a:gd name="adj2" fmla="val 88028"/>
                </a:avLst>
              </a:prstGeom>
              <a:solidFill>
                <a:srgbClr val="47B6ED"/>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1" name="Right Arrow 30"/>
              <p:cNvSpPr/>
              <p:nvPr/>
            </p:nvSpPr>
            <p:spPr>
              <a:xfrm>
                <a:off x="2868480" y="3799488"/>
                <a:ext cx="795270" cy="144561"/>
              </a:xfrm>
              <a:prstGeom prst="rightArrow">
                <a:avLst>
                  <a:gd name="adj1" fmla="val 50000"/>
                  <a:gd name="adj2" fmla="val 88028"/>
                </a:avLst>
              </a:prstGeom>
              <a:solidFill>
                <a:srgbClr val="47B6ED"/>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3" name="Rectangle 42"/>
              <p:cNvSpPr/>
              <p:nvPr/>
            </p:nvSpPr>
            <p:spPr>
              <a:xfrm>
                <a:off x="2942998" y="2756513"/>
                <a:ext cx="546100" cy="548655"/>
              </a:xfrm>
              <a:prstGeom prst="rect">
                <a:avLst/>
              </a:prstGeom>
            </p:spPr>
            <p:style>
              <a:lnRef idx="2">
                <a:schemeClr val="accent1"/>
              </a:lnRef>
              <a:fillRef idx="1">
                <a:schemeClr val="lt1"/>
              </a:fillRef>
              <a:effectRef idx="0">
                <a:schemeClr val="accent1"/>
              </a:effectRef>
              <a:fontRef idx="minor">
                <a:schemeClr val="dk1"/>
              </a:fontRef>
            </p:style>
            <p:txBody>
              <a:bodyPr lIns="36000" tIns="36000" rIns="36000" bIns="36000" rtlCol="0" anchor="ctr"/>
              <a:lstStyle/>
              <a:p>
                <a:pPr algn="ctr"/>
                <a:r>
                  <a:rPr lang="ja-JP" altLang="en-US" sz="1050">
                    <a:latin typeface="Meiryo" charset="-128"/>
                    <a:ea typeface="Meiryo" charset="-128"/>
                    <a:cs typeface="Meiryo" charset="-128"/>
                  </a:rPr>
                  <a:t>スマホサイト</a:t>
                </a:r>
                <a:endParaRPr lang="en-US" sz="1050" dirty="0">
                  <a:latin typeface="Meiryo" charset="-128"/>
                  <a:ea typeface="Meiryo" charset="-128"/>
                  <a:cs typeface="Meiryo" charset="-128"/>
                </a:endParaRPr>
              </a:p>
            </p:txBody>
          </p:sp>
          <p:sp>
            <p:nvSpPr>
              <p:cNvPr id="44" name="Rectangle 43"/>
              <p:cNvSpPr/>
              <p:nvPr/>
            </p:nvSpPr>
            <p:spPr>
              <a:xfrm>
                <a:off x="2308513" y="3594381"/>
                <a:ext cx="546100" cy="548655"/>
              </a:xfrm>
              <a:prstGeom prst="rect">
                <a:avLst/>
              </a:prstGeom>
            </p:spPr>
            <p:style>
              <a:lnRef idx="2">
                <a:schemeClr val="accent1"/>
              </a:lnRef>
              <a:fillRef idx="1">
                <a:schemeClr val="lt1"/>
              </a:fillRef>
              <a:effectRef idx="0">
                <a:schemeClr val="accent1"/>
              </a:effectRef>
              <a:fontRef idx="minor">
                <a:schemeClr val="dk1"/>
              </a:fontRef>
            </p:style>
            <p:txBody>
              <a:bodyPr lIns="36000" tIns="36000" rIns="36000" bIns="36000" rtlCol="0" anchor="ctr"/>
              <a:lstStyle/>
              <a:p>
                <a:pPr algn="ctr"/>
                <a:r>
                  <a:rPr lang="ja-JP" altLang="en-US" sz="1050">
                    <a:latin typeface="Meiryo" charset="-128"/>
                    <a:ea typeface="Meiryo" charset="-128"/>
                    <a:cs typeface="Meiryo" charset="-128"/>
                  </a:rPr>
                  <a:t>スマホサイト</a:t>
                </a:r>
                <a:endParaRPr lang="en-US" sz="1050" dirty="0">
                  <a:latin typeface="Meiryo" charset="-128"/>
                  <a:ea typeface="Meiryo" charset="-128"/>
                  <a:cs typeface="Meiryo" charset="-128"/>
                </a:endParaRPr>
              </a:p>
            </p:txBody>
          </p:sp>
          <p:sp>
            <p:nvSpPr>
              <p:cNvPr id="45" name="Rectangle 44"/>
              <p:cNvSpPr/>
              <p:nvPr/>
            </p:nvSpPr>
            <p:spPr>
              <a:xfrm>
                <a:off x="2442368" y="4774792"/>
                <a:ext cx="546100" cy="548655"/>
              </a:xfrm>
              <a:prstGeom prst="rect">
                <a:avLst/>
              </a:prstGeom>
            </p:spPr>
            <p:style>
              <a:lnRef idx="2">
                <a:schemeClr val="accent1"/>
              </a:lnRef>
              <a:fillRef idx="1">
                <a:schemeClr val="lt1"/>
              </a:fillRef>
              <a:effectRef idx="0">
                <a:schemeClr val="accent1"/>
              </a:effectRef>
              <a:fontRef idx="minor">
                <a:schemeClr val="dk1"/>
              </a:fontRef>
            </p:style>
            <p:txBody>
              <a:bodyPr lIns="36000" tIns="36000" rIns="36000" bIns="36000" rtlCol="0" anchor="ctr"/>
              <a:lstStyle/>
              <a:p>
                <a:pPr algn="ctr"/>
                <a:r>
                  <a:rPr lang="ja-JP" altLang="en-US" sz="1050">
                    <a:latin typeface="Meiryo" charset="-128"/>
                    <a:ea typeface="Meiryo" charset="-128"/>
                    <a:cs typeface="Meiryo" charset="-128"/>
                  </a:rPr>
                  <a:t>スマホサイト</a:t>
                </a:r>
                <a:endParaRPr lang="en-US" sz="1050" dirty="0">
                  <a:latin typeface="Meiryo" charset="-128"/>
                  <a:ea typeface="Meiryo" charset="-128"/>
                  <a:cs typeface="Meiryo" charset="-128"/>
                </a:endParaRPr>
              </a:p>
            </p:txBody>
          </p:sp>
          <p:sp>
            <p:nvSpPr>
              <p:cNvPr id="49" name="Curved Down Arrow 48"/>
              <p:cNvSpPr/>
              <p:nvPr/>
            </p:nvSpPr>
            <p:spPr>
              <a:xfrm rot="2438732">
                <a:off x="2839492" y="2533871"/>
                <a:ext cx="336565" cy="214073"/>
              </a:xfrm>
              <a:prstGeom prst="curvedDownArrow">
                <a:avLst>
                  <a:gd name="adj1" fmla="val 25000"/>
                  <a:gd name="adj2" fmla="val 68877"/>
                  <a:gd name="adj3" fmla="val 55758"/>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0" name="Curved Down Arrow 49"/>
              <p:cNvSpPr/>
              <p:nvPr/>
            </p:nvSpPr>
            <p:spPr>
              <a:xfrm rot="2438732">
                <a:off x="2199777" y="3406103"/>
                <a:ext cx="336565" cy="214073"/>
              </a:xfrm>
              <a:prstGeom prst="curvedDownArrow">
                <a:avLst>
                  <a:gd name="adj1" fmla="val 25000"/>
                  <a:gd name="adj2" fmla="val 68877"/>
                  <a:gd name="adj3" fmla="val 55758"/>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1" name="Curved Down Arrow 50"/>
              <p:cNvSpPr/>
              <p:nvPr/>
            </p:nvSpPr>
            <p:spPr>
              <a:xfrm rot="2438732">
                <a:off x="2326162" y="4602202"/>
                <a:ext cx="336565" cy="214073"/>
              </a:xfrm>
              <a:prstGeom prst="curvedDownArrow">
                <a:avLst>
                  <a:gd name="adj1" fmla="val 25000"/>
                  <a:gd name="adj2" fmla="val 68877"/>
                  <a:gd name="adj3" fmla="val 55758"/>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4" name="TextBox 53"/>
              <p:cNvSpPr txBox="1"/>
              <p:nvPr/>
            </p:nvSpPr>
            <p:spPr>
              <a:xfrm>
                <a:off x="396671" y="2993983"/>
                <a:ext cx="1261884" cy="415498"/>
              </a:xfrm>
              <a:prstGeom prst="rect">
                <a:avLst/>
              </a:prstGeom>
              <a:noFill/>
            </p:spPr>
            <p:txBody>
              <a:bodyPr wrap="none" rtlCol="0">
                <a:spAutoFit/>
              </a:bodyPr>
              <a:lstStyle/>
              <a:p>
                <a:pPr algn="r"/>
                <a:r>
                  <a:rPr lang="ja-JP" altLang="en-US" sz="1050" dirty="0">
                    <a:solidFill>
                      <a:schemeClr val="accent6"/>
                    </a:solidFill>
                    <a:latin typeface="Meiryo" charset="-128"/>
                    <a:ea typeface="Meiryo" charset="-128"/>
                    <a:cs typeface="Meiryo" charset="-128"/>
                  </a:rPr>
                  <a:t>ターゲットの住む</a:t>
                </a:r>
                <a:endParaRPr lang="en-US" altLang="ja-JP" sz="1050" dirty="0">
                  <a:solidFill>
                    <a:schemeClr val="accent6"/>
                  </a:solidFill>
                  <a:latin typeface="Meiryo" charset="-128"/>
                  <a:ea typeface="Meiryo" charset="-128"/>
                  <a:cs typeface="Meiryo" charset="-128"/>
                </a:endParaRPr>
              </a:p>
              <a:p>
                <a:pPr algn="r"/>
                <a:r>
                  <a:rPr lang="ja-JP" altLang="en-US" sz="1050" dirty="0">
                    <a:solidFill>
                      <a:schemeClr val="accent6"/>
                    </a:solidFill>
                    <a:latin typeface="Meiryo" charset="-128"/>
                    <a:ea typeface="Meiryo" charset="-128"/>
                    <a:cs typeface="Meiryo" charset="-128"/>
                  </a:rPr>
                  <a:t>クラスター地域</a:t>
                </a:r>
                <a:endParaRPr lang="en-US" sz="1050" dirty="0">
                  <a:solidFill>
                    <a:schemeClr val="accent6"/>
                  </a:solidFill>
                  <a:latin typeface="Meiryo" charset="-128"/>
                  <a:ea typeface="Meiryo" charset="-128"/>
                  <a:cs typeface="Meiryo" charset="-128"/>
                </a:endParaRPr>
              </a:p>
            </p:txBody>
          </p:sp>
        </p:grpSp>
      </p:grpSp>
      <p:sp>
        <p:nvSpPr>
          <p:cNvPr id="55" name="Rectangle 54"/>
          <p:cNvSpPr/>
          <p:nvPr/>
        </p:nvSpPr>
        <p:spPr>
          <a:xfrm>
            <a:off x="3841267" y="3612177"/>
            <a:ext cx="93386" cy="296899"/>
          </a:xfrm>
          <a:prstGeom prst="rect">
            <a:avLst/>
          </a:prstGeom>
          <a:solidFill>
            <a:schemeClr val="bg1">
              <a:lumMod val="6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7" name="Group 6"/>
          <p:cNvGrpSpPr/>
          <p:nvPr/>
        </p:nvGrpSpPr>
        <p:grpSpPr>
          <a:xfrm>
            <a:off x="4651905" y="3877258"/>
            <a:ext cx="4506865" cy="1463900"/>
            <a:chOff x="4651905" y="3877258"/>
            <a:chExt cx="4506865" cy="1463900"/>
          </a:xfrm>
        </p:grpSpPr>
        <p:sp>
          <p:nvSpPr>
            <p:cNvPr id="46" name="Rectangle 45"/>
            <p:cNvSpPr/>
            <p:nvPr/>
          </p:nvSpPr>
          <p:spPr>
            <a:xfrm>
              <a:off x="5818670" y="4287058"/>
              <a:ext cx="3340100" cy="342900"/>
            </a:xfrm>
            <a:prstGeom prst="rect">
              <a:avLst/>
            </a:prstGeom>
            <a:solidFill>
              <a:srgbClr val="FFC0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400" b="1" dirty="0">
                  <a:latin typeface="Meiryo" charset="-128"/>
                  <a:ea typeface="Meiryo" charset="-128"/>
                  <a:cs typeface="Meiryo" charset="-128"/>
                </a:rPr>
                <a:t>②足あと</a:t>
              </a:r>
              <a:endParaRPr lang="en-US" sz="1400" b="1" dirty="0">
                <a:latin typeface="Meiryo" charset="-128"/>
                <a:ea typeface="Meiryo" charset="-128"/>
                <a:cs typeface="Meiryo" charset="-128"/>
              </a:endParaRPr>
            </a:p>
          </p:txBody>
        </p:sp>
        <p:sp>
          <p:nvSpPr>
            <p:cNvPr id="47" name="Rectangle 46"/>
            <p:cNvSpPr/>
            <p:nvPr/>
          </p:nvSpPr>
          <p:spPr>
            <a:xfrm>
              <a:off x="5818670" y="4668058"/>
              <a:ext cx="3340100" cy="673100"/>
            </a:xfrm>
            <a:prstGeom prst="rect">
              <a:avLst/>
            </a:prstGeom>
            <a:ln w="12700">
              <a:noFill/>
            </a:ln>
          </p:spPr>
          <p:style>
            <a:lnRef idx="2">
              <a:schemeClr val="accent1"/>
            </a:lnRef>
            <a:fillRef idx="1">
              <a:schemeClr val="lt1"/>
            </a:fillRef>
            <a:effectRef idx="0">
              <a:schemeClr val="accent1"/>
            </a:effectRef>
            <a:fontRef idx="minor">
              <a:schemeClr val="dk1"/>
            </a:fontRef>
          </p:style>
          <p:txBody>
            <a:bodyPr rtlCol="0" anchor="t"/>
            <a:lstStyle/>
            <a:p>
              <a:r>
                <a:rPr lang="ja-JP" altLang="en-US" sz="1200"/>
                <a:t>過去、お店に行ったユーザーをフォロー</a:t>
              </a:r>
              <a:endParaRPr lang="en-US" sz="1200" dirty="0"/>
            </a:p>
          </p:txBody>
        </p:sp>
        <p:grpSp>
          <p:nvGrpSpPr>
            <p:cNvPr id="52" name="図形グループ 46"/>
            <p:cNvGrpSpPr/>
            <p:nvPr/>
          </p:nvGrpSpPr>
          <p:grpSpPr>
            <a:xfrm>
              <a:off x="5039040" y="4231973"/>
              <a:ext cx="236456" cy="504486"/>
              <a:chOff x="426947" y="3005268"/>
              <a:chExt cx="399435" cy="852208"/>
            </a:xfrm>
            <a:solidFill>
              <a:srgbClr val="FFC0BE"/>
            </a:solidFill>
          </p:grpSpPr>
          <p:sp>
            <p:nvSpPr>
              <p:cNvPr id="56" name="角丸四角形 47"/>
              <p:cNvSpPr/>
              <p:nvPr/>
            </p:nvSpPr>
            <p:spPr>
              <a:xfrm>
                <a:off x="426947" y="3271820"/>
                <a:ext cx="399435" cy="585656"/>
              </a:xfrm>
              <a:prstGeom prst="roundRect">
                <a:avLst>
                  <a:gd name="adj" fmla="val 50000"/>
                </a:avLst>
              </a:prstGeom>
              <a:grpFill/>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sp>
            <p:nvSpPr>
              <p:cNvPr id="57" name="円/楕円 48"/>
              <p:cNvSpPr/>
              <p:nvPr/>
            </p:nvSpPr>
            <p:spPr>
              <a:xfrm>
                <a:off x="426947" y="3005268"/>
                <a:ext cx="399435" cy="368709"/>
              </a:xfrm>
              <a:prstGeom prst="ellipse">
                <a:avLst/>
              </a:prstGeom>
              <a:grpFill/>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grpSp>
        <p:sp>
          <p:nvSpPr>
            <p:cNvPr id="6" name="Curved Down Arrow 5"/>
            <p:cNvSpPr/>
            <p:nvPr/>
          </p:nvSpPr>
          <p:spPr>
            <a:xfrm>
              <a:off x="4651905" y="3877258"/>
              <a:ext cx="460280" cy="347365"/>
            </a:xfrm>
            <a:prstGeom prst="curvedDownArrow">
              <a:avLst>
                <a:gd name="adj1" fmla="val 22544"/>
                <a:gd name="adj2" fmla="val 47485"/>
                <a:gd name="adj3" fmla="val 25000"/>
              </a:avLst>
            </a:prstGeom>
            <a:solidFill>
              <a:srgbClr val="FFC0B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18578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dissolv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dissolve">
                                      <p:cBhvr>
                                        <p:cTn id="1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確かな技術</a:t>
            </a:r>
            <a:endParaRPr lang="en-US" dirty="0"/>
          </a:p>
        </p:txBody>
      </p:sp>
      <p:sp>
        <p:nvSpPr>
          <p:cNvPr id="3" name="Content Placeholder 2"/>
          <p:cNvSpPr>
            <a:spLocks noGrp="1"/>
          </p:cNvSpPr>
          <p:nvPr>
            <p:ph idx="1"/>
          </p:nvPr>
        </p:nvSpPr>
        <p:spPr/>
        <p:txBody>
          <a:bodyPr>
            <a:normAutofit/>
          </a:bodyPr>
          <a:lstStyle/>
          <a:p>
            <a:r>
              <a:rPr lang="ja-JP" altLang="en-US" sz="1800" dirty="0"/>
              <a:t>実績ある独自のマーケティング人工知能</a:t>
            </a:r>
            <a:endParaRPr lang="en-US" altLang="ja-JP" sz="1800" dirty="0"/>
          </a:p>
          <a:p>
            <a:pPr lvl="1"/>
            <a:r>
              <a:rPr lang="ja-JP" altLang="en-US" dirty="0"/>
              <a:t>国内最大級</a:t>
            </a:r>
            <a:r>
              <a:rPr lang="en-US" altLang="ja-JP" dirty="0" err="1"/>
              <a:t>DSP『</a:t>
            </a:r>
            <a:r>
              <a:rPr lang="en-US" dirty="0" err="1"/>
              <a:t>MicroAd</a:t>
            </a:r>
            <a:r>
              <a:rPr lang="en-US" dirty="0"/>
              <a:t> BLADE</a:t>
            </a:r>
            <a:r>
              <a:rPr lang="en-US" altLang="ja-JP" dirty="0"/>
              <a:t>』</a:t>
            </a:r>
            <a:r>
              <a:rPr lang="ja-JP" altLang="en-US" dirty="0"/>
              <a:t>のアルゴリズムを構築したメンバーがジオロジック社を創業</a:t>
            </a:r>
            <a:endParaRPr lang="en-US" altLang="ja-JP" dirty="0"/>
          </a:p>
          <a:p>
            <a:pPr lvl="1"/>
            <a:endParaRPr lang="en-US" dirty="0"/>
          </a:p>
          <a:p>
            <a:r>
              <a:rPr lang="ja-JP" altLang="en-US" sz="1800" dirty="0"/>
              <a:t>基盤は世界最大手独立系アドテクプラットフォームの</a:t>
            </a:r>
            <a:r>
              <a:rPr lang="en-US" altLang="ja-JP" sz="1800" dirty="0" err="1"/>
              <a:t>AppNexus</a:t>
            </a:r>
            <a:r>
              <a:rPr lang="ja-JP" altLang="en-US" sz="1800" dirty="0"/>
              <a:t>社</a:t>
            </a:r>
            <a:endParaRPr lang="en-US" altLang="ja-JP" sz="1800" dirty="0"/>
          </a:p>
          <a:p>
            <a:pPr lvl="1"/>
            <a:r>
              <a:rPr lang="ja-JP" altLang="en-US" dirty="0"/>
              <a:t>ジオロジック社は、</a:t>
            </a:r>
            <a:r>
              <a:rPr lang="en-US" altLang="ja-JP" dirty="0"/>
              <a:t>APAC</a:t>
            </a:r>
            <a:r>
              <a:rPr lang="ja-JP" altLang="en-US" dirty="0"/>
              <a:t>圏で初めて</a:t>
            </a:r>
            <a:r>
              <a:rPr lang="en-US" altLang="ja-JP" dirty="0"/>
              <a:t>AppNexus Programmable Bidder(APB)</a:t>
            </a:r>
            <a:r>
              <a:rPr lang="ja-JP" altLang="en-US" dirty="0"/>
              <a:t>の利用認定を取得</a:t>
            </a:r>
            <a:endParaRPr lang="en-US" altLang="ja-JP" dirty="0"/>
          </a:p>
          <a:p>
            <a:pPr lvl="1"/>
            <a:endParaRPr lang="en-US" altLang="ja-JP" dirty="0"/>
          </a:p>
          <a:p>
            <a:pPr lvl="2"/>
            <a:br>
              <a:rPr lang="en-US" altLang="ja-JP" dirty="0"/>
            </a:br>
            <a:endParaRPr lang="en-US" altLang="ja-JP" dirty="0"/>
          </a:p>
          <a:p>
            <a:pPr lvl="1"/>
            <a:r>
              <a:rPr lang="ja-JP" altLang="en-US" dirty="0"/>
              <a:t>ジオロジック社は、プラットフォームを十分活用できる能力を持った証明書である</a:t>
            </a:r>
            <a:r>
              <a:rPr lang="en-US" altLang="en-US" dirty="0"/>
              <a:t>”</a:t>
            </a:r>
            <a:r>
              <a:rPr lang="en-US" altLang="en-US" dirty="0" err="1"/>
              <a:t>AppNexus</a:t>
            </a:r>
            <a:r>
              <a:rPr lang="en-US" altLang="en-US" dirty="0"/>
              <a:t> Platform Certificate: Buy Side </a:t>
            </a:r>
            <a:r>
              <a:rPr lang="en-US" altLang="en-US" dirty="0" err="1"/>
              <a:t>Essentials”を</a:t>
            </a:r>
            <a:r>
              <a:rPr lang="en-US" altLang="ja-JP" dirty="0" err="1"/>
              <a:t>APAC</a:t>
            </a:r>
            <a:r>
              <a:rPr lang="ja-JP" altLang="en-US" dirty="0"/>
              <a:t>地域で最も早く</a:t>
            </a:r>
            <a:r>
              <a:rPr lang="en-US" altLang="en-US" dirty="0"/>
              <a:t>取得</a:t>
            </a:r>
            <a:r>
              <a:rPr lang="ja-JP" altLang="en-US" dirty="0"/>
              <a:t>したパートナーのひとつ</a:t>
            </a:r>
            <a:r>
              <a:rPr lang="en-US" altLang="en-US" dirty="0"/>
              <a:t>。</a:t>
            </a:r>
            <a:endParaRPr lang="en-US" altLang="ja-JP" dirty="0"/>
          </a:p>
          <a:p>
            <a:pPr lvl="1"/>
            <a:endParaRPr lang="en-US" sz="1600" dirty="0"/>
          </a:p>
          <a:p>
            <a:endParaRPr lang="en-US" sz="1800"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28</a:t>
            </a:fld>
            <a:endParaRPr kumimoji="1" lang="ja-JP" altLang="en-US"/>
          </a:p>
        </p:txBody>
      </p:sp>
      <p:sp>
        <p:nvSpPr>
          <p:cNvPr id="8" name="Rounded Rectangle 7"/>
          <p:cNvSpPr/>
          <p:nvPr/>
        </p:nvSpPr>
        <p:spPr>
          <a:xfrm>
            <a:off x="977735" y="3656532"/>
            <a:ext cx="3744390" cy="2961563"/>
          </a:xfrm>
          <a:prstGeom prst="roundRect">
            <a:avLst>
              <a:gd name="adj" fmla="val 3509"/>
            </a:avLst>
          </a:prstGeom>
          <a:ln w="3175"/>
        </p:spPr>
        <p:style>
          <a:lnRef idx="2">
            <a:schemeClr val="accent6"/>
          </a:lnRef>
          <a:fillRef idx="1">
            <a:schemeClr val="lt1"/>
          </a:fillRef>
          <a:effectRef idx="0">
            <a:schemeClr val="accent6"/>
          </a:effectRef>
          <a:fontRef idx="minor">
            <a:schemeClr val="dk1"/>
          </a:fontRef>
        </p:style>
        <p:txBody>
          <a:bodyPr rtlCol="0" anchor="t"/>
          <a:lstStyle/>
          <a:p>
            <a:endParaRPr lang="en-US" sz="1600" dirty="0">
              <a:latin typeface="Meiryo" charset="-128"/>
              <a:ea typeface="Meiryo" charset="-128"/>
              <a:cs typeface="Meiryo" charset="-128"/>
            </a:endParaRPr>
          </a:p>
          <a:p>
            <a:endParaRPr lang="en-US" sz="1600" dirty="0">
              <a:latin typeface="Meiryo" charset="-128"/>
              <a:ea typeface="Meiryo" charset="-128"/>
              <a:cs typeface="Meiryo" charset="-128"/>
            </a:endParaRPr>
          </a:p>
          <a:p>
            <a:endParaRPr lang="en-US" sz="1600" dirty="0">
              <a:latin typeface="Meiryo" charset="-128"/>
              <a:ea typeface="Meiryo" charset="-128"/>
              <a:cs typeface="Meiryo" charset="-128"/>
            </a:endParaRPr>
          </a:p>
          <a:p>
            <a:endParaRPr lang="en-US" sz="1600" dirty="0">
              <a:latin typeface="Meiryo" charset="-128"/>
              <a:ea typeface="Meiryo" charset="-128"/>
              <a:cs typeface="Meiryo" charset="-128"/>
            </a:endParaRPr>
          </a:p>
          <a:p>
            <a:endParaRPr lang="en-US" sz="1600" dirty="0">
              <a:latin typeface="Meiryo" charset="-128"/>
              <a:ea typeface="Meiryo" charset="-128"/>
              <a:cs typeface="Meiryo" charset="-128"/>
            </a:endParaRPr>
          </a:p>
          <a:p>
            <a:endParaRPr lang="en-US" sz="1600" dirty="0">
              <a:latin typeface="Meiryo" charset="-128"/>
              <a:ea typeface="Meiryo" charset="-128"/>
              <a:cs typeface="Meiryo" charset="-128"/>
            </a:endParaRPr>
          </a:p>
          <a:p>
            <a:pPr marL="285750" indent="-285750">
              <a:buFont typeface="Arial" charset="0"/>
              <a:buChar char="•"/>
            </a:pPr>
            <a:r>
              <a:rPr lang="ja-JP" altLang="en-US" sz="1600" dirty="0">
                <a:latin typeface="Meiryo" charset="-128"/>
                <a:ea typeface="Meiryo" charset="-128"/>
                <a:cs typeface="Meiryo" charset="-128"/>
              </a:rPr>
              <a:t>位置情報などから独自のターゲティング構築</a:t>
            </a:r>
            <a:endParaRPr lang="en-US" altLang="ja-JP" sz="1600" dirty="0">
              <a:latin typeface="Meiryo" charset="-128"/>
              <a:ea typeface="Meiryo" charset="-128"/>
              <a:cs typeface="Meiryo" charset="-128"/>
            </a:endParaRPr>
          </a:p>
          <a:p>
            <a:pPr marL="285750" indent="-285750">
              <a:buFont typeface="Arial" charset="0"/>
              <a:buChar char="•"/>
            </a:pPr>
            <a:r>
              <a:rPr lang="ja-JP" altLang="en-US" sz="1600" dirty="0">
                <a:latin typeface="Meiryo" charset="-128"/>
                <a:ea typeface="Meiryo" charset="-128"/>
                <a:cs typeface="Meiryo" charset="-128"/>
              </a:rPr>
              <a:t>独自入札アルゴリズム構築</a:t>
            </a:r>
            <a:endParaRPr lang="en-US" sz="1600" dirty="0">
              <a:latin typeface="Meiryo" charset="-128"/>
              <a:ea typeface="Meiryo" charset="-128"/>
              <a:cs typeface="Meiryo" charset="-128"/>
            </a:endParaRPr>
          </a:p>
        </p:txBody>
      </p:sp>
      <p:sp>
        <p:nvSpPr>
          <p:cNvPr id="9" name="Rounded Rectangle 8"/>
          <p:cNvSpPr/>
          <p:nvPr/>
        </p:nvSpPr>
        <p:spPr>
          <a:xfrm>
            <a:off x="5263132" y="3656532"/>
            <a:ext cx="3744390" cy="2961563"/>
          </a:xfrm>
          <a:prstGeom prst="roundRect">
            <a:avLst>
              <a:gd name="adj" fmla="val 3509"/>
            </a:avLst>
          </a:prstGeom>
          <a:ln w="3175"/>
        </p:spPr>
        <p:style>
          <a:lnRef idx="2">
            <a:schemeClr val="accent6"/>
          </a:lnRef>
          <a:fillRef idx="1">
            <a:schemeClr val="lt1"/>
          </a:fillRef>
          <a:effectRef idx="0">
            <a:schemeClr val="accent6"/>
          </a:effectRef>
          <a:fontRef idx="minor">
            <a:schemeClr val="dk1"/>
          </a:fontRef>
        </p:style>
        <p:txBody>
          <a:bodyPr rtlCol="0" anchor="t"/>
          <a:lstStyle/>
          <a:p>
            <a:endParaRPr lang="en-US" sz="1600" dirty="0">
              <a:latin typeface="Meiryo" charset="-128"/>
              <a:ea typeface="Meiryo" charset="-128"/>
              <a:cs typeface="Meiryo" charset="-128"/>
            </a:endParaRPr>
          </a:p>
          <a:p>
            <a:endParaRPr lang="en-US" sz="1600" dirty="0">
              <a:latin typeface="Meiryo" charset="-128"/>
              <a:ea typeface="Meiryo" charset="-128"/>
              <a:cs typeface="Meiryo" charset="-128"/>
            </a:endParaRPr>
          </a:p>
          <a:p>
            <a:endParaRPr lang="en-US" sz="1600" dirty="0">
              <a:latin typeface="Meiryo" charset="-128"/>
              <a:ea typeface="Meiryo" charset="-128"/>
              <a:cs typeface="Meiryo" charset="-128"/>
            </a:endParaRPr>
          </a:p>
          <a:p>
            <a:endParaRPr lang="en-US" sz="1600" dirty="0">
              <a:latin typeface="Meiryo" charset="-128"/>
              <a:ea typeface="Meiryo" charset="-128"/>
              <a:cs typeface="Meiryo" charset="-128"/>
            </a:endParaRPr>
          </a:p>
          <a:p>
            <a:endParaRPr lang="en-US" sz="1600" dirty="0">
              <a:latin typeface="Meiryo" charset="-128"/>
              <a:ea typeface="Meiryo" charset="-128"/>
              <a:cs typeface="Meiryo" charset="-128"/>
            </a:endParaRPr>
          </a:p>
          <a:p>
            <a:endParaRPr lang="en-US" sz="1600" dirty="0">
              <a:latin typeface="Meiryo" charset="-128"/>
              <a:ea typeface="Meiryo" charset="-128"/>
              <a:cs typeface="Meiryo" charset="-128"/>
            </a:endParaRPr>
          </a:p>
          <a:p>
            <a:pPr marL="285750" indent="-285750">
              <a:buFont typeface="Arial" charset="0"/>
              <a:buChar char="•"/>
            </a:pPr>
            <a:r>
              <a:rPr lang="ja-JP" altLang="en-US" sz="1600" dirty="0">
                <a:latin typeface="Meiryo" charset="-128"/>
                <a:ea typeface="Meiryo" charset="-128"/>
                <a:cs typeface="Meiryo" charset="-128"/>
              </a:rPr>
              <a:t>世界で最も利用されているアドテク基盤システムのひとつ</a:t>
            </a:r>
            <a:endParaRPr lang="en-US" altLang="ja-JP" sz="1600" dirty="0">
              <a:latin typeface="Meiryo" charset="-128"/>
              <a:ea typeface="Meiryo" charset="-128"/>
              <a:cs typeface="Meiryo" charset="-128"/>
            </a:endParaRPr>
          </a:p>
          <a:p>
            <a:pPr marL="285750" indent="-285750">
              <a:buFont typeface="Arial" charset="0"/>
              <a:buChar char="•"/>
            </a:pPr>
            <a:r>
              <a:rPr lang="en-US" altLang="ja-JP" sz="1600" dirty="0">
                <a:latin typeface="Meiryo" charset="-128"/>
                <a:ea typeface="Meiryo" charset="-128"/>
                <a:cs typeface="Meiryo" charset="-128"/>
              </a:rPr>
              <a:t>Google</a:t>
            </a:r>
            <a:r>
              <a:rPr lang="ja-JP" altLang="en-US" sz="1600" dirty="0">
                <a:latin typeface="Meiryo" charset="-128"/>
                <a:ea typeface="Meiryo" charset="-128"/>
                <a:cs typeface="Meiryo" charset="-128"/>
              </a:rPr>
              <a:t>をはじめとする</a:t>
            </a:r>
            <a:r>
              <a:rPr lang="en-US" altLang="ja-JP" sz="1600" dirty="0">
                <a:latin typeface="Meiryo" charset="-128"/>
                <a:ea typeface="Meiryo" charset="-128"/>
                <a:cs typeface="Meiryo" charset="-128"/>
              </a:rPr>
              <a:t>SSP</a:t>
            </a:r>
            <a:r>
              <a:rPr lang="ja-JP" altLang="en-US" sz="1600" dirty="0">
                <a:latin typeface="Meiryo" charset="-128"/>
                <a:ea typeface="Meiryo" charset="-128"/>
                <a:cs typeface="Meiryo" charset="-128"/>
              </a:rPr>
              <a:t>に接続</a:t>
            </a:r>
            <a:endParaRPr lang="en-US" sz="1600" dirty="0">
              <a:latin typeface="Meiryo" charset="-128"/>
              <a:ea typeface="Meiryo" charset="-128"/>
              <a:cs typeface="Meiryo" charset="-128"/>
            </a:endParaRPr>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222912" y="4205841"/>
            <a:ext cx="1833730" cy="485399"/>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236717" y="3962694"/>
            <a:ext cx="1011450" cy="1011450"/>
          </a:xfrm>
          <a:prstGeom prst="rect">
            <a:avLst/>
          </a:prstGeom>
        </p:spPr>
      </p:pic>
      <p:sp>
        <p:nvSpPr>
          <p:cNvPr id="10" name="TextBox 9"/>
          <p:cNvSpPr txBox="1"/>
          <p:nvPr/>
        </p:nvSpPr>
        <p:spPr>
          <a:xfrm>
            <a:off x="4764829" y="5398682"/>
            <a:ext cx="473206" cy="523220"/>
          </a:xfrm>
          <a:prstGeom prst="rect">
            <a:avLst/>
          </a:prstGeom>
          <a:noFill/>
        </p:spPr>
        <p:txBody>
          <a:bodyPr wrap="none" rtlCol="0">
            <a:spAutoFit/>
          </a:bodyPr>
          <a:lstStyle/>
          <a:p>
            <a:pPr algn="ctr"/>
            <a:r>
              <a:rPr lang="en-US" sz="2800" dirty="0">
                <a:latin typeface="Meiryo" charset="-128"/>
                <a:ea typeface="Meiryo" charset="-128"/>
                <a:cs typeface="Meiryo" charset="-128"/>
              </a:rPr>
              <a:t>+</a:t>
            </a:r>
          </a:p>
        </p:txBody>
      </p:sp>
      <p:sp>
        <p:nvSpPr>
          <p:cNvPr id="11" name="TextBox 10"/>
          <p:cNvSpPr txBox="1"/>
          <p:nvPr/>
        </p:nvSpPr>
        <p:spPr>
          <a:xfrm>
            <a:off x="2393628" y="6076771"/>
            <a:ext cx="697627" cy="400110"/>
          </a:xfrm>
          <a:prstGeom prst="rect">
            <a:avLst/>
          </a:prstGeom>
          <a:noFill/>
        </p:spPr>
        <p:txBody>
          <a:bodyPr wrap="none" rtlCol="0">
            <a:spAutoFit/>
          </a:bodyPr>
          <a:lstStyle/>
          <a:p>
            <a:pPr algn="ctr"/>
            <a:r>
              <a:rPr lang="ja-JP" altLang="en-US" sz="2000" dirty="0">
                <a:solidFill>
                  <a:srgbClr val="329FFB"/>
                </a:solidFill>
              </a:rPr>
              <a:t>分析</a:t>
            </a:r>
            <a:endParaRPr lang="en-US" sz="2000" dirty="0">
              <a:solidFill>
                <a:srgbClr val="329FFB"/>
              </a:solidFill>
            </a:endParaRPr>
          </a:p>
        </p:txBody>
      </p:sp>
      <p:sp>
        <p:nvSpPr>
          <p:cNvPr id="12" name="TextBox 11"/>
          <p:cNvSpPr txBox="1"/>
          <p:nvPr/>
        </p:nvSpPr>
        <p:spPr>
          <a:xfrm>
            <a:off x="6454970" y="6076771"/>
            <a:ext cx="1210589" cy="400110"/>
          </a:xfrm>
          <a:prstGeom prst="rect">
            <a:avLst/>
          </a:prstGeom>
          <a:noFill/>
        </p:spPr>
        <p:txBody>
          <a:bodyPr wrap="none" rtlCol="0">
            <a:spAutoFit/>
          </a:bodyPr>
          <a:lstStyle/>
          <a:p>
            <a:pPr algn="ctr"/>
            <a:r>
              <a:rPr lang="ja-JP" altLang="en-US" sz="2000" dirty="0">
                <a:solidFill>
                  <a:srgbClr val="329FFB"/>
                </a:solidFill>
              </a:rPr>
              <a:t>システム</a:t>
            </a:r>
            <a:endParaRPr lang="en-US" sz="2000" dirty="0">
              <a:solidFill>
                <a:srgbClr val="329FFB"/>
              </a:solidFill>
            </a:endParaRPr>
          </a:p>
        </p:txBody>
      </p:sp>
      <p:sp>
        <p:nvSpPr>
          <p:cNvPr id="16" name="Shape 4"/>
          <p:cNvSpPr/>
          <p:nvPr/>
        </p:nvSpPr>
        <p:spPr>
          <a:xfrm>
            <a:off x="8621260" y="1400501"/>
            <a:ext cx="258079" cy="25649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p:txBody>
      </p:sp>
      <p:sp>
        <p:nvSpPr>
          <p:cNvPr id="14" name="TextBox 13"/>
          <p:cNvSpPr txBox="1"/>
          <p:nvPr/>
        </p:nvSpPr>
        <p:spPr>
          <a:xfrm>
            <a:off x="4756685" y="3774954"/>
            <a:ext cx="466794" cy="430887"/>
          </a:xfrm>
          <a:prstGeom prst="rect">
            <a:avLst/>
          </a:prstGeom>
          <a:noFill/>
        </p:spPr>
        <p:txBody>
          <a:bodyPr wrap="none" rtlCol="0">
            <a:spAutoFit/>
          </a:bodyPr>
          <a:lstStyle/>
          <a:p>
            <a:pPr algn="ctr"/>
            <a:r>
              <a:rPr lang="ja-JP" altLang="en-US" sz="1100">
                <a:latin typeface="Meiryo" charset="-128"/>
                <a:ea typeface="Meiryo" charset="-128"/>
                <a:cs typeface="Meiryo" charset="-128"/>
              </a:rPr>
              <a:t>公式</a:t>
            </a:r>
            <a:endParaRPr lang="en-US" altLang="ja-JP" sz="1100" dirty="0">
              <a:latin typeface="Meiryo" charset="-128"/>
              <a:ea typeface="Meiryo" charset="-128"/>
              <a:cs typeface="Meiryo" charset="-128"/>
            </a:endParaRPr>
          </a:p>
          <a:p>
            <a:pPr algn="ctr"/>
            <a:r>
              <a:rPr lang="ja-JP" altLang="en-US" sz="1100" dirty="0">
                <a:latin typeface="Meiryo" charset="-128"/>
                <a:ea typeface="Meiryo" charset="-128"/>
                <a:cs typeface="Meiryo" charset="-128"/>
              </a:rPr>
              <a:t>認定</a:t>
            </a:r>
            <a:endParaRPr lang="en-US" sz="1100" dirty="0">
              <a:latin typeface="Meiryo" charset="-128"/>
              <a:ea typeface="Meiryo" charset="-128"/>
              <a:cs typeface="Meiryo" charset="-128"/>
            </a:endParaRPr>
          </a:p>
        </p:txBody>
      </p:sp>
      <p:sp>
        <p:nvSpPr>
          <p:cNvPr id="15" name="Rectangle 14"/>
          <p:cNvSpPr/>
          <p:nvPr/>
        </p:nvSpPr>
        <p:spPr>
          <a:xfrm>
            <a:off x="1422400" y="2386680"/>
            <a:ext cx="7585122" cy="461665"/>
          </a:xfrm>
          <a:prstGeom prst="rect">
            <a:avLst/>
          </a:prstGeom>
          <a:solidFill>
            <a:schemeClr val="bg1"/>
          </a:solidFill>
          <a:ln>
            <a:solidFill>
              <a:schemeClr val="accent6"/>
            </a:solidFill>
            <a:prstDash val="dash"/>
          </a:ln>
        </p:spPr>
        <p:txBody>
          <a:bodyPr wrap="square">
            <a:spAutoFit/>
          </a:bodyPr>
          <a:lstStyle/>
          <a:p>
            <a:r>
              <a:rPr lang="en-US" sz="1200" dirty="0"/>
              <a:t>APB</a:t>
            </a:r>
            <a:r>
              <a:rPr lang="ja-JP" altLang="en-US" sz="1200" dirty="0"/>
              <a:t>とは、入札アルゴリズムを自由にカスタマイズできる、世界でも限られたパートナーのみに公開されている機能です。</a:t>
            </a:r>
            <a:endParaRPr lang="en-US" altLang="ja-JP" sz="1200" dirty="0"/>
          </a:p>
        </p:txBody>
      </p:sp>
      <p:pic>
        <p:nvPicPr>
          <p:cNvPr id="17" name="Picture 1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410355" y="4153218"/>
            <a:ext cx="1203046" cy="1203044"/>
          </a:xfrm>
          <a:prstGeom prst="rect">
            <a:avLst/>
          </a:prstGeom>
        </p:spPr>
      </p:pic>
    </p:spTree>
    <p:extLst>
      <p:ext uri="{BB962C8B-B14F-4D97-AF65-F5344CB8AC3E}">
        <p14:creationId xmlns:p14="http://schemas.microsoft.com/office/powerpoint/2010/main" val="83935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par>
                                <p:cTn id="8" presetID="9"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dissolve">
                                      <p:cBhvr>
                                        <p:cTn id="1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p:nvPr/>
        </p:nvSpPr>
        <p:spPr>
          <a:xfrm>
            <a:off x="2016514" y="1858906"/>
            <a:ext cx="5623331" cy="2266683"/>
          </a:xfrm>
          <a:prstGeom prst="roundRect">
            <a:avLst>
              <a:gd name="adj" fmla="val 3103"/>
            </a:avLst>
          </a:prstGeom>
          <a:solidFill>
            <a:srgbClr val="FFC0BE">
              <a:alpha val="1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ounded Rectangle 26"/>
          <p:cNvSpPr/>
          <p:nvPr/>
        </p:nvSpPr>
        <p:spPr>
          <a:xfrm>
            <a:off x="395888" y="1949968"/>
            <a:ext cx="5657489" cy="2461386"/>
          </a:xfrm>
          <a:prstGeom prst="roundRect">
            <a:avLst>
              <a:gd name="adj" fmla="val 3103"/>
            </a:avLst>
          </a:prstGeom>
          <a:solidFill>
            <a:srgbClr val="92D050">
              <a:alpha val="10000"/>
            </a:srgbClr>
          </a:solidFill>
          <a:ln>
            <a:no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ounded Rectangle 15"/>
          <p:cNvSpPr/>
          <p:nvPr/>
        </p:nvSpPr>
        <p:spPr>
          <a:xfrm>
            <a:off x="2083599" y="1918583"/>
            <a:ext cx="7580466" cy="2263341"/>
          </a:xfrm>
          <a:prstGeom prst="roundRect">
            <a:avLst>
              <a:gd name="adj" fmla="val 3103"/>
            </a:avLst>
          </a:prstGeom>
          <a:solidFill>
            <a:schemeClr val="bg2">
              <a:lumMod val="90000"/>
              <a:alpha val="14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ounded Rectangle 20"/>
          <p:cNvSpPr/>
          <p:nvPr/>
        </p:nvSpPr>
        <p:spPr>
          <a:xfrm>
            <a:off x="481965" y="2982812"/>
            <a:ext cx="5634595" cy="2165463"/>
          </a:xfrm>
          <a:prstGeom prst="roundRect">
            <a:avLst>
              <a:gd name="adj" fmla="val 3103"/>
            </a:avLst>
          </a:prstGeom>
          <a:noFill/>
          <a:ln w="12700">
            <a:solidFill>
              <a:srgbClr val="9297CF">
                <a:alpha val="34118"/>
              </a:srgbClr>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ja-JP" altLang="en-US" dirty="0"/>
              <a:t>配信先について</a:t>
            </a:r>
            <a:endParaRPr lang="en-US" dirty="0"/>
          </a:p>
        </p:txBody>
      </p:sp>
      <p:sp>
        <p:nvSpPr>
          <p:cNvPr id="3" name="Content Placeholder 2"/>
          <p:cNvSpPr>
            <a:spLocks noGrp="1"/>
          </p:cNvSpPr>
          <p:nvPr>
            <p:ph idx="1"/>
          </p:nvPr>
        </p:nvSpPr>
        <p:spPr>
          <a:xfrm>
            <a:off x="495300" y="915839"/>
            <a:ext cx="8915400" cy="614565"/>
          </a:xfrm>
        </p:spPr>
        <p:txBody>
          <a:bodyPr>
            <a:normAutofit fontScale="92500"/>
          </a:bodyPr>
          <a:lstStyle/>
          <a:p>
            <a:r>
              <a:rPr lang="ja-JP" altLang="en-US" sz="1800" dirty="0"/>
              <a:t>配信先</a:t>
            </a:r>
            <a:r>
              <a:rPr lang="en-US" altLang="ja-JP" sz="1800" dirty="0"/>
              <a:t>SSP</a:t>
            </a:r>
          </a:p>
          <a:p>
            <a:pPr lvl="1"/>
            <a:r>
              <a:rPr lang="ja-JP" altLang="en-US" dirty="0"/>
              <a:t>スマホアプリ・スマホ</a:t>
            </a:r>
            <a:r>
              <a:rPr lang="en-US" altLang="ja-JP" dirty="0"/>
              <a:t>Web</a:t>
            </a:r>
            <a:r>
              <a:rPr lang="ja-JP" altLang="en-US" dirty="0"/>
              <a:t>・</a:t>
            </a:r>
            <a:r>
              <a:rPr lang="en-US" altLang="ja-JP" dirty="0"/>
              <a:t>PC</a:t>
            </a:r>
            <a:r>
              <a:rPr lang="ja-JP" altLang="en-US" dirty="0"/>
              <a:t>・ネイティブ広告・動画など、多種多様な掲載面・フォーマットで配信</a:t>
            </a:r>
            <a:endParaRPr lang="en-US" altLang="ja-JP"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29</a:t>
            </a:fld>
            <a:endParaRPr kumimoji="1" lang="ja-JP" altLang="en-US"/>
          </a:p>
        </p:txBody>
      </p:sp>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60574" y="2638825"/>
            <a:ext cx="1176228" cy="170292"/>
          </a:xfrm>
          <a:prstGeom prst="rect">
            <a:avLst/>
          </a:prstGeom>
        </p:spPr>
      </p:pic>
      <p:pic>
        <p:nvPicPr>
          <p:cNvPr id="9" name="Picture 8"/>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454131" y="3117211"/>
            <a:ext cx="1395784" cy="338358"/>
          </a:xfrm>
          <a:prstGeom prst="rect">
            <a:avLst/>
          </a:prstGeom>
        </p:spPr>
      </p:pic>
      <p:pic>
        <p:nvPicPr>
          <p:cNvPr id="10" name="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58022" y="3153425"/>
            <a:ext cx="1381110" cy="277906"/>
          </a:xfrm>
          <a:prstGeom prst="rect">
            <a:avLst/>
          </a:prstGeom>
        </p:spPr>
      </p:pic>
      <p:pic>
        <p:nvPicPr>
          <p:cNvPr id="12" name="Picture 1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53857" y="2120295"/>
            <a:ext cx="884032" cy="189055"/>
          </a:xfrm>
          <a:prstGeom prst="rect">
            <a:avLst/>
          </a:prstGeom>
        </p:spPr>
      </p:pic>
      <p:pic>
        <p:nvPicPr>
          <p:cNvPr id="14" name="Picture 1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593531" y="3633410"/>
            <a:ext cx="1128796" cy="325252"/>
          </a:xfrm>
          <a:prstGeom prst="rect">
            <a:avLst/>
          </a:prstGeom>
        </p:spPr>
      </p:pic>
      <p:pic>
        <p:nvPicPr>
          <p:cNvPr id="15" name="Picture 14"/>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798596" y="3271568"/>
            <a:ext cx="1021916" cy="419734"/>
          </a:xfrm>
          <a:prstGeom prst="rect">
            <a:avLst/>
          </a:prstGeom>
        </p:spPr>
      </p:pic>
      <p:pic>
        <p:nvPicPr>
          <p:cNvPr id="13" name="Picture 12"/>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196044" y="3648621"/>
            <a:ext cx="1505288" cy="301058"/>
          </a:xfrm>
          <a:prstGeom prst="rect">
            <a:avLst/>
          </a:prstGeom>
        </p:spPr>
      </p:pic>
      <p:sp>
        <p:nvSpPr>
          <p:cNvPr id="18" name="Rectangle 17"/>
          <p:cNvSpPr/>
          <p:nvPr/>
        </p:nvSpPr>
        <p:spPr>
          <a:xfrm>
            <a:off x="395888" y="5704350"/>
            <a:ext cx="2956171" cy="677108"/>
          </a:xfrm>
          <a:prstGeom prst="rect">
            <a:avLst/>
          </a:prstGeom>
        </p:spPr>
        <p:txBody>
          <a:bodyPr wrap="square">
            <a:spAutoFit/>
          </a:bodyPr>
          <a:lstStyle/>
          <a:p>
            <a:r>
              <a:rPr lang="ja-JP" altLang="en-US" sz="1400" b="1" dirty="0">
                <a:solidFill>
                  <a:srgbClr val="329FFB"/>
                </a:solidFill>
                <a:latin typeface="Meiryo" charset="-128"/>
                <a:ea typeface="Meiryo" charset="-128"/>
                <a:cs typeface="Meiryo" charset="-128"/>
              </a:rPr>
              <a:t>配信規模</a:t>
            </a:r>
            <a:endParaRPr lang="en-US" altLang="ja-JP" sz="1400" b="1" dirty="0">
              <a:solidFill>
                <a:srgbClr val="329FFB"/>
              </a:solidFill>
              <a:latin typeface="Meiryo" charset="-128"/>
              <a:ea typeface="Meiryo" charset="-128"/>
              <a:cs typeface="Meiryo" charset="-128"/>
            </a:endParaRPr>
          </a:p>
          <a:p>
            <a:r>
              <a:rPr lang="ja-JP" altLang="en-US" sz="1200" dirty="0"/>
              <a:t>月間</a:t>
            </a:r>
            <a:r>
              <a:rPr lang="en-US" altLang="ja-JP" sz="1200" dirty="0"/>
              <a:t>790</a:t>
            </a:r>
            <a:r>
              <a:rPr lang="ja-JP" altLang="en-US" sz="1200" dirty="0"/>
              <a:t>億インプレッションへ配信可能</a:t>
            </a:r>
            <a:br>
              <a:rPr lang="en-US" altLang="ja-JP" sz="1200" dirty="0"/>
            </a:br>
            <a:r>
              <a:rPr lang="ja-JP" altLang="en-US" sz="1200" dirty="0"/>
              <a:t>（日本からのアクセス）</a:t>
            </a:r>
            <a:endParaRPr lang="en-US" altLang="ja-JP" sz="1200" dirty="0"/>
          </a:p>
        </p:txBody>
      </p:sp>
      <p:sp>
        <p:nvSpPr>
          <p:cNvPr id="19" name="Rectangle 18"/>
          <p:cNvSpPr/>
          <p:nvPr/>
        </p:nvSpPr>
        <p:spPr>
          <a:xfrm>
            <a:off x="3375008" y="5705829"/>
            <a:ext cx="3508375" cy="838691"/>
          </a:xfrm>
          <a:prstGeom prst="rect">
            <a:avLst/>
          </a:prstGeom>
        </p:spPr>
        <p:txBody>
          <a:bodyPr wrap="square">
            <a:spAutoFit/>
          </a:bodyPr>
          <a:lstStyle/>
          <a:p>
            <a:r>
              <a:rPr lang="ja-JP" altLang="en-US" sz="1400" b="1" dirty="0">
                <a:solidFill>
                  <a:srgbClr val="329FFB"/>
                </a:solidFill>
                <a:latin typeface="Meiryo" charset="-128"/>
                <a:ea typeface="Meiryo" charset="-128"/>
                <a:cs typeface="Meiryo" charset="-128"/>
              </a:rPr>
              <a:t>位置情報データの入手元</a:t>
            </a:r>
            <a:endParaRPr lang="en-US" altLang="ja-JP" sz="1400" b="1" dirty="0">
              <a:solidFill>
                <a:srgbClr val="329FFB"/>
              </a:solidFill>
              <a:latin typeface="Meiryo" charset="-128"/>
              <a:ea typeface="Meiryo" charset="-128"/>
              <a:cs typeface="Meiryo" charset="-128"/>
            </a:endParaRPr>
          </a:p>
          <a:p>
            <a:pPr marL="171450" indent="-171450">
              <a:buFont typeface="Wingdings" charset="2"/>
              <a:buChar char="ü"/>
            </a:pPr>
            <a:r>
              <a:rPr lang="ja-JP" altLang="en-US" sz="1200" dirty="0"/>
              <a:t>提携アプリから提供されたデータ</a:t>
            </a:r>
            <a:endParaRPr lang="en-US" altLang="ja-JP" sz="1200" dirty="0"/>
          </a:p>
          <a:p>
            <a:pPr marL="171450" indent="-171450">
              <a:buFont typeface="Wingdings" charset="2"/>
              <a:buChar char="ü"/>
            </a:pPr>
            <a:r>
              <a:rPr lang="en-US" altLang="ja-JP" sz="1200" dirty="0"/>
              <a:t>RTB</a:t>
            </a:r>
            <a:r>
              <a:rPr lang="ja-JP" altLang="en-US" sz="1200" dirty="0"/>
              <a:t>アドリクエストに付与された位置情報</a:t>
            </a:r>
            <a:endParaRPr lang="en-US" altLang="ja-JP" sz="1200" dirty="0"/>
          </a:p>
          <a:p>
            <a:r>
              <a:rPr lang="en-US" altLang="ja-JP" sz="1050" dirty="0"/>
              <a:t>※</a:t>
            </a:r>
            <a:r>
              <a:rPr lang="ja-JP" altLang="en-US" sz="1050" dirty="0"/>
              <a:t>いずれも、位置情報の取得に同意したユーザーのみ</a:t>
            </a:r>
            <a:endParaRPr lang="en-US" sz="1050" dirty="0"/>
          </a:p>
        </p:txBody>
      </p:sp>
      <p:sp>
        <p:nvSpPr>
          <p:cNvPr id="20" name="TextBox 19"/>
          <p:cNvSpPr txBox="1"/>
          <p:nvPr/>
        </p:nvSpPr>
        <p:spPr>
          <a:xfrm>
            <a:off x="8422903" y="1620875"/>
            <a:ext cx="431528" cy="307777"/>
          </a:xfrm>
          <a:prstGeom prst="rect">
            <a:avLst/>
          </a:prstGeom>
          <a:noFill/>
        </p:spPr>
        <p:txBody>
          <a:bodyPr wrap="none" rtlCol="0">
            <a:spAutoFit/>
          </a:bodyPr>
          <a:lstStyle/>
          <a:p>
            <a:pPr algn="ctr"/>
            <a:r>
              <a:rPr lang="en-US" sz="1400" b="1" dirty="0">
                <a:solidFill>
                  <a:schemeClr val="accent4"/>
                </a:solidFill>
                <a:latin typeface="Meiryo" charset="-128"/>
                <a:ea typeface="Meiryo" charset="-128"/>
                <a:cs typeface="Meiryo" charset="-128"/>
              </a:rPr>
              <a:t>PC</a:t>
            </a:r>
          </a:p>
        </p:txBody>
      </p:sp>
      <p:pic>
        <p:nvPicPr>
          <p:cNvPr id="22" name="Picture 21"/>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002879" y="4599872"/>
            <a:ext cx="752064" cy="462808"/>
          </a:xfrm>
          <a:prstGeom prst="rect">
            <a:avLst/>
          </a:prstGeom>
        </p:spPr>
      </p:pic>
      <p:sp>
        <p:nvSpPr>
          <p:cNvPr id="24" name="TextBox 23"/>
          <p:cNvSpPr txBox="1"/>
          <p:nvPr/>
        </p:nvSpPr>
        <p:spPr>
          <a:xfrm>
            <a:off x="2027663" y="1582852"/>
            <a:ext cx="1134799" cy="307777"/>
          </a:xfrm>
          <a:prstGeom prst="rect">
            <a:avLst/>
          </a:prstGeom>
          <a:noFill/>
        </p:spPr>
        <p:txBody>
          <a:bodyPr wrap="none" rtlCol="0">
            <a:spAutoFit/>
          </a:bodyPr>
          <a:lstStyle/>
          <a:p>
            <a:r>
              <a:rPr lang="ja-JP" altLang="en-US" sz="1400" b="1">
                <a:solidFill>
                  <a:srgbClr val="DFA6A4"/>
                </a:solidFill>
                <a:latin typeface="Meiryo" charset="-128"/>
                <a:ea typeface="Meiryo" charset="-128"/>
                <a:cs typeface="Meiryo" charset="-128"/>
              </a:rPr>
              <a:t>スマホ</a:t>
            </a:r>
            <a:r>
              <a:rPr lang="en-US" altLang="ja-JP" sz="1400" b="1" dirty="0">
                <a:solidFill>
                  <a:srgbClr val="DFA6A4"/>
                </a:solidFill>
                <a:latin typeface="Meiryo" charset="-128"/>
                <a:ea typeface="Meiryo" charset="-128"/>
                <a:cs typeface="Meiryo" charset="-128"/>
              </a:rPr>
              <a:t>Web</a:t>
            </a:r>
            <a:endParaRPr lang="en-US" sz="1400" b="1" dirty="0">
              <a:solidFill>
                <a:srgbClr val="DFA6A4"/>
              </a:solidFill>
              <a:latin typeface="Meiryo" charset="-128"/>
              <a:ea typeface="Meiryo" charset="-128"/>
              <a:cs typeface="Meiryo" charset="-128"/>
            </a:endParaRPr>
          </a:p>
        </p:txBody>
      </p:sp>
      <p:sp>
        <p:nvSpPr>
          <p:cNvPr id="25" name="TextBox 24"/>
          <p:cNvSpPr txBox="1"/>
          <p:nvPr/>
        </p:nvSpPr>
        <p:spPr>
          <a:xfrm>
            <a:off x="3794177" y="5177758"/>
            <a:ext cx="543739" cy="307777"/>
          </a:xfrm>
          <a:prstGeom prst="rect">
            <a:avLst/>
          </a:prstGeom>
          <a:noFill/>
        </p:spPr>
        <p:txBody>
          <a:bodyPr wrap="none" rtlCol="0">
            <a:spAutoFit/>
          </a:bodyPr>
          <a:lstStyle/>
          <a:p>
            <a:pPr algn="ctr"/>
            <a:r>
              <a:rPr lang="ja-JP" altLang="en-US" sz="1400" b="1" dirty="0">
                <a:solidFill>
                  <a:schemeClr val="accent6"/>
                </a:solidFill>
                <a:latin typeface="Meiryo" charset="-128"/>
                <a:ea typeface="Meiryo" charset="-128"/>
                <a:cs typeface="Meiryo" charset="-128"/>
              </a:rPr>
              <a:t>動画</a:t>
            </a:r>
            <a:endParaRPr lang="en-US" sz="1400" b="1" dirty="0">
              <a:solidFill>
                <a:schemeClr val="accent6"/>
              </a:solidFill>
              <a:latin typeface="Meiryo" charset="-128"/>
              <a:ea typeface="Meiryo" charset="-128"/>
              <a:cs typeface="Meiryo" charset="-128"/>
            </a:endParaRPr>
          </a:p>
        </p:txBody>
      </p:sp>
      <p:sp>
        <p:nvSpPr>
          <p:cNvPr id="26" name="TextBox 25"/>
          <p:cNvSpPr txBox="1"/>
          <p:nvPr/>
        </p:nvSpPr>
        <p:spPr>
          <a:xfrm>
            <a:off x="507466" y="2144111"/>
            <a:ext cx="708848" cy="261610"/>
          </a:xfrm>
          <a:prstGeom prst="rect">
            <a:avLst/>
          </a:prstGeom>
          <a:noFill/>
        </p:spPr>
        <p:txBody>
          <a:bodyPr wrap="none" rtlCol="0">
            <a:spAutoFit/>
          </a:bodyPr>
          <a:lstStyle/>
          <a:p>
            <a:pPr algn="ctr"/>
            <a:r>
              <a:rPr lang="en-US" sz="1100" dirty="0" err="1">
                <a:latin typeface="Meiryo" charset="-128"/>
                <a:ea typeface="Meiryo" charset="-128"/>
                <a:cs typeface="Meiryo" charset="-128"/>
              </a:rPr>
              <a:t>Smaato</a:t>
            </a:r>
            <a:endParaRPr lang="en-US" sz="1100" dirty="0">
              <a:latin typeface="Meiryo" charset="-128"/>
              <a:ea typeface="Meiryo" charset="-128"/>
              <a:cs typeface="Meiryo" charset="-128"/>
            </a:endParaRPr>
          </a:p>
        </p:txBody>
      </p:sp>
      <p:sp>
        <p:nvSpPr>
          <p:cNvPr id="28" name="TextBox 27"/>
          <p:cNvSpPr txBox="1"/>
          <p:nvPr/>
        </p:nvSpPr>
        <p:spPr>
          <a:xfrm>
            <a:off x="371937" y="1689183"/>
            <a:ext cx="1261884" cy="307777"/>
          </a:xfrm>
          <a:prstGeom prst="rect">
            <a:avLst/>
          </a:prstGeom>
          <a:noFill/>
        </p:spPr>
        <p:txBody>
          <a:bodyPr wrap="none" rtlCol="0">
            <a:spAutoFit/>
          </a:bodyPr>
          <a:lstStyle>
            <a:defPPr>
              <a:defRPr lang="ja-JP"/>
            </a:defPPr>
            <a:lvl1pPr>
              <a:defRPr sz="1400" b="1">
                <a:solidFill>
                  <a:srgbClr val="DFA6A4"/>
                </a:solidFill>
                <a:latin typeface="Meiryo" charset="-128"/>
                <a:ea typeface="Meiryo" charset="-128"/>
                <a:cs typeface="Meiryo" charset="-128"/>
              </a:defRPr>
            </a:lvl1pPr>
          </a:lstStyle>
          <a:p>
            <a:r>
              <a:rPr lang="ja-JP" altLang="en-US" dirty="0">
                <a:solidFill>
                  <a:srgbClr val="92D050"/>
                </a:solidFill>
              </a:rPr>
              <a:t>スマホアプリ</a:t>
            </a:r>
            <a:endParaRPr lang="en-US" dirty="0">
              <a:solidFill>
                <a:srgbClr val="92D050"/>
              </a:solidFill>
            </a:endParaRPr>
          </a:p>
        </p:txBody>
      </p:sp>
      <p:pic>
        <p:nvPicPr>
          <p:cNvPr id="31" name="Picture 30"/>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3906758" y="4778972"/>
            <a:ext cx="801180" cy="248328"/>
          </a:xfrm>
          <a:prstGeom prst="rect">
            <a:avLst/>
          </a:prstGeom>
        </p:spPr>
      </p:pic>
      <p:grpSp>
        <p:nvGrpSpPr>
          <p:cNvPr id="34" name="Group 33"/>
          <p:cNvGrpSpPr/>
          <p:nvPr/>
        </p:nvGrpSpPr>
        <p:grpSpPr>
          <a:xfrm>
            <a:off x="2122215" y="4759836"/>
            <a:ext cx="1406480" cy="180032"/>
            <a:chOff x="3420459" y="910716"/>
            <a:chExt cx="4232721" cy="541801"/>
          </a:xfrm>
        </p:grpSpPr>
        <p:sp>
          <p:nvSpPr>
            <p:cNvPr id="33" name="Rounded Rectangle 32"/>
            <p:cNvSpPr/>
            <p:nvPr/>
          </p:nvSpPr>
          <p:spPr>
            <a:xfrm>
              <a:off x="3420459" y="910716"/>
              <a:ext cx="4232721" cy="541801"/>
            </a:xfrm>
            <a:prstGeom prst="roundRect">
              <a:avLst>
                <a:gd name="adj" fmla="val 9635"/>
              </a:avLst>
            </a:prstGeom>
            <a:solidFill>
              <a:schemeClr val="bg1">
                <a:lumMod val="6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2" name="Picture 31"/>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3587531" y="983131"/>
              <a:ext cx="3898990" cy="393108"/>
            </a:xfrm>
            <a:prstGeom prst="rect">
              <a:avLst/>
            </a:prstGeom>
          </p:spPr>
        </p:pic>
      </p:grpSp>
      <p:sp>
        <p:nvSpPr>
          <p:cNvPr id="35" name="TextBox 34"/>
          <p:cNvSpPr txBox="1"/>
          <p:nvPr/>
        </p:nvSpPr>
        <p:spPr>
          <a:xfrm>
            <a:off x="1231626" y="2140167"/>
            <a:ext cx="805029" cy="261610"/>
          </a:xfrm>
          <a:prstGeom prst="rect">
            <a:avLst/>
          </a:prstGeom>
          <a:noFill/>
        </p:spPr>
        <p:txBody>
          <a:bodyPr wrap="none" rtlCol="0">
            <a:spAutoFit/>
          </a:bodyPr>
          <a:lstStyle/>
          <a:p>
            <a:pPr algn="ctr"/>
            <a:r>
              <a:rPr lang="en-US" sz="1100">
                <a:latin typeface="Meiryo" charset="-128"/>
                <a:ea typeface="Meiryo" charset="-128"/>
                <a:cs typeface="Meiryo" charset="-128"/>
              </a:rPr>
              <a:t>Gameloft</a:t>
            </a:r>
          </a:p>
        </p:txBody>
      </p:sp>
      <p:pic>
        <p:nvPicPr>
          <p:cNvPr id="36" name="Picture 35"/>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2890382" y="4306972"/>
            <a:ext cx="1202132" cy="185976"/>
          </a:xfrm>
          <a:prstGeom prst="rect">
            <a:avLst/>
          </a:prstGeom>
        </p:spPr>
      </p:pic>
      <p:pic>
        <p:nvPicPr>
          <p:cNvPr id="6" name="Picture 5"/>
          <p:cNvPicPr>
            <a:picLocks noChangeAspect="1"/>
          </p:cNvPicPr>
          <p:nvPr/>
        </p:nvPicPr>
        <p:blipFill rotWithShape="1">
          <a:blip r:embed="rId13" cstate="email">
            <a:extLst>
              <a:ext uri="{28A0092B-C50C-407E-A947-70E740481C1C}">
                <a14:useLocalDpi xmlns:a14="http://schemas.microsoft.com/office/drawing/2010/main"/>
              </a:ext>
            </a:extLst>
          </a:blip>
          <a:srcRect/>
          <a:stretch/>
        </p:blipFill>
        <p:spPr>
          <a:xfrm>
            <a:off x="6386450" y="3623073"/>
            <a:ext cx="966590" cy="330048"/>
          </a:xfrm>
          <a:prstGeom prst="rect">
            <a:avLst/>
          </a:prstGeom>
        </p:spPr>
      </p:pic>
      <p:pic>
        <p:nvPicPr>
          <p:cNvPr id="7" name="Picture 6"/>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2567270" y="2582444"/>
            <a:ext cx="1181318" cy="257654"/>
          </a:xfrm>
          <a:prstGeom prst="rect">
            <a:avLst/>
          </a:prstGeom>
        </p:spPr>
      </p:pic>
      <p:pic>
        <p:nvPicPr>
          <p:cNvPr id="11" name="Picture 10"/>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4556647" y="2073755"/>
            <a:ext cx="872362" cy="287922"/>
          </a:xfrm>
          <a:prstGeom prst="rect">
            <a:avLst/>
          </a:prstGeom>
        </p:spPr>
      </p:pic>
      <p:pic>
        <p:nvPicPr>
          <p:cNvPr id="29" name="Picture 28"/>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6368843" y="2103687"/>
            <a:ext cx="993866" cy="285160"/>
          </a:xfrm>
          <a:prstGeom prst="rect">
            <a:avLst/>
          </a:prstGeom>
        </p:spPr>
      </p:pic>
      <p:pic>
        <p:nvPicPr>
          <p:cNvPr id="37" name="Picture 36">
            <a:extLst>
              <a:ext uri="{FF2B5EF4-FFF2-40B4-BE49-F238E27FC236}">
                <a16:creationId xmlns:a16="http://schemas.microsoft.com/office/drawing/2014/main" id="{FB2729C9-61A4-DC47-BE25-837927CA56E9}"/>
              </a:ext>
            </a:extLst>
          </p:cNvPr>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734012" y="4218574"/>
            <a:ext cx="1151083" cy="389337"/>
          </a:xfrm>
          <a:prstGeom prst="rect">
            <a:avLst/>
          </a:prstGeom>
        </p:spPr>
      </p:pic>
      <p:sp>
        <p:nvSpPr>
          <p:cNvPr id="38" name="Rounded Rectangle 37">
            <a:extLst>
              <a:ext uri="{FF2B5EF4-FFF2-40B4-BE49-F238E27FC236}">
                <a16:creationId xmlns:a16="http://schemas.microsoft.com/office/drawing/2014/main" id="{7B511532-41E3-5947-8506-F2812906EFFC}"/>
              </a:ext>
            </a:extLst>
          </p:cNvPr>
          <p:cNvSpPr/>
          <p:nvPr/>
        </p:nvSpPr>
        <p:spPr>
          <a:xfrm>
            <a:off x="7054772" y="5651185"/>
            <a:ext cx="2609294" cy="914601"/>
          </a:xfrm>
          <a:prstGeom prst="roundRect">
            <a:avLst>
              <a:gd name="adj" fmla="val 9639"/>
            </a:avLst>
          </a:prstGeom>
          <a:ln>
            <a:prstDash val="dash"/>
          </a:ln>
        </p:spPr>
        <p:style>
          <a:lnRef idx="2">
            <a:schemeClr val="accent1"/>
          </a:lnRef>
          <a:fillRef idx="1">
            <a:schemeClr val="lt1"/>
          </a:fillRef>
          <a:effectRef idx="0">
            <a:schemeClr val="accent1"/>
          </a:effectRef>
          <a:fontRef idx="minor">
            <a:schemeClr val="dk1"/>
          </a:fontRef>
        </p:style>
        <p:txBody>
          <a:bodyPr lIns="540000" rtlCol="0" anchor="ctr"/>
          <a:lstStyle/>
          <a:p>
            <a:r>
              <a:rPr lang="ja-JP" altLang="en-US" sz="1200" dirty="0"/>
              <a:t>不適切アプリ・誤タップ誘発アプリなどは、デフォルトで配信除外しています。</a:t>
            </a:r>
            <a:endParaRPr lang="en-US" sz="1200" dirty="0"/>
          </a:p>
        </p:txBody>
      </p:sp>
      <p:sp>
        <p:nvSpPr>
          <p:cNvPr id="39" name="TextBox 38">
            <a:extLst>
              <a:ext uri="{FF2B5EF4-FFF2-40B4-BE49-F238E27FC236}">
                <a16:creationId xmlns:a16="http://schemas.microsoft.com/office/drawing/2014/main" id="{FAF97255-8709-584F-AD17-1131A364A92B}"/>
              </a:ext>
            </a:extLst>
          </p:cNvPr>
          <p:cNvSpPr txBox="1"/>
          <p:nvPr/>
        </p:nvSpPr>
        <p:spPr>
          <a:xfrm>
            <a:off x="7147848" y="5862260"/>
            <a:ext cx="473206" cy="523220"/>
          </a:xfrm>
          <a:prstGeom prst="rect">
            <a:avLst/>
          </a:prstGeom>
          <a:noFill/>
        </p:spPr>
        <p:txBody>
          <a:bodyPr wrap="none" rtlCol="0">
            <a:spAutoFit/>
          </a:bodyPr>
          <a:lstStyle/>
          <a:p>
            <a:pPr algn="ctr"/>
            <a:r>
              <a:rPr lang="en-US" altLang="ja-JP" sz="2800" dirty="0">
                <a:solidFill>
                  <a:schemeClr val="accent2"/>
                </a:solidFill>
              </a:rPr>
              <a:t>×</a:t>
            </a:r>
            <a:endParaRPr lang="en-US" sz="2800" dirty="0">
              <a:solidFill>
                <a:schemeClr val="accent2"/>
              </a:solidFill>
            </a:endParaRPr>
          </a:p>
        </p:txBody>
      </p:sp>
      <p:pic>
        <p:nvPicPr>
          <p:cNvPr id="30" name="Picture 29">
            <a:extLst>
              <a:ext uri="{FF2B5EF4-FFF2-40B4-BE49-F238E27FC236}">
                <a16:creationId xmlns:a16="http://schemas.microsoft.com/office/drawing/2014/main" id="{5E97EF17-1832-044F-8185-CD48BDD5A122}"/>
              </a:ext>
            </a:extLst>
          </p:cNvPr>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6388271" y="3183591"/>
            <a:ext cx="944649" cy="183558"/>
          </a:xfrm>
          <a:prstGeom prst="rect">
            <a:avLst/>
          </a:prstGeom>
        </p:spPr>
      </p:pic>
      <p:pic>
        <p:nvPicPr>
          <p:cNvPr id="40" name="Picture 39">
            <a:extLst>
              <a:ext uri="{FF2B5EF4-FFF2-40B4-BE49-F238E27FC236}">
                <a16:creationId xmlns:a16="http://schemas.microsoft.com/office/drawing/2014/main" id="{6089247F-1171-AA46-9713-A48FF4957499}"/>
              </a:ext>
            </a:extLst>
          </p:cNvPr>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086001" y="4723133"/>
            <a:ext cx="824234" cy="287108"/>
          </a:xfrm>
          <a:prstGeom prst="rect">
            <a:avLst/>
          </a:prstGeom>
        </p:spPr>
      </p:pic>
      <p:sp>
        <p:nvSpPr>
          <p:cNvPr id="23" name="Rounded Rectangle 22">
            <a:extLst>
              <a:ext uri="{FF2B5EF4-FFF2-40B4-BE49-F238E27FC236}">
                <a16:creationId xmlns:a16="http://schemas.microsoft.com/office/drawing/2014/main" id="{B1DB3150-D7FF-F24F-9BC3-DB7CD4CC5663}"/>
              </a:ext>
            </a:extLst>
          </p:cNvPr>
          <p:cNvSpPr/>
          <p:nvPr/>
        </p:nvSpPr>
        <p:spPr>
          <a:xfrm>
            <a:off x="7246057" y="3591689"/>
            <a:ext cx="128349" cy="128349"/>
          </a:xfrm>
          <a:prstGeom prst="roundRect">
            <a:avLst/>
          </a:prstGeom>
          <a:ln w="9525"/>
        </p:spPr>
        <p:style>
          <a:lnRef idx="2">
            <a:schemeClr val="accent6"/>
          </a:lnRef>
          <a:fillRef idx="1">
            <a:schemeClr val="lt1"/>
          </a:fillRef>
          <a:effectRef idx="0">
            <a:schemeClr val="accent6"/>
          </a:effectRef>
          <a:fontRef idx="minor">
            <a:schemeClr val="dk1"/>
          </a:fontRef>
        </p:style>
        <p:txBody>
          <a:bodyPr rtlCol="0" anchor="ctr"/>
          <a:lstStyle/>
          <a:p>
            <a:pPr algn="ctr"/>
            <a:r>
              <a:rPr lang="en-US" sz="800" dirty="0">
                <a:solidFill>
                  <a:schemeClr val="accent6"/>
                </a:solidFill>
                <a:latin typeface="Helvetica Neue" panose="02000503000000020004" pitchFamily="2" charset="0"/>
                <a:ea typeface="Helvetica Neue" panose="02000503000000020004" pitchFamily="2" charset="0"/>
                <a:cs typeface="Helvetica Neue" panose="02000503000000020004" pitchFamily="2" charset="0"/>
              </a:rPr>
              <a:t>F</a:t>
            </a:r>
          </a:p>
        </p:txBody>
      </p:sp>
      <p:sp>
        <p:nvSpPr>
          <p:cNvPr id="41" name="Rounded Rectangle 40">
            <a:extLst>
              <a:ext uri="{FF2B5EF4-FFF2-40B4-BE49-F238E27FC236}">
                <a16:creationId xmlns:a16="http://schemas.microsoft.com/office/drawing/2014/main" id="{80763490-A22E-6644-BE9C-D5C944E26616}"/>
              </a:ext>
            </a:extLst>
          </p:cNvPr>
          <p:cNvSpPr/>
          <p:nvPr/>
        </p:nvSpPr>
        <p:spPr>
          <a:xfrm>
            <a:off x="7324759" y="3111366"/>
            <a:ext cx="128349" cy="128349"/>
          </a:xfrm>
          <a:prstGeom prst="roundRect">
            <a:avLst/>
          </a:prstGeom>
          <a:ln w="9525"/>
        </p:spPr>
        <p:style>
          <a:lnRef idx="2">
            <a:schemeClr val="accent6"/>
          </a:lnRef>
          <a:fillRef idx="1">
            <a:schemeClr val="lt1"/>
          </a:fillRef>
          <a:effectRef idx="0">
            <a:schemeClr val="accent6"/>
          </a:effectRef>
          <a:fontRef idx="minor">
            <a:schemeClr val="dk1"/>
          </a:fontRef>
        </p:style>
        <p:txBody>
          <a:bodyPr rtlCol="0" anchor="ctr"/>
          <a:lstStyle/>
          <a:p>
            <a:pPr algn="ctr"/>
            <a:r>
              <a:rPr lang="en-US" sz="800" dirty="0">
                <a:solidFill>
                  <a:schemeClr val="accent6"/>
                </a:solidFill>
                <a:latin typeface="Helvetica Neue" panose="02000503000000020004" pitchFamily="2" charset="0"/>
                <a:ea typeface="Helvetica Neue" panose="02000503000000020004" pitchFamily="2" charset="0"/>
                <a:cs typeface="Helvetica Neue" panose="02000503000000020004" pitchFamily="2" charset="0"/>
              </a:rPr>
              <a:t>F</a:t>
            </a:r>
          </a:p>
        </p:txBody>
      </p:sp>
      <p:sp>
        <p:nvSpPr>
          <p:cNvPr id="42" name="Rounded Rectangle 41">
            <a:extLst>
              <a:ext uri="{FF2B5EF4-FFF2-40B4-BE49-F238E27FC236}">
                <a16:creationId xmlns:a16="http://schemas.microsoft.com/office/drawing/2014/main" id="{EB757CAF-D57D-2F45-8ACC-DA5D7C09152D}"/>
              </a:ext>
            </a:extLst>
          </p:cNvPr>
          <p:cNvSpPr/>
          <p:nvPr/>
        </p:nvSpPr>
        <p:spPr>
          <a:xfrm>
            <a:off x="8524423" y="4432233"/>
            <a:ext cx="128349" cy="128349"/>
          </a:xfrm>
          <a:prstGeom prst="roundRect">
            <a:avLst/>
          </a:prstGeom>
          <a:ln w="9525"/>
        </p:spPr>
        <p:style>
          <a:lnRef idx="2">
            <a:schemeClr val="accent6"/>
          </a:lnRef>
          <a:fillRef idx="1">
            <a:schemeClr val="lt1"/>
          </a:fillRef>
          <a:effectRef idx="0">
            <a:schemeClr val="accent6"/>
          </a:effectRef>
          <a:fontRef idx="minor">
            <a:schemeClr val="dk1"/>
          </a:fontRef>
        </p:style>
        <p:txBody>
          <a:bodyPr rtlCol="0" anchor="ctr"/>
          <a:lstStyle/>
          <a:p>
            <a:pPr algn="ctr"/>
            <a:r>
              <a:rPr lang="en-US" sz="800" dirty="0">
                <a:solidFill>
                  <a:schemeClr val="accent6"/>
                </a:solidFill>
                <a:latin typeface="Helvetica Neue" panose="02000503000000020004" pitchFamily="2" charset="0"/>
                <a:ea typeface="Helvetica Neue" panose="02000503000000020004" pitchFamily="2" charset="0"/>
                <a:cs typeface="Helvetica Neue" panose="02000503000000020004" pitchFamily="2" charset="0"/>
              </a:rPr>
              <a:t>F</a:t>
            </a:r>
          </a:p>
        </p:txBody>
      </p:sp>
      <p:pic>
        <p:nvPicPr>
          <p:cNvPr id="45" name="Picture 44">
            <a:extLst>
              <a:ext uri="{FF2B5EF4-FFF2-40B4-BE49-F238E27FC236}">
                <a16:creationId xmlns:a16="http://schemas.microsoft.com/office/drawing/2014/main" id="{3FF05BC4-FFE6-BD4A-A376-71048FAD47F8}"/>
              </a:ext>
            </a:extLst>
          </p:cNvPr>
          <p:cNvPicPr>
            <a:picLocks noChangeAspect="1"/>
          </p:cNvPicPr>
          <p:nvPr/>
        </p:nvPicPr>
        <p:blipFill>
          <a:blip r:embed="rId20"/>
          <a:stretch>
            <a:fillRect/>
          </a:stretch>
        </p:blipFill>
        <p:spPr>
          <a:xfrm>
            <a:off x="2532427" y="1937285"/>
            <a:ext cx="1251398" cy="568817"/>
          </a:xfrm>
          <a:prstGeom prst="rect">
            <a:avLst/>
          </a:prstGeom>
        </p:spPr>
      </p:pic>
      <p:sp>
        <p:nvSpPr>
          <p:cNvPr id="46" name="Rounded Rectangle 45">
            <a:extLst>
              <a:ext uri="{FF2B5EF4-FFF2-40B4-BE49-F238E27FC236}">
                <a16:creationId xmlns:a16="http://schemas.microsoft.com/office/drawing/2014/main" id="{F9A38F94-2189-524D-B3A7-CF42B51C2A8B}"/>
              </a:ext>
            </a:extLst>
          </p:cNvPr>
          <p:cNvSpPr/>
          <p:nvPr/>
        </p:nvSpPr>
        <p:spPr>
          <a:xfrm>
            <a:off x="3568546" y="2026153"/>
            <a:ext cx="128349" cy="128349"/>
          </a:xfrm>
          <a:prstGeom prst="roundRect">
            <a:avLst/>
          </a:prstGeom>
          <a:ln w="9525"/>
        </p:spPr>
        <p:style>
          <a:lnRef idx="2">
            <a:schemeClr val="accent6"/>
          </a:lnRef>
          <a:fillRef idx="1">
            <a:schemeClr val="lt1"/>
          </a:fillRef>
          <a:effectRef idx="0">
            <a:schemeClr val="accent6"/>
          </a:effectRef>
          <a:fontRef idx="minor">
            <a:schemeClr val="dk1"/>
          </a:fontRef>
        </p:style>
        <p:txBody>
          <a:bodyPr rtlCol="0" anchor="ctr"/>
          <a:lstStyle/>
          <a:p>
            <a:pPr algn="ctr"/>
            <a:r>
              <a:rPr lang="en-US" sz="800" dirty="0">
                <a:solidFill>
                  <a:schemeClr val="accent6"/>
                </a:solidFill>
                <a:latin typeface="Helvetica Neue" panose="02000503000000020004" pitchFamily="2" charset="0"/>
                <a:ea typeface="Helvetica Neue" panose="02000503000000020004" pitchFamily="2" charset="0"/>
                <a:cs typeface="Helvetica Neue" panose="02000503000000020004" pitchFamily="2" charset="0"/>
              </a:rPr>
              <a:t>F</a:t>
            </a:r>
          </a:p>
        </p:txBody>
      </p:sp>
      <p:sp>
        <p:nvSpPr>
          <p:cNvPr id="47" name="TextBox 46">
            <a:extLst>
              <a:ext uri="{FF2B5EF4-FFF2-40B4-BE49-F238E27FC236}">
                <a16:creationId xmlns:a16="http://schemas.microsoft.com/office/drawing/2014/main" id="{A1F25940-8986-3448-AA3A-A505B9C8CA43}"/>
              </a:ext>
            </a:extLst>
          </p:cNvPr>
          <p:cNvSpPr txBox="1"/>
          <p:nvPr/>
        </p:nvSpPr>
        <p:spPr>
          <a:xfrm>
            <a:off x="8610786" y="4407541"/>
            <a:ext cx="1210588" cy="215444"/>
          </a:xfrm>
          <a:prstGeom prst="rect">
            <a:avLst/>
          </a:prstGeom>
          <a:noFill/>
        </p:spPr>
        <p:txBody>
          <a:bodyPr wrap="none" rtlCol="0">
            <a:spAutoFit/>
          </a:bodyPr>
          <a:lstStyle/>
          <a:p>
            <a:r>
              <a:rPr lang="ja-JP" altLang="en-US" sz="800"/>
              <a:t>インフィード広告</a:t>
            </a:r>
            <a:r>
              <a:rPr lang="ja-JP" altLang="en-US" sz="800" dirty="0"/>
              <a:t>対応</a:t>
            </a:r>
            <a:endParaRPr lang="en-US" sz="800" dirty="0"/>
          </a:p>
        </p:txBody>
      </p:sp>
      <p:pic>
        <p:nvPicPr>
          <p:cNvPr id="44" name="Picture 43">
            <a:extLst>
              <a:ext uri="{FF2B5EF4-FFF2-40B4-BE49-F238E27FC236}">
                <a16:creationId xmlns:a16="http://schemas.microsoft.com/office/drawing/2014/main" id="{1F81798A-8FCC-7A45-967E-54BBE515FA04}"/>
              </a:ext>
            </a:extLst>
          </p:cNvPr>
          <p:cNvPicPr>
            <a:picLocks noChangeAspect="1"/>
          </p:cNvPicPr>
          <p:nvPr/>
        </p:nvPicPr>
        <p:blipFill>
          <a:blip r:embed="rId21" cstate="email">
            <a:extLst>
              <a:ext uri="{28A0092B-C50C-407E-A947-70E740481C1C}">
                <a14:useLocalDpi xmlns:a14="http://schemas.microsoft.com/office/drawing/2010/main"/>
              </a:ext>
            </a:extLst>
          </a:blip>
          <a:stretch>
            <a:fillRect/>
          </a:stretch>
        </p:blipFill>
        <p:spPr>
          <a:xfrm>
            <a:off x="6476610" y="2538092"/>
            <a:ext cx="786269" cy="432448"/>
          </a:xfrm>
          <a:prstGeom prst="rect">
            <a:avLst/>
          </a:prstGeom>
        </p:spPr>
      </p:pic>
      <p:sp>
        <p:nvSpPr>
          <p:cNvPr id="48" name="Rounded Rectangle 47">
            <a:extLst>
              <a:ext uri="{FF2B5EF4-FFF2-40B4-BE49-F238E27FC236}">
                <a16:creationId xmlns:a16="http://schemas.microsoft.com/office/drawing/2014/main" id="{6FE0D787-F6F5-6048-88E3-4169E6D29D00}"/>
              </a:ext>
            </a:extLst>
          </p:cNvPr>
          <p:cNvSpPr/>
          <p:nvPr/>
        </p:nvSpPr>
        <p:spPr>
          <a:xfrm>
            <a:off x="3805240" y="3094274"/>
            <a:ext cx="128349" cy="128349"/>
          </a:xfrm>
          <a:prstGeom prst="roundRect">
            <a:avLst/>
          </a:prstGeom>
          <a:ln w="9525"/>
        </p:spPr>
        <p:style>
          <a:lnRef idx="2">
            <a:schemeClr val="accent6"/>
          </a:lnRef>
          <a:fillRef idx="1">
            <a:schemeClr val="lt1"/>
          </a:fillRef>
          <a:effectRef idx="0">
            <a:schemeClr val="accent6"/>
          </a:effectRef>
          <a:fontRef idx="minor">
            <a:schemeClr val="dk1"/>
          </a:fontRef>
        </p:style>
        <p:txBody>
          <a:bodyPr rtlCol="0" anchor="ctr"/>
          <a:lstStyle/>
          <a:p>
            <a:pPr algn="ctr"/>
            <a:r>
              <a:rPr lang="en-US" sz="800" dirty="0">
                <a:solidFill>
                  <a:schemeClr val="accent6"/>
                </a:solidFill>
                <a:latin typeface="Helvetica Neue" panose="02000503000000020004" pitchFamily="2" charset="0"/>
                <a:ea typeface="Helvetica Neue" panose="02000503000000020004" pitchFamily="2" charset="0"/>
                <a:cs typeface="Helvetica Neue" panose="02000503000000020004" pitchFamily="2" charset="0"/>
              </a:rPr>
              <a:t>F</a:t>
            </a:r>
          </a:p>
        </p:txBody>
      </p:sp>
      <p:sp>
        <p:nvSpPr>
          <p:cNvPr id="49" name="Rounded Rectangle 48">
            <a:extLst>
              <a:ext uri="{FF2B5EF4-FFF2-40B4-BE49-F238E27FC236}">
                <a16:creationId xmlns:a16="http://schemas.microsoft.com/office/drawing/2014/main" id="{E27754B4-199A-3746-928A-A1C72FC13308}"/>
              </a:ext>
            </a:extLst>
          </p:cNvPr>
          <p:cNvSpPr/>
          <p:nvPr/>
        </p:nvSpPr>
        <p:spPr>
          <a:xfrm>
            <a:off x="1754170" y="3239744"/>
            <a:ext cx="128349" cy="128349"/>
          </a:xfrm>
          <a:prstGeom prst="roundRect">
            <a:avLst/>
          </a:prstGeom>
          <a:ln w="9525"/>
        </p:spPr>
        <p:style>
          <a:lnRef idx="2">
            <a:schemeClr val="accent6"/>
          </a:lnRef>
          <a:fillRef idx="1">
            <a:schemeClr val="lt1"/>
          </a:fillRef>
          <a:effectRef idx="0">
            <a:schemeClr val="accent6"/>
          </a:effectRef>
          <a:fontRef idx="minor">
            <a:schemeClr val="dk1"/>
          </a:fontRef>
        </p:style>
        <p:txBody>
          <a:bodyPr rtlCol="0" anchor="ctr"/>
          <a:lstStyle/>
          <a:p>
            <a:pPr algn="ctr"/>
            <a:r>
              <a:rPr lang="en-US" sz="800" dirty="0">
                <a:solidFill>
                  <a:schemeClr val="accent6"/>
                </a:solidFill>
                <a:latin typeface="Helvetica Neue" panose="02000503000000020004" pitchFamily="2" charset="0"/>
                <a:ea typeface="Helvetica Neue" panose="02000503000000020004" pitchFamily="2" charset="0"/>
                <a:cs typeface="Helvetica Neue" panose="02000503000000020004" pitchFamily="2" charset="0"/>
              </a:rPr>
              <a:t>F</a:t>
            </a:r>
          </a:p>
        </p:txBody>
      </p:sp>
      <p:sp>
        <p:nvSpPr>
          <p:cNvPr id="50" name="Rounded Rectangle 49">
            <a:extLst>
              <a:ext uri="{FF2B5EF4-FFF2-40B4-BE49-F238E27FC236}">
                <a16:creationId xmlns:a16="http://schemas.microsoft.com/office/drawing/2014/main" id="{F55A7407-A3D7-964C-98C6-BAFF33CBD3E4}"/>
              </a:ext>
            </a:extLst>
          </p:cNvPr>
          <p:cNvSpPr/>
          <p:nvPr/>
        </p:nvSpPr>
        <p:spPr>
          <a:xfrm>
            <a:off x="5538231" y="3106825"/>
            <a:ext cx="128349" cy="128349"/>
          </a:xfrm>
          <a:prstGeom prst="roundRect">
            <a:avLst/>
          </a:prstGeom>
          <a:ln w="9525"/>
        </p:spPr>
        <p:style>
          <a:lnRef idx="2">
            <a:schemeClr val="accent6"/>
          </a:lnRef>
          <a:fillRef idx="1">
            <a:schemeClr val="lt1"/>
          </a:fillRef>
          <a:effectRef idx="0">
            <a:schemeClr val="accent6"/>
          </a:effectRef>
          <a:fontRef idx="minor">
            <a:schemeClr val="dk1"/>
          </a:fontRef>
        </p:style>
        <p:txBody>
          <a:bodyPr rtlCol="0" anchor="ctr"/>
          <a:lstStyle/>
          <a:p>
            <a:pPr algn="ctr"/>
            <a:r>
              <a:rPr lang="en-US" sz="800" dirty="0">
                <a:solidFill>
                  <a:schemeClr val="accent6"/>
                </a:solidFill>
                <a:latin typeface="Helvetica Neue" panose="02000503000000020004" pitchFamily="2" charset="0"/>
                <a:ea typeface="Helvetica Neue" panose="02000503000000020004" pitchFamily="2" charset="0"/>
                <a:cs typeface="Helvetica Neue" panose="02000503000000020004" pitchFamily="2" charset="0"/>
              </a:rPr>
              <a:t>F</a:t>
            </a:r>
          </a:p>
        </p:txBody>
      </p:sp>
      <p:sp>
        <p:nvSpPr>
          <p:cNvPr id="51" name="TextBox 50">
            <a:extLst>
              <a:ext uri="{FF2B5EF4-FFF2-40B4-BE49-F238E27FC236}">
                <a16:creationId xmlns:a16="http://schemas.microsoft.com/office/drawing/2014/main" id="{98DBAA2F-171E-5541-9CF1-59469F6BFAFC}"/>
              </a:ext>
            </a:extLst>
          </p:cNvPr>
          <p:cNvSpPr txBox="1"/>
          <p:nvPr/>
        </p:nvSpPr>
        <p:spPr>
          <a:xfrm>
            <a:off x="2562731" y="3438754"/>
            <a:ext cx="1249060" cy="184666"/>
          </a:xfrm>
          <a:prstGeom prst="rect">
            <a:avLst/>
          </a:prstGeom>
          <a:noFill/>
        </p:spPr>
        <p:txBody>
          <a:bodyPr wrap="none" rtlCol="0">
            <a:spAutoFit/>
          </a:bodyPr>
          <a:lstStyle/>
          <a:p>
            <a:pPr algn="ctr"/>
            <a:r>
              <a:rPr lang="en-US" sz="600" dirty="0"/>
              <a:t>（Google </a:t>
            </a:r>
            <a:r>
              <a:rPr lang="ja-JP" altLang="en-US" sz="600"/>
              <a:t>アド</a:t>
            </a:r>
            <a:r>
              <a:rPr lang="en-US" altLang="ja-JP" sz="600" dirty="0"/>
              <a:t> </a:t>
            </a:r>
            <a:r>
              <a:rPr lang="ja-JP" altLang="en-US" sz="600"/>
              <a:t>マネージャー）</a:t>
            </a:r>
            <a:endParaRPr lang="en-US" sz="600" dirty="0"/>
          </a:p>
        </p:txBody>
      </p:sp>
    </p:spTree>
    <p:extLst>
      <p:ext uri="{BB962C8B-B14F-4D97-AF65-F5344CB8AC3E}">
        <p14:creationId xmlns:p14="http://schemas.microsoft.com/office/powerpoint/2010/main" val="1959969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スマホユーザーを</a:t>
            </a:r>
            <a:r>
              <a:rPr lang="ja-JP" altLang="en-US" dirty="0"/>
              <a:t>過去の行動でプロファイリング</a:t>
            </a:r>
            <a:endParaRPr lang="en-US"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3</a:t>
            </a:fld>
            <a:endParaRPr kumimoji="1" lang="ja-JP" altLang="en-US"/>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47830" y="731511"/>
            <a:ext cx="8210339" cy="6108492"/>
          </a:xfrm>
          <a:prstGeom prst="rect">
            <a:avLst/>
          </a:prstGeom>
        </p:spPr>
      </p:pic>
      <p:sp>
        <p:nvSpPr>
          <p:cNvPr id="8" name="Rectangular Callout 7"/>
          <p:cNvSpPr/>
          <p:nvPr/>
        </p:nvSpPr>
        <p:spPr>
          <a:xfrm>
            <a:off x="7594600" y="842683"/>
            <a:ext cx="2168630" cy="801819"/>
          </a:xfrm>
          <a:prstGeom prst="wedgeRectCallout">
            <a:avLst>
              <a:gd name="adj1" fmla="val -59659"/>
              <a:gd name="adj2" fmla="val -5781"/>
            </a:avLst>
          </a:prstGeom>
          <a:ln w="6350">
            <a:solidFill>
              <a:schemeClr val="accent6"/>
            </a:solidFill>
          </a:ln>
          <a:effectLst>
            <a:outerShdw blurRad="50800" dist="762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ja-JP" altLang="en-US" sz="1400" dirty="0">
                <a:solidFill>
                  <a:schemeClr val="accent6"/>
                </a:solidFill>
              </a:rPr>
              <a:t>平日 </a:t>
            </a:r>
            <a:r>
              <a:rPr lang="en-US" altLang="ja-JP" sz="1400" dirty="0">
                <a:solidFill>
                  <a:schemeClr val="accent6"/>
                </a:solidFill>
              </a:rPr>
              <a:t>21:30</a:t>
            </a:r>
          </a:p>
          <a:p>
            <a:r>
              <a:rPr lang="ja-JP" altLang="en-US" sz="1400" b="1" dirty="0"/>
              <a:t>自宅マンションでくつろぎタイム</a:t>
            </a:r>
            <a:endParaRPr lang="en-US" altLang="ja-JP" sz="1400" b="1" dirty="0"/>
          </a:p>
        </p:txBody>
      </p:sp>
      <p:sp>
        <p:nvSpPr>
          <p:cNvPr id="13" name="Rectangle 12"/>
          <p:cNvSpPr/>
          <p:nvPr/>
        </p:nvSpPr>
        <p:spPr>
          <a:xfrm>
            <a:off x="3958664" y="731511"/>
            <a:ext cx="1827306" cy="431398"/>
          </a:xfrm>
          <a:prstGeom prst="rect">
            <a:avLst/>
          </a:prstGeom>
          <a:solidFill>
            <a:schemeClr val="lt1">
              <a:alpha val="63000"/>
            </a:schemeClr>
          </a:solidFill>
          <a:ln w="6350">
            <a:solidFill>
              <a:schemeClr val="accent6"/>
            </a:solidFill>
            <a:prstDash val="dash"/>
          </a:ln>
          <a:effectLst>
            <a:outerShdw blurRad="50800" dist="762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marL="171450" indent="-171450">
              <a:buFont typeface="Arial" charset="0"/>
              <a:buChar char="•"/>
            </a:pPr>
            <a:r>
              <a:rPr lang="ja-JP" altLang="en-US" sz="1200" dirty="0"/>
              <a:t>女性率</a:t>
            </a:r>
            <a:r>
              <a:rPr lang="en-US" altLang="ja-JP" sz="1200" dirty="0"/>
              <a:t>75%</a:t>
            </a:r>
            <a:endParaRPr lang="en-US" sz="1200" dirty="0"/>
          </a:p>
        </p:txBody>
      </p:sp>
      <p:sp>
        <p:nvSpPr>
          <p:cNvPr id="9" name="Rectangular Callout 8"/>
          <p:cNvSpPr/>
          <p:nvPr/>
        </p:nvSpPr>
        <p:spPr>
          <a:xfrm>
            <a:off x="3958664" y="1162910"/>
            <a:ext cx="1827306" cy="801819"/>
          </a:xfrm>
          <a:prstGeom prst="wedgeRectCallout">
            <a:avLst>
              <a:gd name="adj1" fmla="val 31492"/>
              <a:gd name="adj2" fmla="val 71559"/>
            </a:avLst>
          </a:prstGeom>
          <a:ln w="6350">
            <a:solidFill>
              <a:schemeClr val="accent6"/>
            </a:solidFill>
          </a:ln>
          <a:effectLst>
            <a:outerShdw blurRad="50800" dist="762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ja-JP" altLang="en-US" sz="1400" dirty="0">
                <a:solidFill>
                  <a:schemeClr val="accent6"/>
                </a:solidFill>
              </a:rPr>
              <a:t>平日 </a:t>
            </a:r>
            <a:r>
              <a:rPr lang="en-US" altLang="ja-JP" sz="1400" dirty="0">
                <a:solidFill>
                  <a:schemeClr val="accent6"/>
                </a:solidFill>
              </a:rPr>
              <a:t>20:00</a:t>
            </a:r>
          </a:p>
          <a:p>
            <a:r>
              <a:rPr lang="ja-JP" altLang="en-US" sz="1400" b="1" dirty="0"/>
              <a:t>駅前のイタリアンで夕食</a:t>
            </a:r>
            <a:endParaRPr lang="en-US" altLang="ja-JP" sz="1400" b="1" dirty="0"/>
          </a:p>
        </p:txBody>
      </p:sp>
      <p:sp>
        <p:nvSpPr>
          <p:cNvPr id="10" name="Rectangular Callout 9"/>
          <p:cNvSpPr/>
          <p:nvPr/>
        </p:nvSpPr>
        <p:spPr>
          <a:xfrm>
            <a:off x="2615120" y="4155142"/>
            <a:ext cx="2064456" cy="801819"/>
          </a:xfrm>
          <a:prstGeom prst="wedgeRectCallout">
            <a:avLst>
              <a:gd name="adj1" fmla="val 22190"/>
              <a:gd name="adj2" fmla="val -66156"/>
            </a:avLst>
          </a:prstGeom>
          <a:ln w="6350">
            <a:solidFill>
              <a:schemeClr val="accent6"/>
            </a:solidFill>
          </a:ln>
          <a:effectLst>
            <a:outerShdw blurRad="50800" dist="762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ja-JP" altLang="en-US" sz="1400" dirty="0">
                <a:solidFill>
                  <a:schemeClr val="accent6"/>
                </a:solidFill>
              </a:rPr>
              <a:t>平日 </a:t>
            </a:r>
            <a:r>
              <a:rPr lang="en-US" altLang="ja-JP" sz="1400" dirty="0">
                <a:solidFill>
                  <a:schemeClr val="accent6"/>
                </a:solidFill>
              </a:rPr>
              <a:t>19:20</a:t>
            </a:r>
          </a:p>
          <a:p>
            <a:r>
              <a:rPr lang="ja-JP" altLang="en-US" sz="1400" b="1" dirty="0"/>
              <a:t>駅ビルでショッピング</a:t>
            </a:r>
            <a:endParaRPr lang="en-US" altLang="ja-JP" sz="1400" b="1" dirty="0"/>
          </a:p>
        </p:txBody>
      </p:sp>
      <p:sp>
        <p:nvSpPr>
          <p:cNvPr id="11" name="Rectangular Callout 10"/>
          <p:cNvSpPr/>
          <p:nvPr/>
        </p:nvSpPr>
        <p:spPr>
          <a:xfrm>
            <a:off x="1179975" y="1162909"/>
            <a:ext cx="1930858" cy="801819"/>
          </a:xfrm>
          <a:prstGeom prst="wedgeRectCallout">
            <a:avLst>
              <a:gd name="adj1" fmla="val -28036"/>
              <a:gd name="adj2" fmla="val -76218"/>
            </a:avLst>
          </a:prstGeom>
          <a:ln w="6350">
            <a:solidFill>
              <a:schemeClr val="accent6"/>
            </a:solidFill>
          </a:ln>
          <a:effectLst>
            <a:outerShdw blurRad="50800" dist="762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ja-JP" altLang="en-US" sz="1400" dirty="0">
                <a:solidFill>
                  <a:schemeClr val="accent6"/>
                </a:solidFill>
              </a:rPr>
              <a:t>平日 </a:t>
            </a:r>
            <a:r>
              <a:rPr lang="en-US" altLang="ja-JP" sz="1400" dirty="0">
                <a:solidFill>
                  <a:schemeClr val="accent6"/>
                </a:solidFill>
              </a:rPr>
              <a:t>18:50</a:t>
            </a:r>
          </a:p>
          <a:p>
            <a:r>
              <a:rPr lang="ja-JP" altLang="en-US" sz="1400" b="1" dirty="0"/>
              <a:t>職場を出発！</a:t>
            </a:r>
            <a:endParaRPr lang="en-US" altLang="ja-JP" sz="1400" b="1" dirty="0"/>
          </a:p>
        </p:txBody>
      </p:sp>
      <p:sp>
        <p:nvSpPr>
          <p:cNvPr id="12" name="Rectangle 11"/>
          <p:cNvSpPr/>
          <p:nvPr/>
        </p:nvSpPr>
        <p:spPr>
          <a:xfrm>
            <a:off x="7594600" y="1644502"/>
            <a:ext cx="2168630" cy="708733"/>
          </a:xfrm>
          <a:prstGeom prst="rect">
            <a:avLst/>
          </a:prstGeom>
          <a:solidFill>
            <a:schemeClr val="lt1">
              <a:alpha val="63000"/>
            </a:schemeClr>
          </a:solidFill>
          <a:ln w="6350">
            <a:solidFill>
              <a:schemeClr val="accent6"/>
            </a:solidFill>
            <a:prstDash val="dash"/>
          </a:ln>
          <a:effectLst>
            <a:outerShdw blurRad="50800" dist="762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marL="171450" indent="-171450">
              <a:buFont typeface="Arial" charset="0"/>
              <a:buChar char="•"/>
            </a:pPr>
            <a:r>
              <a:rPr lang="ja-JP" altLang="en-US" sz="1200" dirty="0"/>
              <a:t>一人暮らしエリア</a:t>
            </a:r>
            <a:endParaRPr lang="en-US" altLang="ja-JP" sz="1200" dirty="0"/>
          </a:p>
          <a:p>
            <a:pPr marL="171450" indent="-171450">
              <a:buFont typeface="Arial" charset="0"/>
              <a:buChar char="•"/>
            </a:pPr>
            <a:r>
              <a:rPr lang="ja-JP" altLang="en-US" sz="1200" dirty="0"/>
              <a:t>マンション</a:t>
            </a:r>
            <a:endParaRPr lang="en-US" altLang="ja-JP" sz="1200" dirty="0"/>
          </a:p>
          <a:p>
            <a:pPr marL="171450" indent="-171450">
              <a:buFont typeface="Arial" charset="0"/>
              <a:buChar char="•"/>
            </a:pPr>
            <a:r>
              <a:rPr lang="ja-JP" altLang="en-US" sz="1200" dirty="0"/>
              <a:t>ホワイトカラー多</a:t>
            </a:r>
            <a:endParaRPr lang="en-US" sz="1200" dirty="0"/>
          </a:p>
        </p:txBody>
      </p:sp>
      <p:sp>
        <p:nvSpPr>
          <p:cNvPr id="14" name="Rectangle 13"/>
          <p:cNvSpPr/>
          <p:nvPr/>
        </p:nvSpPr>
        <p:spPr>
          <a:xfrm>
            <a:off x="1179975" y="1965035"/>
            <a:ext cx="1930858" cy="697483"/>
          </a:xfrm>
          <a:prstGeom prst="rect">
            <a:avLst/>
          </a:prstGeom>
          <a:solidFill>
            <a:schemeClr val="lt1">
              <a:alpha val="63000"/>
            </a:schemeClr>
          </a:solidFill>
          <a:ln w="6350">
            <a:solidFill>
              <a:schemeClr val="accent6"/>
            </a:solidFill>
            <a:prstDash val="dash"/>
          </a:ln>
          <a:effectLst>
            <a:outerShdw blurRad="50800" dist="762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marL="171450" indent="-171450">
              <a:buFont typeface="Arial" charset="0"/>
              <a:buChar char="•"/>
            </a:pPr>
            <a:r>
              <a:rPr lang="en-US" altLang="ja-JP" sz="1200" dirty="0"/>
              <a:t>IT</a:t>
            </a:r>
            <a:r>
              <a:rPr lang="ja-JP" altLang="en-US" sz="1200" dirty="0"/>
              <a:t>系集積エリア</a:t>
            </a:r>
            <a:endParaRPr lang="en-US" altLang="ja-JP" sz="1200" dirty="0"/>
          </a:p>
          <a:p>
            <a:pPr marL="171450" indent="-171450">
              <a:buFont typeface="Arial" charset="0"/>
              <a:buChar char="•"/>
            </a:pPr>
            <a:r>
              <a:rPr lang="ja-JP" altLang="en-US" sz="1200" dirty="0"/>
              <a:t>年収</a:t>
            </a:r>
            <a:r>
              <a:rPr lang="en-US" altLang="ja-JP" sz="1200" dirty="0"/>
              <a:t> </a:t>
            </a:r>
            <a:r>
              <a:rPr lang="ja-JP" altLang="en-US" sz="1200" dirty="0"/>
              <a:t>偏差値</a:t>
            </a:r>
            <a:r>
              <a:rPr lang="en-US" altLang="ja-JP" sz="1200" dirty="0"/>
              <a:t>65</a:t>
            </a:r>
            <a:endParaRPr lang="en-US" sz="1200" dirty="0"/>
          </a:p>
        </p:txBody>
      </p:sp>
      <p:pic>
        <p:nvPicPr>
          <p:cNvPr id="15" name="Picture 1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194177" y="4155142"/>
            <a:ext cx="2287908" cy="2194542"/>
          </a:xfrm>
          <a:prstGeom prst="rect">
            <a:avLst/>
          </a:prstGeom>
          <a:solidFill>
            <a:srgbClr val="FFFFFF">
              <a:shade val="85000"/>
            </a:srgbClr>
          </a:solidFill>
          <a:ln w="88900" cap="sq">
            <a:solidFill>
              <a:srgbClr val="FFFFFF"/>
            </a:solidFill>
            <a:miter lim="800000"/>
          </a:ln>
          <a:effectLst>
            <a:outerShdw blurRad="50800" dist="76200" dir="2700000" algn="tl" rotWithShape="0">
              <a:prstClr val="black">
                <a:alpha val="40000"/>
              </a:prstClr>
            </a:outerShdw>
          </a:effectLst>
          <a:scene3d>
            <a:camera prst="orthographicFront"/>
            <a:lightRig rig="twoPt" dir="t">
              <a:rot lat="0" lon="0" rev="7200000"/>
            </a:lightRig>
          </a:scene3d>
          <a:sp3d>
            <a:bevelT w="25400" h="19050"/>
            <a:contourClr>
              <a:srgbClr val="FFFFFF"/>
            </a:contourClr>
          </a:sp3d>
        </p:spPr>
      </p:pic>
      <p:sp>
        <p:nvSpPr>
          <p:cNvPr id="16" name="TextBox 15"/>
          <p:cNvSpPr txBox="1"/>
          <p:nvPr/>
        </p:nvSpPr>
        <p:spPr>
          <a:xfrm>
            <a:off x="7917123" y="3784184"/>
            <a:ext cx="877254" cy="420410"/>
          </a:xfrm>
          <a:prstGeom prst="flowChartOffpageConnector">
            <a:avLst/>
          </a:prstGeom>
          <a:solidFill>
            <a:srgbClr val="44ACE0"/>
          </a:solidFill>
          <a:ln>
            <a:no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ja-JP" altLang="en-US" sz="1600">
                <a:solidFill>
                  <a:schemeClr val="bg1"/>
                </a:solidFill>
              </a:rPr>
              <a:t>推定</a:t>
            </a:r>
            <a:endParaRPr lang="en-US" sz="1600" dirty="0">
              <a:solidFill>
                <a:schemeClr val="bg1"/>
              </a:solidFill>
            </a:endParaRPr>
          </a:p>
        </p:txBody>
      </p:sp>
    </p:spTree>
    <p:extLst>
      <p:ext uri="{BB962C8B-B14F-4D97-AF65-F5344CB8AC3E}">
        <p14:creationId xmlns:p14="http://schemas.microsoft.com/office/powerpoint/2010/main" val="1305443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dissolv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dissolv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dissolve">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ppt_x"/>
                                          </p:val>
                                        </p:tav>
                                        <p:tav tm="100000">
                                          <p:val>
                                            <p:strVal val="#ppt_x"/>
                                          </p:val>
                                        </p:tav>
                                      </p:tavLst>
                                    </p:anim>
                                    <p:anim calcmode="lin" valueType="num">
                                      <p:cBhvr additive="base">
                                        <p:cTn id="43" dur="500" fill="hold"/>
                                        <p:tgtEl>
                                          <p:spTgt spid="16"/>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additive="base">
                                        <p:cTn id="46" dur="500" fill="hold"/>
                                        <p:tgtEl>
                                          <p:spTgt spid="15"/>
                                        </p:tgtEl>
                                        <p:attrNameLst>
                                          <p:attrName>ppt_x</p:attrName>
                                        </p:attrNameLst>
                                      </p:cBhvr>
                                      <p:tavLst>
                                        <p:tav tm="0">
                                          <p:val>
                                            <p:strVal val="#ppt_x"/>
                                          </p:val>
                                        </p:tav>
                                        <p:tav tm="100000">
                                          <p:val>
                                            <p:strVal val="#ppt_x"/>
                                          </p:val>
                                        </p:tav>
                                      </p:tavLst>
                                    </p:anim>
                                    <p:anim calcmode="lin" valueType="num">
                                      <p:cBhvr additive="base">
                                        <p:cTn id="47"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P spid="9" grpId="0" animBg="1"/>
      <p:bldP spid="10" grpId="0" animBg="1"/>
      <p:bldP spid="11" grpId="0" animBg="1"/>
      <p:bldP spid="12" grpId="0" animBg="1"/>
      <p:bldP spid="14" grpId="0" animBg="1"/>
      <p:bldP spid="1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991780" y="3788062"/>
            <a:ext cx="1639030" cy="2913832"/>
          </a:xfrm>
          <a:prstGeom prst="rect">
            <a:avLst/>
          </a:prstGeom>
          <a:effectLst>
            <a:outerShdw blurRad="50800" dist="38100" dir="2700000" algn="tl" rotWithShape="0">
              <a:prstClr val="black">
                <a:alpha val="40000"/>
              </a:prstClr>
            </a:outerShdw>
          </a:effectLst>
        </p:spPr>
      </p:pic>
      <p:pic>
        <p:nvPicPr>
          <p:cNvPr id="59" name="Picture 5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00857" y="3797545"/>
            <a:ext cx="1642815" cy="2922020"/>
          </a:xfrm>
          <a:prstGeom prst="rect">
            <a:avLst/>
          </a:prstGeom>
          <a:effectLst>
            <a:outerShdw blurRad="50800" dist="38100" dir="2700000" algn="tl" rotWithShape="0">
              <a:prstClr val="black">
                <a:alpha val="40000"/>
              </a:prstClr>
            </a:outerShdw>
          </a:effectLst>
        </p:spPr>
      </p:pic>
      <p:pic>
        <p:nvPicPr>
          <p:cNvPr id="61" name="Picture 6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31881" y="3779874"/>
            <a:ext cx="1642815" cy="2922020"/>
          </a:xfrm>
          <a:prstGeom prst="rect">
            <a:avLst/>
          </a:prstGeom>
          <a:effectLst>
            <a:outerShdw blurRad="50800" dist="38100" dir="2700000" algn="tl" rotWithShape="0">
              <a:prstClr val="black">
                <a:alpha val="40000"/>
              </a:prstClr>
            </a:outerShdw>
          </a:effectLst>
        </p:spPr>
      </p:pic>
      <p:pic>
        <p:nvPicPr>
          <p:cNvPr id="62" name="Picture 6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206119" y="3779874"/>
            <a:ext cx="1643143" cy="2922603"/>
          </a:xfrm>
          <a:prstGeom prst="rect">
            <a:avLst/>
          </a:prstGeom>
          <a:effectLst>
            <a:outerShdw blurRad="50800" dist="38100" dir="2700000" algn="tl" rotWithShape="0">
              <a:prstClr val="black">
                <a:alpha val="40000"/>
              </a:prstClr>
            </a:outerShdw>
          </a:effectLst>
        </p:spPr>
      </p:pic>
      <p:pic>
        <p:nvPicPr>
          <p:cNvPr id="64" name="Picture 6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74274" y="3788062"/>
            <a:ext cx="1643636" cy="2922020"/>
          </a:xfrm>
          <a:prstGeom prst="rect">
            <a:avLst/>
          </a:prstGeom>
          <a:effectLst>
            <a:outerShdw blurRad="50800" dist="38100" dir="2700000" algn="tl" rotWithShape="0">
              <a:prstClr val="black">
                <a:alpha val="40000"/>
              </a:prstClr>
            </a:outerShdw>
          </a:effectLst>
        </p:spPr>
      </p:pic>
      <p:sp>
        <p:nvSpPr>
          <p:cNvPr id="9" name="Oval 8"/>
          <p:cNvSpPr/>
          <p:nvPr/>
        </p:nvSpPr>
        <p:spPr>
          <a:xfrm>
            <a:off x="4331972" y="203294"/>
            <a:ext cx="2339102" cy="246658"/>
          </a:xfrm>
          <a:prstGeom prst="ellipse">
            <a:avLst/>
          </a:prstGeom>
          <a:gradFill flip="none" rotWithShape="1">
            <a:gsLst>
              <a:gs pos="40000">
                <a:srgbClr val="FFC0BE">
                  <a:alpha val="62000"/>
                </a:srgbClr>
              </a:gs>
              <a:gs pos="100000">
                <a:schemeClr val="bg1"/>
              </a:gs>
            </a:gsLst>
            <a:path path="shap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ja-JP" altLang="en-US" dirty="0"/>
              <a:t>アプリ面 掲載例</a:t>
            </a:r>
            <a:endParaRPr lang="en-US" dirty="0"/>
          </a:p>
        </p:txBody>
      </p:sp>
      <p:sp>
        <p:nvSpPr>
          <p:cNvPr id="43" name="Content Placeholder 42"/>
          <p:cNvSpPr>
            <a:spLocks noGrp="1"/>
          </p:cNvSpPr>
          <p:nvPr>
            <p:ph idx="1"/>
          </p:nvPr>
        </p:nvSpPr>
        <p:spPr>
          <a:xfrm>
            <a:off x="6953938" y="104190"/>
            <a:ext cx="2859227" cy="328760"/>
          </a:xfrm>
        </p:spPr>
        <p:txBody>
          <a:bodyPr>
            <a:noAutofit/>
          </a:bodyPr>
          <a:lstStyle/>
          <a:p>
            <a:pPr marL="0" indent="0" algn="r">
              <a:buNone/>
            </a:pPr>
            <a:r>
              <a:rPr lang="ja-JP" altLang="en-US" sz="1000" dirty="0"/>
              <a:t>位置情報系メニュー以外では、</a:t>
            </a:r>
            <a:br>
              <a:rPr lang="en-US" altLang="ja-JP" sz="1000" dirty="0"/>
            </a:br>
            <a:r>
              <a:rPr lang="en-US" altLang="ja-JP" sz="1000" dirty="0"/>
              <a:t>PC</a:t>
            </a:r>
            <a:r>
              <a:rPr lang="ja-JP" altLang="en-US" sz="1000" dirty="0"/>
              <a:t>やスマホブラウザへも配信可能です。</a:t>
            </a:r>
          </a:p>
        </p:txBody>
      </p:sp>
      <p:sp>
        <p:nvSpPr>
          <p:cNvPr id="20" name="Footer Placeholder 3"/>
          <p:cNvSpPr>
            <a:spLocks noGrp="1"/>
          </p:cNvSpPr>
          <p:nvPr>
            <p:ph type="ftr" sz="quarter" idx="11"/>
          </p:nvPr>
        </p:nvSpPr>
        <p:spPr>
          <a:xfrm>
            <a:off x="3816350" y="6609798"/>
            <a:ext cx="3136900" cy="245195"/>
          </a:xfrm>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30</a:t>
            </a:fld>
            <a:endParaRPr kumimoji="1" lang="ja-JP" altLang="en-US"/>
          </a:p>
        </p:txBody>
      </p:sp>
      <p:pic>
        <p:nvPicPr>
          <p:cNvPr id="13" name="Picture 1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835916" y="723144"/>
            <a:ext cx="1642815" cy="2922020"/>
          </a:xfrm>
          <a:prstGeom prst="rect">
            <a:avLst/>
          </a:prstGeom>
          <a:effectLst>
            <a:outerShdw blurRad="50800" dist="38100" dir="2700000" algn="tl" rotWithShape="0">
              <a:prstClr val="black">
                <a:alpha val="40000"/>
              </a:prstClr>
            </a:outerShdw>
          </a:effectLst>
        </p:spPr>
      </p:pic>
      <p:pic>
        <p:nvPicPr>
          <p:cNvPr id="17" name="Picture 16"/>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661678" y="723144"/>
            <a:ext cx="1642815" cy="2922020"/>
          </a:xfrm>
          <a:prstGeom prst="rect">
            <a:avLst/>
          </a:prstGeom>
          <a:effectLst>
            <a:outerShdw blurRad="50800" dist="38100" dir="2700000" algn="tl" rotWithShape="0">
              <a:prstClr val="black">
                <a:alpha val="40000"/>
              </a:prstClr>
            </a:outerShdw>
          </a:effectLst>
        </p:spPr>
      </p:pic>
      <p:grpSp>
        <p:nvGrpSpPr>
          <p:cNvPr id="26" name="Group 25"/>
          <p:cNvGrpSpPr/>
          <p:nvPr/>
        </p:nvGrpSpPr>
        <p:grpSpPr>
          <a:xfrm>
            <a:off x="535180" y="5795294"/>
            <a:ext cx="230588" cy="161869"/>
            <a:chOff x="3312884" y="6032532"/>
            <a:chExt cx="270613" cy="206636"/>
          </a:xfrm>
          <a:solidFill>
            <a:srgbClr val="FF0000"/>
          </a:solidFill>
          <a:effectLst>
            <a:outerShdw blurRad="50800" dist="38100" dir="2700000" algn="tl" rotWithShape="0">
              <a:prstClr val="black">
                <a:alpha val="40000"/>
              </a:prstClr>
            </a:outerShdw>
          </a:effectLst>
        </p:grpSpPr>
        <p:sp>
          <p:nvSpPr>
            <p:cNvPr id="27" name="Chevron 26"/>
            <p:cNvSpPr/>
            <p:nvPr/>
          </p:nvSpPr>
          <p:spPr>
            <a:xfrm>
              <a:off x="3432154" y="6032532"/>
              <a:ext cx="151343" cy="206636"/>
            </a:xfrm>
            <a:prstGeom prst="chevron">
              <a:avLst/>
            </a:prstGeom>
            <a:grpFill/>
            <a:ln w="63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8" name="Chevron 27"/>
            <p:cNvSpPr/>
            <p:nvPr/>
          </p:nvSpPr>
          <p:spPr>
            <a:xfrm>
              <a:off x="3312884" y="6032532"/>
              <a:ext cx="151343" cy="206636"/>
            </a:xfrm>
            <a:prstGeom prst="chevron">
              <a:avLst/>
            </a:prstGeom>
            <a:grpFill/>
            <a:ln w="63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grpSp>
        <p:nvGrpSpPr>
          <p:cNvPr id="29" name="Group 28"/>
          <p:cNvGrpSpPr/>
          <p:nvPr/>
        </p:nvGrpSpPr>
        <p:grpSpPr>
          <a:xfrm>
            <a:off x="5586012" y="2755899"/>
            <a:ext cx="230588" cy="161869"/>
            <a:chOff x="3312884" y="6032532"/>
            <a:chExt cx="270613" cy="206636"/>
          </a:xfrm>
          <a:solidFill>
            <a:srgbClr val="FF0000"/>
          </a:solidFill>
          <a:effectLst>
            <a:outerShdw blurRad="50800" dist="38100" dir="2700000" algn="tl" rotWithShape="0">
              <a:prstClr val="black">
                <a:alpha val="40000"/>
              </a:prstClr>
            </a:outerShdw>
          </a:effectLst>
        </p:grpSpPr>
        <p:sp>
          <p:nvSpPr>
            <p:cNvPr id="30" name="Chevron 29"/>
            <p:cNvSpPr/>
            <p:nvPr/>
          </p:nvSpPr>
          <p:spPr>
            <a:xfrm>
              <a:off x="3432154" y="6032532"/>
              <a:ext cx="151343" cy="206636"/>
            </a:xfrm>
            <a:prstGeom prst="chevron">
              <a:avLst/>
            </a:prstGeom>
            <a:grpFill/>
            <a:ln w="63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1" name="Chevron 30"/>
            <p:cNvSpPr/>
            <p:nvPr/>
          </p:nvSpPr>
          <p:spPr>
            <a:xfrm>
              <a:off x="3312884" y="6032532"/>
              <a:ext cx="151343" cy="206636"/>
            </a:xfrm>
            <a:prstGeom prst="chevron">
              <a:avLst/>
            </a:prstGeom>
            <a:grpFill/>
            <a:ln w="63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44" name="TextBox 43"/>
          <p:cNvSpPr txBox="1"/>
          <p:nvPr/>
        </p:nvSpPr>
        <p:spPr>
          <a:xfrm>
            <a:off x="4716693" y="147762"/>
            <a:ext cx="1569660" cy="230832"/>
          </a:xfrm>
          <a:prstGeom prst="rect">
            <a:avLst/>
          </a:prstGeom>
          <a:noFill/>
          <a:effectLst>
            <a:reflection blurRad="6350" stA="52000" endA="300" endPos="35000" dir="5400000" sy="-100000" algn="bl" rotWithShape="0"/>
          </a:effectLst>
        </p:spPr>
        <p:txBody>
          <a:bodyPr wrap="none" rtlCol="0">
            <a:spAutoFit/>
          </a:bodyPr>
          <a:lstStyle/>
          <a:p>
            <a:pPr algn="ctr"/>
            <a:r>
              <a:rPr lang="ja-JP" altLang="en-US" sz="900">
                <a:latin typeface="Meiryo" charset="-128"/>
                <a:ea typeface="Meiryo" charset="-128"/>
                <a:cs typeface="Meiryo" charset="-128"/>
              </a:rPr>
              <a:t>すべて</a:t>
            </a:r>
            <a:r>
              <a:rPr lang="ja-JP" altLang="en-US" sz="900" dirty="0">
                <a:latin typeface="Meiryo" charset="-128"/>
                <a:ea typeface="Meiryo" charset="-128"/>
                <a:cs typeface="Meiryo" charset="-128"/>
              </a:rPr>
              <a:t>配信時のキャプチャ</a:t>
            </a:r>
            <a:endParaRPr lang="en-US" sz="900" dirty="0">
              <a:latin typeface="Meiryo" charset="-128"/>
              <a:ea typeface="Meiryo" charset="-128"/>
              <a:cs typeface="Meiryo" charset="-128"/>
            </a:endParaRPr>
          </a:p>
        </p:txBody>
      </p:sp>
      <p:grpSp>
        <p:nvGrpSpPr>
          <p:cNvPr id="46" name="Group 45"/>
          <p:cNvGrpSpPr/>
          <p:nvPr/>
        </p:nvGrpSpPr>
        <p:grpSpPr>
          <a:xfrm>
            <a:off x="2389438" y="5838128"/>
            <a:ext cx="230588" cy="161869"/>
            <a:chOff x="3312884" y="6032532"/>
            <a:chExt cx="270613" cy="206636"/>
          </a:xfrm>
          <a:solidFill>
            <a:srgbClr val="FF0000"/>
          </a:solidFill>
          <a:effectLst>
            <a:outerShdw blurRad="50800" dist="38100" dir="2700000" algn="tl" rotWithShape="0">
              <a:prstClr val="black">
                <a:alpha val="40000"/>
              </a:prstClr>
            </a:outerShdw>
          </a:effectLst>
        </p:grpSpPr>
        <p:sp>
          <p:nvSpPr>
            <p:cNvPr id="47" name="Chevron 46"/>
            <p:cNvSpPr/>
            <p:nvPr/>
          </p:nvSpPr>
          <p:spPr>
            <a:xfrm>
              <a:off x="3432154" y="6032532"/>
              <a:ext cx="151343" cy="206636"/>
            </a:xfrm>
            <a:prstGeom prst="chevron">
              <a:avLst/>
            </a:prstGeom>
            <a:grpFill/>
            <a:ln w="63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8" name="Chevron 47"/>
            <p:cNvSpPr/>
            <p:nvPr/>
          </p:nvSpPr>
          <p:spPr>
            <a:xfrm>
              <a:off x="3312884" y="6032532"/>
              <a:ext cx="151343" cy="206636"/>
            </a:xfrm>
            <a:prstGeom prst="chevron">
              <a:avLst/>
            </a:prstGeom>
            <a:grpFill/>
            <a:ln w="63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grpSp>
        <p:nvGrpSpPr>
          <p:cNvPr id="49" name="Group 48"/>
          <p:cNvGrpSpPr/>
          <p:nvPr/>
        </p:nvGrpSpPr>
        <p:grpSpPr>
          <a:xfrm>
            <a:off x="4092281" y="6492736"/>
            <a:ext cx="230586" cy="161870"/>
            <a:chOff x="3312884" y="6032532"/>
            <a:chExt cx="270613" cy="206636"/>
          </a:xfrm>
          <a:solidFill>
            <a:srgbClr val="FF0000"/>
          </a:solidFill>
          <a:effectLst>
            <a:outerShdw blurRad="50800" dist="38100" dir="2700000" algn="tl" rotWithShape="0">
              <a:prstClr val="black">
                <a:alpha val="40000"/>
              </a:prstClr>
            </a:outerShdw>
          </a:effectLst>
        </p:grpSpPr>
        <p:sp>
          <p:nvSpPr>
            <p:cNvPr id="50" name="Chevron 49"/>
            <p:cNvSpPr/>
            <p:nvPr/>
          </p:nvSpPr>
          <p:spPr>
            <a:xfrm>
              <a:off x="3432154" y="6032532"/>
              <a:ext cx="151343" cy="206636"/>
            </a:xfrm>
            <a:prstGeom prst="chevron">
              <a:avLst/>
            </a:prstGeom>
            <a:grpFill/>
            <a:ln w="63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1" name="Chevron 50"/>
            <p:cNvSpPr/>
            <p:nvPr/>
          </p:nvSpPr>
          <p:spPr>
            <a:xfrm>
              <a:off x="3312884" y="6032532"/>
              <a:ext cx="151343" cy="206636"/>
            </a:xfrm>
            <a:prstGeom prst="chevron">
              <a:avLst/>
            </a:prstGeom>
            <a:grpFill/>
            <a:ln w="63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pic>
        <p:nvPicPr>
          <p:cNvPr id="7" name="Picture 6"/>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91862" y="731332"/>
            <a:ext cx="1638212" cy="2913832"/>
          </a:xfrm>
          <a:prstGeom prst="rect">
            <a:avLst/>
          </a:prstGeom>
          <a:effectLst>
            <a:outerShdw blurRad="50800" dist="38100" dir="2700000" algn="tl" rotWithShape="0">
              <a:prstClr val="black">
                <a:alpha val="40000"/>
              </a:prstClr>
            </a:outerShdw>
          </a:effectLst>
        </p:spPr>
      </p:pic>
      <p:pic>
        <p:nvPicPr>
          <p:cNvPr id="8" name="Picture 7"/>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2013021" y="728244"/>
            <a:ext cx="1639948" cy="2916920"/>
          </a:xfrm>
          <a:prstGeom prst="rect">
            <a:avLst/>
          </a:prstGeom>
          <a:effectLst>
            <a:outerShdw blurRad="50800" dist="38100" dir="2700000" algn="tl" rotWithShape="0">
              <a:prstClr val="black">
                <a:alpha val="40000"/>
              </a:prstClr>
            </a:outerShdw>
          </a:effectLst>
        </p:spPr>
      </p:pic>
      <p:grpSp>
        <p:nvGrpSpPr>
          <p:cNvPr id="35" name="Group 34"/>
          <p:cNvGrpSpPr/>
          <p:nvPr/>
        </p:nvGrpSpPr>
        <p:grpSpPr>
          <a:xfrm>
            <a:off x="66098" y="3440615"/>
            <a:ext cx="230586" cy="161870"/>
            <a:chOff x="3312884" y="6032532"/>
            <a:chExt cx="270613" cy="206636"/>
          </a:xfrm>
          <a:solidFill>
            <a:srgbClr val="FF0000"/>
          </a:solidFill>
          <a:effectLst>
            <a:outerShdw blurRad="50800" dist="38100" dir="2700000" algn="tl" rotWithShape="0">
              <a:prstClr val="black">
                <a:alpha val="40000"/>
              </a:prstClr>
            </a:outerShdw>
          </a:effectLst>
        </p:grpSpPr>
        <p:sp>
          <p:nvSpPr>
            <p:cNvPr id="36" name="Chevron 35"/>
            <p:cNvSpPr/>
            <p:nvPr/>
          </p:nvSpPr>
          <p:spPr>
            <a:xfrm>
              <a:off x="3432154" y="6032532"/>
              <a:ext cx="151343" cy="206636"/>
            </a:xfrm>
            <a:prstGeom prst="chevron">
              <a:avLst/>
            </a:prstGeom>
            <a:grpFill/>
            <a:ln w="63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7" name="Chevron 36"/>
            <p:cNvSpPr/>
            <p:nvPr/>
          </p:nvSpPr>
          <p:spPr>
            <a:xfrm>
              <a:off x="3312884" y="6032532"/>
              <a:ext cx="151343" cy="206636"/>
            </a:xfrm>
            <a:prstGeom prst="chevron">
              <a:avLst/>
            </a:prstGeom>
            <a:grpFill/>
            <a:ln w="63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grpSp>
        <p:nvGrpSpPr>
          <p:cNvPr id="41" name="Group 40"/>
          <p:cNvGrpSpPr/>
          <p:nvPr/>
        </p:nvGrpSpPr>
        <p:grpSpPr>
          <a:xfrm>
            <a:off x="1871818" y="3047940"/>
            <a:ext cx="230586" cy="161870"/>
            <a:chOff x="3312884" y="6032532"/>
            <a:chExt cx="270613" cy="206636"/>
          </a:xfrm>
          <a:solidFill>
            <a:srgbClr val="FF0000"/>
          </a:solidFill>
          <a:effectLst>
            <a:outerShdw blurRad="50800" dist="38100" dir="2700000" algn="tl" rotWithShape="0">
              <a:prstClr val="black">
                <a:alpha val="40000"/>
              </a:prstClr>
            </a:outerShdw>
          </a:effectLst>
        </p:grpSpPr>
        <p:sp>
          <p:nvSpPr>
            <p:cNvPr id="42" name="Chevron 41"/>
            <p:cNvSpPr/>
            <p:nvPr/>
          </p:nvSpPr>
          <p:spPr>
            <a:xfrm>
              <a:off x="3432154" y="6032532"/>
              <a:ext cx="151343" cy="206636"/>
            </a:xfrm>
            <a:prstGeom prst="chevron">
              <a:avLst/>
            </a:prstGeom>
            <a:grpFill/>
            <a:ln w="63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5" name="Chevron 44"/>
            <p:cNvSpPr/>
            <p:nvPr/>
          </p:nvSpPr>
          <p:spPr>
            <a:xfrm>
              <a:off x="3312884" y="6032532"/>
              <a:ext cx="151343" cy="206636"/>
            </a:xfrm>
            <a:prstGeom prst="chevron">
              <a:avLst/>
            </a:prstGeom>
            <a:grpFill/>
            <a:ln w="63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grpSp>
        <p:nvGrpSpPr>
          <p:cNvPr id="23" name="Group 22"/>
          <p:cNvGrpSpPr/>
          <p:nvPr/>
        </p:nvGrpSpPr>
        <p:grpSpPr>
          <a:xfrm>
            <a:off x="3680528" y="3221146"/>
            <a:ext cx="230588" cy="161869"/>
            <a:chOff x="3312884" y="6032532"/>
            <a:chExt cx="270613" cy="206636"/>
          </a:xfrm>
          <a:solidFill>
            <a:srgbClr val="FF0000"/>
          </a:solidFill>
          <a:effectLst>
            <a:outerShdw blurRad="50800" dist="38100" dir="2700000" algn="tl" rotWithShape="0">
              <a:prstClr val="black">
                <a:alpha val="40000"/>
              </a:prstClr>
            </a:outerShdw>
          </a:effectLst>
        </p:grpSpPr>
        <p:sp>
          <p:nvSpPr>
            <p:cNvPr id="24" name="Chevron 23"/>
            <p:cNvSpPr/>
            <p:nvPr/>
          </p:nvSpPr>
          <p:spPr>
            <a:xfrm>
              <a:off x="3432154" y="6032532"/>
              <a:ext cx="151343" cy="206636"/>
            </a:xfrm>
            <a:prstGeom prst="chevron">
              <a:avLst/>
            </a:prstGeom>
            <a:grpFill/>
            <a:ln w="63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5" name="Chevron 24"/>
            <p:cNvSpPr/>
            <p:nvPr/>
          </p:nvSpPr>
          <p:spPr>
            <a:xfrm>
              <a:off x="3312884" y="6032532"/>
              <a:ext cx="151343" cy="206636"/>
            </a:xfrm>
            <a:prstGeom prst="chevron">
              <a:avLst/>
            </a:prstGeom>
            <a:grpFill/>
            <a:ln w="63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grpSp>
        <p:nvGrpSpPr>
          <p:cNvPr id="38" name="Group 37"/>
          <p:cNvGrpSpPr/>
          <p:nvPr/>
        </p:nvGrpSpPr>
        <p:grpSpPr>
          <a:xfrm>
            <a:off x="5930017" y="6500582"/>
            <a:ext cx="230586" cy="161870"/>
            <a:chOff x="3312884" y="6032532"/>
            <a:chExt cx="270613" cy="206636"/>
          </a:xfrm>
          <a:solidFill>
            <a:srgbClr val="FF0000"/>
          </a:solidFill>
          <a:effectLst>
            <a:outerShdw blurRad="50800" dist="38100" dir="2700000" algn="tl" rotWithShape="0">
              <a:prstClr val="black">
                <a:alpha val="40000"/>
              </a:prstClr>
            </a:outerShdw>
          </a:effectLst>
        </p:grpSpPr>
        <p:sp>
          <p:nvSpPr>
            <p:cNvPr id="39" name="Chevron 38"/>
            <p:cNvSpPr/>
            <p:nvPr/>
          </p:nvSpPr>
          <p:spPr>
            <a:xfrm>
              <a:off x="3432154" y="6032532"/>
              <a:ext cx="151343" cy="206636"/>
            </a:xfrm>
            <a:prstGeom prst="chevron">
              <a:avLst/>
            </a:prstGeom>
            <a:grpFill/>
            <a:ln w="63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0" name="Chevron 39"/>
            <p:cNvSpPr/>
            <p:nvPr/>
          </p:nvSpPr>
          <p:spPr>
            <a:xfrm>
              <a:off x="3312884" y="6032532"/>
              <a:ext cx="151343" cy="206636"/>
            </a:xfrm>
            <a:prstGeom prst="chevron">
              <a:avLst/>
            </a:prstGeom>
            <a:grpFill/>
            <a:ln w="63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pic>
        <p:nvPicPr>
          <p:cNvPr id="16" name="Picture 15"/>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3152602" y="659182"/>
            <a:ext cx="443324" cy="443324"/>
          </a:xfrm>
          <a:prstGeom prst="roundRect">
            <a:avLst>
              <a:gd name="adj" fmla="val 11111"/>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pic>
        <p:nvPicPr>
          <p:cNvPr id="18" name="Picture 17"/>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1311428" y="648442"/>
            <a:ext cx="462280" cy="462280"/>
          </a:xfrm>
          <a:prstGeom prst="roundRect">
            <a:avLst>
              <a:gd name="adj" fmla="val 11111"/>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pic>
        <p:nvPicPr>
          <p:cNvPr id="19" name="Picture 18"/>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4965150" y="643317"/>
            <a:ext cx="462280" cy="462280"/>
          </a:xfrm>
          <a:prstGeom prst="roundRect">
            <a:avLst>
              <a:gd name="adj" fmla="val 11111"/>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pic>
        <p:nvPicPr>
          <p:cNvPr id="22" name="Picture 21"/>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6786847" y="648202"/>
            <a:ext cx="461613" cy="461613"/>
          </a:xfrm>
          <a:prstGeom prst="roundRect">
            <a:avLst>
              <a:gd name="adj" fmla="val 11111"/>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pic>
        <p:nvPicPr>
          <p:cNvPr id="54" name="Picture 53"/>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7487944" y="1023858"/>
            <a:ext cx="462280" cy="462280"/>
          </a:xfrm>
          <a:prstGeom prst="roundRect">
            <a:avLst>
              <a:gd name="adj" fmla="val 11111"/>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pic>
        <p:nvPicPr>
          <p:cNvPr id="55" name="Picture 54"/>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9324347" y="2242589"/>
            <a:ext cx="462280" cy="462280"/>
          </a:xfrm>
          <a:prstGeom prst="roundRect">
            <a:avLst>
              <a:gd name="adj" fmla="val 11111"/>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pic>
        <p:nvPicPr>
          <p:cNvPr id="58" name="Picture 57"/>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9331327" y="1621107"/>
            <a:ext cx="462280" cy="462280"/>
          </a:xfrm>
          <a:prstGeom prst="roundRect">
            <a:avLst>
              <a:gd name="adj" fmla="val 11111"/>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sp>
        <p:nvSpPr>
          <p:cNvPr id="63" name="TextBox 62"/>
          <p:cNvSpPr txBox="1"/>
          <p:nvPr/>
        </p:nvSpPr>
        <p:spPr>
          <a:xfrm>
            <a:off x="7380159" y="727875"/>
            <a:ext cx="2031325" cy="276999"/>
          </a:xfrm>
          <a:prstGeom prst="rect">
            <a:avLst/>
          </a:prstGeom>
        </p:spPr>
        <p:txBody>
          <a:bodyPr wrap="none">
            <a:spAutoFit/>
          </a:bodyPr>
          <a:lstStyle>
            <a:defPPr>
              <a:defRPr lang="ja-JP"/>
            </a:defPPr>
            <a:lvl1pPr>
              <a:defRPr sz="1200" b="1">
                <a:solidFill>
                  <a:srgbClr val="329FFB"/>
                </a:solidFill>
                <a:latin typeface="Meiryo" charset="-128"/>
                <a:ea typeface="Meiryo" charset="-128"/>
                <a:cs typeface="Meiryo" charset="-128"/>
              </a:defRPr>
            </a:lvl1pPr>
          </a:lstStyle>
          <a:p>
            <a:r>
              <a:rPr lang="ja-JP" altLang="en-US" dirty="0"/>
              <a:t>その他の主な配信先アプリ</a:t>
            </a:r>
            <a:endParaRPr lang="en-US" dirty="0"/>
          </a:p>
        </p:txBody>
      </p:sp>
      <p:pic>
        <p:nvPicPr>
          <p:cNvPr id="67" name="Picture 66"/>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1697644" y="3715354"/>
            <a:ext cx="461602" cy="461602"/>
          </a:xfrm>
          <a:prstGeom prst="roundRect">
            <a:avLst>
              <a:gd name="adj" fmla="val 11111"/>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pic>
        <p:nvPicPr>
          <p:cNvPr id="68" name="Picture 67"/>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3487105" y="3718608"/>
            <a:ext cx="456886" cy="456886"/>
          </a:xfrm>
          <a:prstGeom prst="roundRect">
            <a:avLst>
              <a:gd name="adj" fmla="val 11111"/>
            </a:avLst>
          </a:prstGeom>
          <a:solidFill>
            <a:schemeClr val="bg1"/>
          </a:solidFill>
          <a:ln w="22225" cap="rnd">
            <a:solidFill>
              <a:schemeClr val="bg1">
                <a:alpha val="60000"/>
              </a:schemeClr>
            </a:solidFill>
            <a:prstDash val="solid"/>
          </a:ln>
          <a:effectLst>
            <a:outerShdw blurRad="101600" dist="50800" dir="7200000" algn="tl" rotWithShape="0">
              <a:srgbClr val="000000">
                <a:alpha val="45000"/>
              </a:srgbClr>
            </a:outerShdw>
          </a:effectLst>
        </p:spPr>
      </p:pic>
      <p:pic>
        <p:nvPicPr>
          <p:cNvPr id="70" name="Picture 69"/>
          <p:cNvPicPr>
            <a:picLocks noChangeAspect="1"/>
          </p:cNvPicPr>
          <p:nvPr/>
        </p:nvPicPr>
        <p:blipFill>
          <a:blip r:embed="rId20" cstate="email">
            <a:extLst>
              <a:ext uri="{28A0092B-C50C-407E-A947-70E740481C1C}">
                <a14:useLocalDpi xmlns:a14="http://schemas.microsoft.com/office/drawing/2010/main"/>
              </a:ext>
            </a:extLst>
          </a:blip>
          <a:stretch>
            <a:fillRect/>
          </a:stretch>
        </p:blipFill>
        <p:spPr>
          <a:xfrm>
            <a:off x="5300779" y="3709080"/>
            <a:ext cx="466414" cy="466414"/>
          </a:xfrm>
          <a:prstGeom prst="roundRect">
            <a:avLst>
              <a:gd name="adj" fmla="val 11111"/>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pic>
        <p:nvPicPr>
          <p:cNvPr id="71" name="Picture 70"/>
          <p:cNvPicPr>
            <a:picLocks noChangeAspect="1"/>
          </p:cNvPicPr>
          <p:nvPr/>
        </p:nvPicPr>
        <p:blipFill>
          <a:blip r:embed="rId21" cstate="email">
            <a:extLst>
              <a:ext uri="{28A0092B-C50C-407E-A947-70E740481C1C}">
                <a14:useLocalDpi xmlns:a14="http://schemas.microsoft.com/office/drawing/2010/main"/>
              </a:ext>
            </a:extLst>
          </a:blip>
          <a:stretch>
            <a:fillRect/>
          </a:stretch>
        </p:blipFill>
        <p:spPr>
          <a:xfrm>
            <a:off x="7104565" y="3704826"/>
            <a:ext cx="478593" cy="478593"/>
          </a:xfrm>
          <a:prstGeom prst="roundRect">
            <a:avLst>
              <a:gd name="adj" fmla="val 11111"/>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pic>
        <p:nvPicPr>
          <p:cNvPr id="72" name="Picture 71"/>
          <p:cNvPicPr>
            <a:picLocks noChangeAspect="1"/>
          </p:cNvPicPr>
          <p:nvPr/>
        </p:nvPicPr>
        <p:blipFill>
          <a:blip r:embed="rId22" cstate="email">
            <a:extLst>
              <a:ext uri="{28A0092B-C50C-407E-A947-70E740481C1C}">
                <a14:useLocalDpi xmlns:a14="http://schemas.microsoft.com/office/drawing/2010/main"/>
              </a:ext>
            </a:extLst>
          </a:blip>
          <a:stretch>
            <a:fillRect/>
          </a:stretch>
        </p:blipFill>
        <p:spPr>
          <a:xfrm>
            <a:off x="8107053" y="1021383"/>
            <a:ext cx="460800" cy="460800"/>
          </a:xfrm>
          <a:prstGeom prst="roundRect">
            <a:avLst>
              <a:gd name="adj" fmla="val 5700"/>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pic>
        <p:nvPicPr>
          <p:cNvPr id="74" name="Picture 73"/>
          <p:cNvPicPr>
            <a:picLocks noChangeAspect="1"/>
          </p:cNvPicPr>
          <p:nvPr/>
        </p:nvPicPr>
        <p:blipFill>
          <a:blip r:embed="rId23" cstate="email">
            <a:extLst>
              <a:ext uri="{28A0092B-C50C-407E-A947-70E740481C1C}">
                <a14:useLocalDpi xmlns:a14="http://schemas.microsoft.com/office/drawing/2010/main"/>
              </a:ext>
            </a:extLst>
          </a:blip>
          <a:stretch>
            <a:fillRect/>
          </a:stretch>
        </p:blipFill>
        <p:spPr>
          <a:xfrm>
            <a:off x="8712295" y="1026727"/>
            <a:ext cx="460800" cy="460800"/>
          </a:xfrm>
          <a:prstGeom prst="roundRect">
            <a:avLst>
              <a:gd name="adj" fmla="val 11111"/>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pic>
        <p:nvPicPr>
          <p:cNvPr id="75" name="Picture 74"/>
          <p:cNvPicPr>
            <a:picLocks noChangeAspect="1"/>
          </p:cNvPicPr>
          <p:nvPr/>
        </p:nvPicPr>
        <p:blipFill>
          <a:blip r:embed="rId24" cstate="email">
            <a:extLst>
              <a:ext uri="{28A0092B-C50C-407E-A947-70E740481C1C}">
                <a14:useLocalDpi xmlns:a14="http://schemas.microsoft.com/office/drawing/2010/main"/>
              </a:ext>
            </a:extLst>
          </a:blip>
          <a:stretch>
            <a:fillRect/>
          </a:stretch>
        </p:blipFill>
        <p:spPr>
          <a:xfrm>
            <a:off x="9330649" y="2823940"/>
            <a:ext cx="460800" cy="460800"/>
          </a:xfrm>
          <a:prstGeom prst="roundRect">
            <a:avLst>
              <a:gd name="adj" fmla="val 11111"/>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pic>
        <p:nvPicPr>
          <p:cNvPr id="76" name="Picture 75"/>
          <p:cNvPicPr>
            <a:picLocks noChangeAspect="1"/>
          </p:cNvPicPr>
          <p:nvPr/>
        </p:nvPicPr>
        <p:blipFill>
          <a:blip r:embed="rId25" cstate="email">
            <a:extLst>
              <a:ext uri="{28A0092B-C50C-407E-A947-70E740481C1C}">
                <a14:useLocalDpi xmlns:a14="http://schemas.microsoft.com/office/drawing/2010/main"/>
              </a:ext>
            </a:extLst>
          </a:blip>
          <a:stretch>
            <a:fillRect/>
          </a:stretch>
        </p:blipFill>
        <p:spPr>
          <a:xfrm>
            <a:off x="9351651" y="1024598"/>
            <a:ext cx="460800" cy="460800"/>
          </a:xfrm>
          <a:prstGeom prst="roundRect">
            <a:avLst>
              <a:gd name="adj" fmla="val 11111"/>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pic>
        <p:nvPicPr>
          <p:cNvPr id="77" name="Picture 76"/>
          <p:cNvPicPr>
            <a:picLocks noChangeAspect="1"/>
          </p:cNvPicPr>
          <p:nvPr/>
        </p:nvPicPr>
        <p:blipFill>
          <a:blip r:embed="rId26" cstate="email">
            <a:extLst>
              <a:ext uri="{28A0092B-C50C-407E-A947-70E740481C1C}">
                <a14:useLocalDpi xmlns:a14="http://schemas.microsoft.com/office/drawing/2010/main"/>
              </a:ext>
            </a:extLst>
          </a:blip>
          <a:stretch>
            <a:fillRect/>
          </a:stretch>
        </p:blipFill>
        <p:spPr>
          <a:xfrm>
            <a:off x="8109180" y="2234719"/>
            <a:ext cx="460800" cy="460800"/>
          </a:xfrm>
          <a:prstGeom prst="roundRect">
            <a:avLst>
              <a:gd name="adj" fmla="val 11111"/>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pic>
        <p:nvPicPr>
          <p:cNvPr id="78" name="Picture 77"/>
          <p:cNvPicPr>
            <a:picLocks noChangeAspect="1"/>
          </p:cNvPicPr>
          <p:nvPr/>
        </p:nvPicPr>
        <p:blipFill>
          <a:blip r:embed="rId27" cstate="email">
            <a:extLst>
              <a:ext uri="{28A0092B-C50C-407E-A947-70E740481C1C}">
                <a14:useLocalDpi xmlns:a14="http://schemas.microsoft.com/office/drawing/2010/main"/>
              </a:ext>
            </a:extLst>
          </a:blip>
          <a:stretch>
            <a:fillRect/>
          </a:stretch>
        </p:blipFill>
        <p:spPr>
          <a:xfrm>
            <a:off x="8106298" y="1630761"/>
            <a:ext cx="460800" cy="460800"/>
          </a:xfrm>
          <a:prstGeom prst="roundRect">
            <a:avLst>
              <a:gd name="adj" fmla="val 11111"/>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pic>
        <p:nvPicPr>
          <p:cNvPr id="79" name="Picture 78"/>
          <p:cNvPicPr>
            <a:picLocks noChangeAspect="1"/>
          </p:cNvPicPr>
          <p:nvPr/>
        </p:nvPicPr>
        <p:blipFill>
          <a:blip r:embed="rId28" cstate="email">
            <a:extLst>
              <a:ext uri="{28A0092B-C50C-407E-A947-70E740481C1C}">
                <a14:useLocalDpi xmlns:a14="http://schemas.microsoft.com/office/drawing/2010/main"/>
              </a:ext>
            </a:extLst>
          </a:blip>
          <a:stretch>
            <a:fillRect/>
          </a:stretch>
        </p:blipFill>
        <p:spPr>
          <a:xfrm>
            <a:off x="8105495" y="2826721"/>
            <a:ext cx="460800" cy="460800"/>
          </a:xfrm>
          <a:prstGeom prst="roundRect">
            <a:avLst>
              <a:gd name="adj" fmla="val 11111"/>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sp>
        <p:nvSpPr>
          <p:cNvPr id="81" name="Oval 80"/>
          <p:cNvSpPr/>
          <p:nvPr/>
        </p:nvSpPr>
        <p:spPr>
          <a:xfrm>
            <a:off x="707246" y="1998017"/>
            <a:ext cx="604182" cy="604182"/>
          </a:xfrm>
          <a:prstGeom prst="ellipse">
            <a:avLst/>
          </a:prstGeom>
          <a:solidFill>
            <a:schemeClr val="bg1">
              <a:lumMod val="85000"/>
            </a:schemeClr>
          </a:solidFill>
          <a:ln/>
        </p:spPr>
        <p:style>
          <a:lnRef idx="0">
            <a:schemeClr val="accent1"/>
          </a:lnRef>
          <a:fillRef idx="3">
            <a:schemeClr val="accent1"/>
          </a:fillRef>
          <a:effectRef idx="3">
            <a:schemeClr val="accent1"/>
          </a:effectRef>
          <a:fontRef idx="minor">
            <a:schemeClr val="lt1"/>
          </a:fontRef>
        </p:style>
        <p:txBody>
          <a:bodyPr wrap="none" rtlCol="0" anchor="ctr"/>
          <a:lstStyle/>
          <a:p>
            <a:pPr algn="ctr"/>
            <a:r>
              <a:rPr lang="ja-JP" altLang="en-US" sz="1200" b="1" dirty="0">
                <a:solidFill>
                  <a:schemeClr val="tx1"/>
                </a:solidFill>
              </a:rPr>
              <a:t>レシピ</a:t>
            </a:r>
            <a:endParaRPr lang="en-US" sz="1200" b="1" dirty="0">
              <a:solidFill>
                <a:schemeClr val="tx1"/>
              </a:solidFill>
            </a:endParaRPr>
          </a:p>
        </p:txBody>
      </p:sp>
      <p:sp>
        <p:nvSpPr>
          <p:cNvPr id="82" name="Oval 81"/>
          <p:cNvSpPr/>
          <p:nvPr/>
        </p:nvSpPr>
        <p:spPr>
          <a:xfrm>
            <a:off x="2531829" y="1998017"/>
            <a:ext cx="604182" cy="604182"/>
          </a:xfrm>
          <a:prstGeom prst="ellipse">
            <a:avLst/>
          </a:prstGeom>
          <a:solidFill>
            <a:schemeClr val="bg1">
              <a:lumMod val="85000"/>
            </a:schemeClr>
          </a:solidFill>
          <a:ln/>
        </p:spPr>
        <p:style>
          <a:lnRef idx="0">
            <a:schemeClr val="accent1"/>
          </a:lnRef>
          <a:fillRef idx="3">
            <a:schemeClr val="accent1"/>
          </a:fillRef>
          <a:effectRef idx="3">
            <a:schemeClr val="accent1"/>
          </a:effectRef>
          <a:fontRef idx="minor">
            <a:schemeClr val="lt1"/>
          </a:fontRef>
        </p:style>
        <p:txBody>
          <a:bodyPr wrap="none" rtlCol="0" anchor="ctr"/>
          <a:lstStyle/>
          <a:p>
            <a:pPr algn="ctr"/>
            <a:r>
              <a:rPr lang="ja-JP" altLang="en-US" sz="1200" b="1" dirty="0">
                <a:solidFill>
                  <a:schemeClr val="tx1"/>
                </a:solidFill>
              </a:rPr>
              <a:t>グルメ</a:t>
            </a:r>
            <a:endParaRPr lang="en-US" sz="1200" b="1" dirty="0">
              <a:solidFill>
                <a:schemeClr val="tx1"/>
              </a:solidFill>
            </a:endParaRPr>
          </a:p>
        </p:txBody>
      </p:sp>
      <p:sp>
        <p:nvSpPr>
          <p:cNvPr id="83" name="Oval 82"/>
          <p:cNvSpPr/>
          <p:nvPr/>
        </p:nvSpPr>
        <p:spPr>
          <a:xfrm>
            <a:off x="4356412" y="1998017"/>
            <a:ext cx="604182" cy="604182"/>
          </a:xfrm>
          <a:prstGeom prst="ellipse">
            <a:avLst/>
          </a:prstGeom>
          <a:solidFill>
            <a:schemeClr val="bg1">
              <a:lumMod val="85000"/>
            </a:schemeClr>
          </a:solidFill>
          <a:ln/>
        </p:spPr>
        <p:style>
          <a:lnRef idx="0">
            <a:schemeClr val="accent1"/>
          </a:lnRef>
          <a:fillRef idx="3">
            <a:schemeClr val="accent1"/>
          </a:fillRef>
          <a:effectRef idx="3">
            <a:schemeClr val="accent1"/>
          </a:effectRef>
          <a:fontRef idx="minor">
            <a:schemeClr val="lt1"/>
          </a:fontRef>
        </p:style>
        <p:txBody>
          <a:bodyPr wrap="none" rtlCol="0" anchor="ctr"/>
          <a:lstStyle/>
          <a:p>
            <a:pPr algn="ctr"/>
            <a:r>
              <a:rPr lang="ja-JP" altLang="en-US" sz="1200" b="1">
                <a:solidFill>
                  <a:schemeClr val="tx1"/>
                </a:solidFill>
              </a:rPr>
              <a:t>交通</a:t>
            </a:r>
            <a:endParaRPr lang="en-US" sz="1200" b="1" dirty="0">
              <a:solidFill>
                <a:schemeClr val="tx1"/>
              </a:solidFill>
            </a:endParaRPr>
          </a:p>
        </p:txBody>
      </p:sp>
      <p:sp>
        <p:nvSpPr>
          <p:cNvPr id="84" name="Oval 83"/>
          <p:cNvSpPr/>
          <p:nvPr/>
        </p:nvSpPr>
        <p:spPr>
          <a:xfrm>
            <a:off x="6180994" y="1998017"/>
            <a:ext cx="604182" cy="604182"/>
          </a:xfrm>
          <a:prstGeom prst="ellipse">
            <a:avLst/>
          </a:prstGeom>
          <a:solidFill>
            <a:schemeClr val="bg1">
              <a:lumMod val="85000"/>
            </a:schemeClr>
          </a:solidFill>
          <a:ln/>
        </p:spPr>
        <p:style>
          <a:lnRef idx="0">
            <a:schemeClr val="accent1"/>
          </a:lnRef>
          <a:fillRef idx="3">
            <a:schemeClr val="accent1"/>
          </a:fillRef>
          <a:effectRef idx="3">
            <a:schemeClr val="accent1"/>
          </a:effectRef>
          <a:fontRef idx="minor">
            <a:schemeClr val="lt1"/>
          </a:fontRef>
        </p:style>
        <p:txBody>
          <a:bodyPr wrap="none" rtlCol="0" anchor="ctr"/>
          <a:lstStyle/>
          <a:p>
            <a:pPr algn="ctr"/>
            <a:r>
              <a:rPr lang="ja-JP" altLang="en-US" sz="1200" b="1" dirty="0">
                <a:solidFill>
                  <a:schemeClr val="tx1"/>
                </a:solidFill>
              </a:rPr>
              <a:t>天気</a:t>
            </a:r>
            <a:endParaRPr lang="en-US" sz="1200" b="1" dirty="0">
              <a:solidFill>
                <a:schemeClr val="tx1"/>
              </a:solidFill>
            </a:endParaRPr>
          </a:p>
        </p:txBody>
      </p:sp>
      <p:sp>
        <p:nvSpPr>
          <p:cNvPr id="85" name="Oval 84"/>
          <p:cNvSpPr/>
          <p:nvPr/>
        </p:nvSpPr>
        <p:spPr>
          <a:xfrm>
            <a:off x="1093462" y="4955855"/>
            <a:ext cx="604182" cy="604182"/>
          </a:xfrm>
          <a:prstGeom prst="ellipse">
            <a:avLst/>
          </a:prstGeom>
          <a:solidFill>
            <a:schemeClr val="bg1">
              <a:lumMod val="85000"/>
            </a:schemeClr>
          </a:solidFill>
          <a:ln/>
        </p:spPr>
        <p:style>
          <a:lnRef idx="0">
            <a:schemeClr val="accent1"/>
          </a:lnRef>
          <a:fillRef idx="3">
            <a:schemeClr val="accent1"/>
          </a:fillRef>
          <a:effectRef idx="3">
            <a:schemeClr val="accent1"/>
          </a:effectRef>
          <a:fontRef idx="minor">
            <a:schemeClr val="lt1"/>
          </a:fontRef>
        </p:style>
        <p:txBody>
          <a:bodyPr wrap="none" rtlCol="0" anchor="ctr"/>
          <a:lstStyle/>
          <a:p>
            <a:pPr algn="ctr"/>
            <a:r>
              <a:rPr lang="en-US" sz="1200" b="1" dirty="0">
                <a:solidFill>
                  <a:schemeClr val="tx1"/>
                </a:solidFill>
              </a:rPr>
              <a:t>EC</a:t>
            </a:r>
          </a:p>
        </p:txBody>
      </p:sp>
      <p:sp>
        <p:nvSpPr>
          <p:cNvPr id="86" name="Oval 85"/>
          <p:cNvSpPr/>
          <p:nvPr/>
        </p:nvSpPr>
        <p:spPr>
          <a:xfrm>
            <a:off x="2918045" y="4955855"/>
            <a:ext cx="604182" cy="604182"/>
          </a:xfrm>
          <a:prstGeom prst="ellipse">
            <a:avLst/>
          </a:prstGeom>
          <a:solidFill>
            <a:schemeClr val="bg1">
              <a:lumMod val="85000"/>
            </a:schemeClr>
          </a:solidFill>
          <a:ln/>
        </p:spPr>
        <p:style>
          <a:lnRef idx="0">
            <a:schemeClr val="accent1"/>
          </a:lnRef>
          <a:fillRef idx="3">
            <a:schemeClr val="accent1"/>
          </a:fillRef>
          <a:effectRef idx="3">
            <a:schemeClr val="accent1"/>
          </a:effectRef>
          <a:fontRef idx="minor">
            <a:schemeClr val="lt1"/>
          </a:fontRef>
        </p:style>
        <p:txBody>
          <a:bodyPr wrap="none" rtlCol="0" anchor="ctr"/>
          <a:lstStyle/>
          <a:p>
            <a:pPr algn="ctr"/>
            <a:r>
              <a:rPr lang="en-US" altLang="ja-JP" sz="1200" b="1" dirty="0">
                <a:solidFill>
                  <a:schemeClr val="tx1"/>
                </a:solidFill>
              </a:rPr>
              <a:t>SNS</a:t>
            </a:r>
            <a:endParaRPr lang="en-US" sz="1200" b="1" dirty="0">
              <a:solidFill>
                <a:schemeClr val="tx1"/>
              </a:solidFill>
            </a:endParaRPr>
          </a:p>
        </p:txBody>
      </p:sp>
      <p:sp>
        <p:nvSpPr>
          <p:cNvPr id="87" name="Oval 86"/>
          <p:cNvSpPr/>
          <p:nvPr/>
        </p:nvSpPr>
        <p:spPr>
          <a:xfrm>
            <a:off x="4742628" y="4955855"/>
            <a:ext cx="604182" cy="604182"/>
          </a:xfrm>
          <a:prstGeom prst="ellipse">
            <a:avLst/>
          </a:prstGeom>
          <a:solidFill>
            <a:schemeClr val="bg1">
              <a:lumMod val="85000"/>
            </a:schemeClr>
          </a:solidFill>
          <a:ln/>
        </p:spPr>
        <p:style>
          <a:lnRef idx="0">
            <a:schemeClr val="accent1"/>
          </a:lnRef>
          <a:fillRef idx="3">
            <a:schemeClr val="accent1"/>
          </a:fillRef>
          <a:effectRef idx="3">
            <a:schemeClr val="accent1"/>
          </a:effectRef>
          <a:fontRef idx="minor">
            <a:schemeClr val="lt1"/>
          </a:fontRef>
        </p:style>
        <p:txBody>
          <a:bodyPr wrap="none" rtlCol="0" anchor="ctr"/>
          <a:lstStyle/>
          <a:p>
            <a:pPr algn="ctr"/>
            <a:r>
              <a:rPr lang="ja-JP" altLang="en-US" sz="1200" b="1" dirty="0">
                <a:solidFill>
                  <a:schemeClr val="tx1"/>
                </a:solidFill>
              </a:rPr>
              <a:t>カラダ</a:t>
            </a:r>
            <a:endParaRPr lang="en-US" sz="1200" b="1" dirty="0">
              <a:solidFill>
                <a:schemeClr val="tx1"/>
              </a:solidFill>
            </a:endParaRPr>
          </a:p>
        </p:txBody>
      </p:sp>
      <p:sp>
        <p:nvSpPr>
          <p:cNvPr id="88" name="Oval 87"/>
          <p:cNvSpPr/>
          <p:nvPr/>
        </p:nvSpPr>
        <p:spPr>
          <a:xfrm>
            <a:off x="6567210" y="4955855"/>
            <a:ext cx="604182" cy="604182"/>
          </a:xfrm>
          <a:prstGeom prst="ellipse">
            <a:avLst/>
          </a:prstGeom>
          <a:solidFill>
            <a:schemeClr val="bg1">
              <a:lumMod val="85000"/>
            </a:schemeClr>
          </a:solidFill>
          <a:ln/>
        </p:spPr>
        <p:style>
          <a:lnRef idx="0">
            <a:schemeClr val="accent1"/>
          </a:lnRef>
          <a:fillRef idx="3">
            <a:schemeClr val="accent1"/>
          </a:fillRef>
          <a:effectRef idx="3">
            <a:schemeClr val="accent1"/>
          </a:effectRef>
          <a:fontRef idx="minor">
            <a:schemeClr val="lt1"/>
          </a:fontRef>
        </p:style>
        <p:txBody>
          <a:bodyPr wrap="none" rtlCol="0" anchor="ctr"/>
          <a:lstStyle/>
          <a:p>
            <a:pPr algn="ctr"/>
            <a:r>
              <a:rPr lang="ja-JP" altLang="en-US" sz="1200" b="1" dirty="0">
                <a:solidFill>
                  <a:schemeClr val="tx1"/>
                </a:solidFill>
              </a:rPr>
              <a:t>エン</a:t>
            </a:r>
            <a:br>
              <a:rPr lang="en-US" altLang="ja-JP" sz="1200" b="1" dirty="0">
                <a:solidFill>
                  <a:schemeClr val="tx1"/>
                </a:solidFill>
              </a:rPr>
            </a:br>
            <a:r>
              <a:rPr lang="ja-JP" altLang="en-US" sz="1200" b="1" dirty="0">
                <a:solidFill>
                  <a:schemeClr val="tx1"/>
                </a:solidFill>
              </a:rPr>
              <a:t>タメ</a:t>
            </a:r>
            <a:endParaRPr lang="en-US" sz="1200" b="1" dirty="0">
              <a:solidFill>
                <a:schemeClr val="tx1"/>
              </a:solidFill>
            </a:endParaRPr>
          </a:p>
        </p:txBody>
      </p:sp>
      <p:pic>
        <p:nvPicPr>
          <p:cNvPr id="91" name="Picture 90"/>
          <p:cNvPicPr>
            <a:picLocks noChangeAspect="1"/>
          </p:cNvPicPr>
          <p:nvPr/>
        </p:nvPicPr>
        <p:blipFill>
          <a:blip r:embed="rId29" cstate="email">
            <a:extLst>
              <a:ext uri="{28A0092B-C50C-407E-A947-70E740481C1C}">
                <a14:useLocalDpi xmlns:a14="http://schemas.microsoft.com/office/drawing/2010/main"/>
              </a:ext>
            </a:extLst>
          </a:blip>
          <a:stretch>
            <a:fillRect/>
          </a:stretch>
        </p:blipFill>
        <p:spPr>
          <a:xfrm>
            <a:off x="8702607" y="2240474"/>
            <a:ext cx="477131" cy="477131"/>
          </a:xfrm>
          <a:prstGeom prst="roundRect">
            <a:avLst>
              <a:gd name="adj" fmla="val 11111"/>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pic>
        <p:nvPicPr>
          <p:cNvPr id="95" name="Picture 94"/>
          <p:cNvPicPr>
            <a:picLocks noChangeAspect="1"/>
          </p:cNvPicPr>
          <p:nvPr/>
        </p:nvPicPr>
        <p:blipFill>
          <a:blip r:embed="rId30" cstate="email">
            <a:extLst>
              <a:ext uri="{28A0092B-C50C-407E-A947-70E740481C1C}">
                <a14:useLocalDpi xmlns:a14="http://schemas.microsoft.com/office/drawing/2010/main"/>
              </a:ext>
            </a:extLst>
          </a:blip>
          <a:stretch>
            <a:fillRect/>
          </a:stretch>
        </p:blipFill>
        <p:spPr>
          <a:xfrm>
            <a:off x="7493784" y="2826721"/>
            <a:ext cx="460800" cy="460800"/>
          </a:xfrm>
          <a:prstGeom prst="roundRect">
            <a:avLst>
              <a:gd name="adj" fmla="val 11111"/>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pic>
        <p:nvPicPr>
          <p:cNvPr id="3" name="Picture 2"/>
          <p:cNvPicPr>
            <a:picLocks noChangeAspect="1"/>
          </p:cNvPicPr>
          <p:nvPr/>
        </p:nvPicPr>
        <p:blipFill>
          <a:blip r:embed="rId31" cstate="email">
            <a:extLst>
              <a:ext uri="{28A0092B-C50C-407E-A947-70E740481C1C}">
                <a14:useLocalDpi xmlns:a14="http://schemas.microsoft.com/office/drawing/2010/main"/>
              </a:ext>
            </a:extLst>
          </a:blip>
          <a:stretch>
            <a:fillRect/>
          </a:stretch>
        </p:blipFill>
        <p:spPr>
          <a:xfrm>
            <a:off x="7482664" y="2234719"/>
            <a:ext cx="465576" cy="465576"/>
          </a:xfrm>
          <a:prstGeom prst="roundRect">
            <a:avLst>
              <a:gd name="adj" fmla="val 11111"/>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pic>
        <p:nvPicPr>
          <p:cNvPr id="10" name="Picture 9"/>
          <p:cNvPicPr>
            <a:picLocks noChangeAspect="1"/>
          </p:cNvPicPr>
          <p:nvPr/>
        </p:nvPicPr>
        <p:blipFill>
          <a:blip r:embed="rId32" cstate="email">
            <a:extLst>
              <a:ext uri="{28A0092B-C50C-407E-A947-70E740481C1C}">
                <a14:useLocalDpi xmlns:a14="http://schemas.microsoft.com/office/drawing/2010/main"/>
              </a:ext>
            </a:extLst>
          </a:blip>
          <a:stretch>
            <a:fillRect/>
          </a:stretch>
        </p:blipFill>
        <p:spPr>
          <a:xfrm>
            <a:off x="7482664" y="1627261"/>
            <a:ext cx="466334" cy="466334"/>
          </a:xfrm>
          <a:prstGeom prst="roundRect">
            <a:avLst>
              <a:gd name="adj" fmla="val 11111"/>
            </a:avLst>
          </a:prstGeom>
          <a:solidFill>
            <a:schemeClr val="bg1"/>
          </a:solidFill>
          <a:ln w="22225" cap="rnd">
            <a:solidFill>
              <a:schemeClr val="bg1">
                <a:alpha val="60000"/>
              </a:schemeClr>
            </a:solidFill>
            <a:prstDash val="solid"/>
          </a:ln>
          <a:effectLst>
            <a:outerShdw blurRad="101600" dist="50800" dir="7200000" algn="tl" rotWithShape="0">
              <a:srgbClr val="000000">
                <a:alpha val="45000"/>
              </a:srgbClr>
            </a:outerShdw>
          </a:effectLst>
        </p:spPr>
      </p:pic>
      <p:pic>
        <p:nvPicPr>
          <p:cNvPr id="11" name="Picture 10"/>
          <p:cNvPicPr>
            <a:picLocks noChangeAspect="1"/>
          </p:cNvPicPr>
          <p:nvPr/>
        </p:nvPicPr>
        <p:blipFill>
          <a:blip r:embed="rId33" cstate="email">
            <a:extLst>
              <a:ext uri="{28A0092B-C50C-407E-A947-70E740481C1C}">
                <a14:useLocalDpi xmlns:a14="http://schemas.microsoft.com/office/drawing/2010/main"/>
              </a:ext>
            </a:extLst>
          </a:blip>
          <a:stretch>
            <a:fillRect/>
          </a:stretch>
        </p:blipFill>
        <p:spPr>
          <a:xfrm>
            <a:off x="8706521" y="1626158"/>
            <a:ext cx="470164" cy="470164"/>
          </a:xfrm>
          <a:prstGeom prst="roundRect">
            <a:avLst>
              <a:gd name="adj" fmla="val 11111"/>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sp>
        <p:nvSpPr>
          <p:cNvPr id="12" name="Diagonal Stripe 11"/>
          <p:cNvSpPr/>
          <p:nvPr/>
        </p:nvSpPr>
        <p:spPr>
          <a:xfrm>
            <a:off x="7991780" y="3788062"/>
            <a:ext cx="841215" cy="841215"/>
          </a:xfrm>
          <a:prstGeom prst="diagStripe">
            <a:avLst>
              <a:gd name="adj" fmla="val 62600"/>
            </a:avLst>
          </a:prstGeom>
          <a:solidFill>
            <a:srgbClr val="7030A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4" name="TextBox 13"/>
          <p:cNvSpPr txBox="1"/>
          <p:nvPr/>
        </p:nvSpPr>
        <p:spPr>
          <a:xfrm rot="18824301">
            <a:off x="7840025" y="4016597"/>
            <a:ext cx="992579" cy="230832"/>
          </a:xfrm>
          <a:prstGeom prst="rect">
            <a:avLst/>
          </a:prstGeom>
          <a:noFill/>
        </p:spPr>
        <p:txBody>
          <a:bodyPr wrap="none" rtlCol="0">
            <a:spAutoFit/>
          </a:bodyPr>
          <a:lstStyle/>
          <a:p>
            <a:r>
              <a:rPr lang="ja-JP" altLang="en-US" sz="900" b="1">
                <a:solidFill>
                  <a:schemeClr val="bg1"/>
                </a:solidFill>
              </a:rPr>
              <a:t>インフィード枠</a:t>
            </a:r>
            <a:endParaRPr lang="en-US" sz="900" b="1" dirty="0">
              <a:solidFill>
                <a:schemeClr val="bg1"/>
              </a:solidFill>
            </a:endParaRPr>
          </a:p>
        </p:txBody>
      </p:sp>
      <p:pic>
        <p:nvPicPr>
          <p:cNvPr id="15" name="Picture 14"/>
          <p:cNvPicPr>
            <a:picLocks noChangeAspect="1"/>
          </p:cNvPicPr>
          <p:nvPr/>
        </p:nvPicPr>
        <p:blipFill>
          <a:blip r:embed="rId34" cstate="email">
            <a:extLst>
              <a:ext uri="{28A0092B-C50C-407E-A947-70E740481C1C}">
                <a14:useLocalDpi xmlns:a14="http://schemas.microsoft.com/office/drawing/2010/main"/>
              </a:ext>
            </a:extLst>
          </a:blip>
          <a:stretch>
            <a:fillRect/>
          </a:stretch>
        </p:blipFill>
        <p:spPr>
          <a:xfrm>
            <a:off x="8695052" y="2821162"/>
            <a:ext cx="478043" cy="478043"/>
          </a:xfrm>
          <a:prstGeom prst="roundRect">
            <a:avLst>
              <a:gd name="adj" fmla="val 11111"/>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pic>
        <p:nvPicPr>
          <p:cNvPr id="21" name="Picture 20"/>
          <p:cNvPicPr>
            <a:picLocks noChangeAspect="1"/>
          </p:cNvPicPr>
          <p:nvPr/>
        </p:nvPicPr>
        <p:blipFill>
          <a:blip r:embed="rId35" cstate="email">
            <a:extLst>
              <a:ext uri="{28A0092B-C50C-407E-A947-70E740481C1C}">
                <a14:useLocalDpi xmlns:a14="http://schemas.microsoft.com/office/drawing/2010/main"/>
              </a:ext>
            </a:extLst>
          </a:blip>
          <a:stretch>
            <a:fillRect/>
          </a:stretch>
        </p:blipFill>
        <p:spPr>
          <a:xfrm>
            <a:off x="9064015" y="3704826"/>
            <a:ext cx="478593" cy="478593"/>
          </a:xfrm>
          <a:prstGeom prst="roundRect">
            <a:avLst>
              <a:gd name="adj" fmla="val 11111"/>
            </a:avLst>
          </a:prstGeom>
          <a:ln w="22225" cap="rnd">
            <a:solidFill>
              <a:schemeClr val="bg1">
                <a:alpha val="60000"/>
              </a:schemeClr>
            </a:solidFill>
            <a:prstDash val="solid"/>
          </a:ln>
          <a:effectLst>
            <a:outerShdw blurRad="101600" dist="50800" dir="7200000" algn="tl" rotWithShape="0">
              <a:srgbClr val="000000">
                <a:alpha val="45000"/>
              </a:srgbClr>
            </a:outerShdw>
          </a:effectLst>
        </p:spPr>
      </p:pic>
      <p:grpSp>
        <p:nvGrpSpPr>
          <p:cNvPr id="89" name="Group 88"/>
          <p:cNvGrpSpPr/>
          <p:nvPr/>
        </p:nvGrpSpPr>
        <p:grpSpPr>
          <a:xfrm>
            <a:off x="7879397" y="5174200"/>
            <a:ext cx="230586" cy="161870"/>
            <a:chOff x="3312884" y="6032532"/>
            <a:chExt cx="270613" cy="206636"/>
          </a:xfrm>
          <a:solidFill>
            <a:srgbClr val="FF0000"/>
          </a:solidFill>
          <a:effectLst>
            <a:outerShdw blurRad="50800" dist="38100" dir="2700000" algn="tl" rotWithShape="0">
              <a:prstClr val="black">
                <a:alpha val="40000"/>
              </a:prstClr>
            </a:outerShdw>
          </a:effectLst>
        </p:grpSpPr>
        <p:sp>
          <p:nvSpPr>
            <p:cNvPr id="90" name="Chevron 89"/>
            <p:cNvSpPr/>
            <p:nvPr/>
          </p:nvSpPr>
          <p:spPr>
            <a:xfrm>
              <a:off x="3432154" y="6032532"/>
              <a:ext cx="151343" cy="206636"/>
            </a:xfrm>
            <a:prstGeom prst="chevron">
              <a:avLst/>
            </a:prstGeom>
            <a:grpFill/>
            <a:ln w="63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92" name="Chevron 91"/>
            <p:cNvSpPr/>
            <p:nvPr/>
          </p:nvSpPr>
          <p:spPr>
            <a:xfrm>
              <a:off x="3312884" y="6032532"/>
              <a:ext cx="151343" cy="206636"/>
            </a:xfrm>
            <a:prstGeom prst="chevron">
              <a:avLst/>
            </a:prstGeom>
            <a:grpFill/>
            <a:ln w="63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7660111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効果測定</a:t>
            </a:r>
            <a:endParaRPr lang="en-US" dirty="0"/>
          </a:p>
        </p:txBody>
      </p:sp>
      <p:sp>
        <p:nvSpPr>
          <p:cNvPr id="3" name="Content Placeholder 2"/>
          <p:cNvSpPr>
            <a:spLocks noGrp="1"/>
          </p:cNvSpPr>
          <p:nvPr>
            <p:ph idx="1"/>
          </p:nvPr>
        </p:nvSpPr>
        <p:spPr/>
        <p:txBody>
          <a:bodyPr>
            <a:normAutofit/>
          </a:bodyPr>
          <a:lstStyle/>
          <a:p>
            <a:r>
              <a:rPr lang="en-US" altLang="ja-JP" sz="1800" dirty="0"/>
              <a:t>Web</a:t>
            </a:r>
            <a:r>
              <a:rPr lang="ja-JP" altLang="en-US" sz="1800" dirty="0"/>
              <a:t>サイトでのコンバージョン計測の場合（スマホブラウザ</a:t>
            </a:r>
            <a:r>
              <a:rPr lang="en-US" altLang="ja-JP" sz="1800" dirty="0"/>
              <a:t> / PC</a:t>
            </a:r>
            <a:r>
              <a:rPr lang="ja-JP" altLang="en-US" sz="1800" dirty="0"/>
              <a:t>ブラウザ）</a:t>
            </a:r>
            <a:endParaRPr lang="en-US" altLang="ja-JP" sz="1800" dirty="0"/>
          </a:p>
          <a:p>
            <a:pPr lvl="1"/>
            <a:r>
              <a:rPr lang="ja-JP" altLang="en-US" dirty="0"/>
              <a:t>弊社ご提供のタグにて効果測定が可能です</a:t>
            </a:r>
            <a:r>
              <a:rPr lang="ja-JP" altLang="en-US"/>
              <a:t>が、</a:t>
            </a:r>
            <a:r>
              <a:rPr lang="ja-JP" altLang="en-US" b="1">
                <a:solidFill>
                  <a:srgbClr val="FF0000"/>
                </a:solidFill>
              </a:rPr>
              <a:t>アプリ面配信では基本的に効果測定できません。</a:t>
            </a:r>
            <a:endParaRPr lang="en-US" altLang="ja-JP" b="1" dirty="0">
              <a:solidFill>
                <a:srgbClr val="FF0000"/>
              </a:solidFill>
            </a:endParaRPr>
          </a:p>
          <a:p>
            <a:pPr lvl="2"/>
            <a:r>
              <a:rPr lang="ja-JP" altLang="en-US">
                <a:solidFill>
                  <a:srgbClr val="FF0000"/>
                </a:solidFill>
              </a:rPr>
              <a:t>位置情報系メニューは外部の効果計測ツールのご利用を強く推奨いたします。</a:t>
            </a:r>
            <a:endParaRPr lang="en-US" altLang="ja-JP" dirty="0">
              <a:solidFill>
                <a:srgbClr val="FF0000"/>
              </a:solidFill>
            </a:endParaRPr>
          </a:p>
          <a:p>
            <a:pPr lvl="2"/>
            <a:endParaRPr lang="en-US" altLang="ja-JP" b="1" dirty="0">
              <a:solidFill>
                <a:srgbClr val="FF0000"/>
              </a:solidFill>
            </a:endParaRPr>
          </a:p>
          <a:p>
            <a:pPr lvl="1"/>
            <a:endParaRPr lang="en-US" altLang="ja-JP" dirty="0"/>
          </a:p>
          <a:p>
            <a:pPr lvl="1"/>
            <a:endParaRPr lang="en-US" altLang="ja-JP" dirty="0"/>
          </a:p>
          <a:p>
            <a:pPr lvl="1"/>
            <a:endParaRPr lang="en-US" altLang="ja-JP" dirty="0"/>
          </a:p>
          <a:p>
            <a:pPr lvl="1"/>
            <a:endParaRPr lang="en-US" altLang="ja-JP" sz="1800" dirty="0"/>
          </a:p>
          <a:p>
            <a:pPr lvl="1"/>
            <a:endParaRPr lang="en-US" altLang="ja-JP" sz="1800" dirty="0"/>
          </a:p>
          <a:p>
            <a:pPr lvl="1"/>
            <a:endParaRPr lang="en-US" altLang="ja-JP" sz="1800" dirty="0"/>
          </a:p>
          <a:p>
            <a:pPr lvl="1"/>
            <a:endParaRPr lang="en-US" altLang="ja-JP" sz="1800" dirty="0"/>
          </a:p>
          <a:p>
            <a:pPr lvl="1"/>
            <a:endParaRPr lang="en-US" altLang="ja-JP" sz="1800" dirty="0"/>
          </a:p>
          <a:p>
            <a:r>
              <a:rPr lang="ja-JP" altLang="en-US" sz="1800" dirty="0"/>
              <a:t>アプリでのコンバージョン計測の場合</a:t>
            </a:r>
            <a:endParaRPr lang="en-US" altLang="ja-JP" sz="1800" dirty="0"/>
          </a:p>
          <a:p>
            <a:pPr lvl="1"/>
            <a:r>
              <a:rPr lang="ja-JP" altLang="en-US" dirty="0"/>
              <a:t>アプリインストールの計測には、外部の計測ツールをご利用ください。</a:t>
            </a:r>
            <a:endParaRPr lang="en-US" altLang="ja-JP"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31</a:t>
            </a:fld>
            <a:endParaRPr kumimoji="1" lang="ja-JP" altLang="en-US"/>
          </a:p>
        </p:txBody>
      </p:sp>
      <p:graphicFrame>
        <p:nvGraphicFramePr>
          <p:cNvPr id="6" name="Table 5"/>
          <p:cNvGraphicFramePr>
            <a:graphicFrameLocks noGrp="1"/>
          </p:cNvGraphicFramePr>
          <p:nvPr>
            <p:extLst>
              <p:ext uri="{D42A27DB-BD31-4B8C-83A1-F6EECF244321}">
                <p14:modId xmlns:p14="http://schemas.microsoft.com/office/powerpoint/2010/main" val="4003753676"/>
              </p:ext>
            </p:extLst>
          </p:nvPr>
        </p:nvGraphicFramePr>
        <p:xfrm>
          <a:off x="1410493" y="1804151"/>
          <a:ext cx="7819232" cy="1654952"/>
        </p:xfrm>
        <a:graphic>
          <a:graphicData uri="http://schemas.openxmlformats.org/drawingml/2006/table">
            <a:tbl>
              <a:tblPr firstCol="1">
                <a:tableStyleId>{5C22544A-7EE6-4342-B048-85BDC9FD1C3A}</a:tableStyleId>
              </a:tblPr>
              <a:tblGrid>
                <a:gridCol w="2024172">
                  <a:extLst>
                    <a:ext uri="{9D8B030D-6E8A-4147-A177-3AD203B41FA5}">
                      <a16:colId xmlns:a16="http://schemas.microsoft.com/office/drawing/2014/main" val="20000"/>
                    </a:ext>
                  </a:extLst>
                </a:gridCol>
                <a:gridCol w="5795060">
                  <a:extLst>
                    <a:ext uri="{9D8B030D-6E8A-4147-A177-3AD203B41FA5}">
                      <a16:colId xmlns:a16="http://schemas.microsoft.com/office/drawing/2014/main" val="20001"/>
                    </a:ext>
                  </a:extLst>
                </a:gridCol>
              </a:tblGrid>
              <a:tr h="276578">
                <a:tc>
                  <a:txBody>
                    <a:bodyPr/>
                    <a:lstStyle/>
                    <a:p>
                      <a:pPr algn="ctr"/>
                      <a:r>
                        <a:rPr lang="ja-JP" altLang="en-US" sz="1000" dirty="0">
                          <a:latin typeface="Meiryo" charset="-128"/>
                          <a:ea typeface="Meiryo" charset="-128"/>
                          <a:cs typeface="Meiryo" charset="-128"/>
                        </a:rPr>
                        <a:t>形式</a:t>
                      </a:r>
                      <a:endParaRPr lang="en-US" sz="1000" dirty="0">
                        <a:latin typeface="Meiryo" charset="-128"/>
                        <a:ea typeface="Meiryo" charset="-128"/>
                        <a:cs typeface="Meiryo" charset="-128"/>
                      </a:endParaRPr>
                    </a:p>
                  </a:txBody>
                  <a:tcPr anchor="ctr"/>
                </a:tc>
                <a:tc>
                  <a:txBody>
                    <a:bodyPr/>
                    <a:lstStyle/>
                    <a:p>
                      <a:r>
                        <a:rPr lang="en-US" sz="1000" dirty="0">
                          <a:latin typeface="Meiryo" charset="-128"/>
                          <a:ea typeface="Meiryo" charset="-128"/>
                          <a:cs typeface="Meiryo" charset="-128"/>
                        </a:rPr>
                        <a:t>IMG / </a:t>
                      </a:r>
                      <a:r>
                        <a:rPr lang="en-US" sz="1000" u="sng" dirty="0">
                          <a:latin typeface="Meiryo" charset="-128"/>
                          <a:ea typeface="Meiryo" charset="-128"/>
                          <a:cs typeface="Meiryo" charset="-128"/>
                        </a:rPr>
                        <a:t>JavaScript</a:t>
                      </a:r>
                    </a:p>
                  </a:txBody>
                  <a:tcPr anchor="ctr"/>
                </a:tc>
                <a:extLst>
                  <a:ext uri="{0D108BD9-81ED-4DB2-BD59-A6C34878D82A}">
                    <a16:rowId xmlns:a16="http://schemas.microsoft.com/office/drawing/2014/main" val="10000"/>
                  </a:ext>
                </a:extLst>
              </a:tr>
              <a:tr h="276578">
                <a:tc>
                  <a:txBody>
                    <a:bodyPr/>
                    <a:lstStyle/>
                    <a:p>
                      <a:pPr algn="ctr"/>
                      <a:r>
                        <a:rPr lang="en-US" altLang="ja-JP" sz="1000" dirty="0">
                          <a:latin typeface="Meiryo" charset="-128"/>
                          <a:ea typeface="Meiryo" charset="-128"/>
                          <a:cs typeface="Meiryo" charset="-128"/>
                        </a:rPr>
                        <a:t>CV</a:t>
                      </a:r>
                      <a:r>
                        <a:rPr lang="ja-JP" altLang="en-US" sz="1000" dirty="0">
                          <a:latin typeface="Meiryo" charset="-128"/>
                          <a:ea typeface="Meiryo" charset="-128"/>
                          <a:cs typeface="Meiryo" charset="-128"/>
                        </a:rPr>
                        <a:t>基準</a:t>
                      </a:r>
                      <a:endParaRPr lang="en-US" sz="1000" dirty="0">
                        <a:latin typeface="Meiryo" charset="-128"/>
                        <a:ea typeface="Meiryo" charset="-128"/>
                        <a:cs typeface="Meiryo" charset="-128"/>
                      </a:endParaRPr>
                    </a:p>
                  </a:txBody>
                  <a:tcPr anchor="ctr"/>
                </a:tc>
                <a:tc>
                  <a:txBody>
                    <a:bodyPr/>
                    <a:lstStyle/>
                    <a:p>
                      <a:r>
                        <a:rPr lang="ja-JP" altLang="en-US" sz="1000" u="sng" dirty="0">
                          <a:latin typeface="Meiryo" charset="-128"/>
                          <a:ea typeface="Meiryo" charset="-128"/>
                          <a:cs typeface="Meiryo" charset="-128"/>
                        </a:rPr>
                        <a:t>ポストクリック</a:t>
                      </a:r>
                      <a:r>
                        <a:rPr lang="en-US" altLang="ja-JP" sz="1000" dirty="0">
                          <a:latin typeface="Meiryo" charset="-128"/>
                          <a:ea typeface="Meiryo" charset="-128"/>
                          <a:cs typeface="Meiryo" charset="-128"/>
                        </a:rPr>
                        <a:t>, </a:t>
                      </a:r>
                      <a:r>
                        <a:rPr lang="ja-JP" altLang="en-US" sz="1000" dirty="0">
                          <a:latin typeface="Meiryo" charset="-128"/>
                          <a:ea typeface="Meiryo" charset="-128"/>
                          <a:cs typeface="Meiryo" charset="-128"/>
                        </a:rPr>
                        <a:t>ポスト</a:t>
                      </a:r>
                      <a:r>
                        <a:rPr lang="en-US" altLang="ja-JP" sz="1000" dirty="0">
                          <a:latin typeface="Meiryo" charset="-128"/>
                          <a:ea typeface="Meiryo" charset="-128"/>
                          <a:cs typeface="Meiryo" charset="-128"/>
                        </a:rPr>
                        <a:t>View, </a:t>
                      </a:r>
                      <a:r>
                        <a:rPr lang="ja-JP" altLang="en-US" sz="1000" dirty="0">
                          <a:latin typeface="Meiryo" charset="-128"/>
                          <a:ea typeface="Meiryo" charset="-128"/>
                          <a:cs typeface="Meiryo" charset="-128"/>
                        </a:rPr>
                        <a:t>ハイブリッド</a:t>
                      </a:r>
                      <a:endParaRPr lang="en-US" sz="1000" dirty="0">
                        <a:latin typeface="Meiryo" charset="-128"/>
                        <a:ea typeface="Meiryo" charset="-128"/>
                        <a:cs typeface="Meiryo" charset="-128"/>
                      </a:endParaRPr>
                    </a:p>
                  </a:txBody>
                  <a:tcPr anchor="ctr"/>
                </a:tc>
                <a:extLst>
                  <a:ext uri="{0D108BD9-81ED-4DB2-BD59-A6C34878D82A}">
                    <a16:rowId xmlns:a16="http://schemas.microsoft.com/office/drawing/2014/main" val="10001"/>
                  </a:ext>
                </a:extLst>
              </a:tr>
              <a:tr h="276578">
                <a:tc>
                  <a:txBody>
                    <a:bodyPr/>
                    <a:lstStyle/>
                    <a:p>
                      <a:pPr algn="ctr"/>
                      <a:r>
                        <a:rPr lang="ja-JP" altLang="en-US" sz="1000" dirty="0">
                          <a:latin typeface="Meiryo" charset="-128"/>
                          <a:ea typeface="Meiryo" charset="-128"/>
                          <a:cs typeface="Meiryo" charset="-128"/>
                        </a:rPr>
                        <a:t>失効期間</a:t>
                      </a:r>
                      <a:endParaRPr lang="en-US" sz="1000" dirty="0">
                        <a:latin typeface="Meiryo" charset="-128"/>
                        <a:ea typeface="Meiryo" charset="-128"/>
                        <a:cs typeface="Meiryo" charset="-128"/>
                      </a:endParaRPr>
                    </a:p>
                  </a:txBody>
                  <a:tcPr anchor="ctr"/>
                </a:tc>
                <a:tc>
                  <a:txBody>
                    <a:bodyPr/>
                    <a:lstStyle/>
                    <a:p>
                      <a:r>
                        <a:rPr lang="en-US" sz="1000" dirty="0">
                          <a:latin typeface="Meiryo" charset="-128"/>
                          <a:ea typeface="Meiryo" charset="-128"/>
                          <a:cs typeface="Meiryo" charset="-128"/>
                        </a:rPr>
                        <a:t>1~</a:t>
                      </a:r>
                      <a:r>
                        <a:rPr lang="en-US" sz="1000" u="sng" dirty="0">
                          <a:latin typeface="Meiryo" charset="-128"/>
                          <a:ea typeface="Meiryo" charset="-128"/>
                          <a:cs typeface="Meiryo" charset="-128"/>
                        </a:rPr>
                        <a:t>90</a:t>
                      </a:r>
                      <a:r>
                        <a:rPr lang="ja-JP" altLang="en-US" sz="1000" u="sng" dirty="0">
                          <a:latin typeface="Meiryo" charset="-128"/>
                          <a:ea typeface="Meiryo" charset="-128"/>
                          <a:cs typeface="Meiryo" charset="-128"/>
                        </a:rPr>
                        <a:t>日</a:t>
                      </a:r>
                      <a:r>
                        <a:rPr lang="en-US" altLang="ja-JP" sz="1000" baseline="0" dirty="0">
                          <a:latin typeface="Meiryo" charset="-128"/>
                          <a:ea typeface="Meiryo" charset="-128"/>
                          <a:cs typeface="Meiryo" charset="-128"/>
                        </a:rPr>
                        <a:t> / 1~23</a:t>
                      </a:r>
                      <a:r>
                        <a:rPr lang="ja-JP" altLang="en-US" sz="1000" baseline="0" dirty="0">
                          <a:latin typeface="Meiryo" charset="-128"/>
                          <a:ea typeface="Meiryo" charset="-128"/>
                          <a:cs typeface="Meiryo" charset="-128"/>
                        </a:rPr>
                        <a:t>時間</a:t>
                      </a:r>
                      <a:r>
                        <a:rPr lang="en-US" altLang="ja-JP" sz="1000" baseline="0" dirty="0">
                          <a:latin typeface="Meiryo" charset="-128"/>
                          <a:ea typeface="Meiryo" charset="-128"/>
                          <a:cs typeface="Meiryo" charset="-128"/>
                        </a:rPr>
                        <a:t> / 1~59</a:t>
                      </a:r>
                      <a:r>
                        <a:rPr lang="ja-JP" altLang="en-US" sz="1000" baseline="0" dirty="0">
                          <a:latin typeface="Meiryo" charset="-128"/>
                          <a:ea typeface="Meiryo" charset="-128"/>
                          <a:cs typeface="Meiryo" charset="-128"/>
                        </a:rPr>
                        <a:t>分 の中から</a:t>
                      </a:r>
                      <a:r>
                        <a:rPr lang="ja-JP" altLang="en-US" sz="1000" dirty="0">
                          <a:latin typeface="Meiryo" charset="-128"/>
                          <a:ea typeface="Meiryo" charset="-128"/>
                          <a:cs typeface="Meiryo" charset="-128"/>
                        </a:rPr>
                        <a:t>設定可能</a:t>
                      </a:r>
                      <a:endParaRPr lang="en-US" sz="1000" dirty="0">
                        <a:latin typeface="Meiryo" charset="-128"/>
                        <a:ea typeface="Meiryo" charset="-128"/>
                        <a:cs typeface="Meiryo" charset="-128"/>
                      </a:endParaRPr>
                    </a:p>
                  </a:txBody>
                  <a:tcPr anchor="ctr"/>
                </a:tc>
                <a:extLst>
                  <a:ext uri="{0D108BD9-81ED-4DB2-BD59-A6C34878D82A}">
                    <a16:rowId xmlns:a16="http://schemas.microsoft.com/office/drawing/2014/main" val="10002"/>
                  </a:ext>
                </a:extLst>
              </a:tr>
              <a:tr h="276578">
                <a:tc>
                  <a:txBody>
                    <a:bodyPr/>
                    <a:lstStyle/>
                    <a:p>
                      <a:pPr algn="ctr"/>
                      <a:r>
                        <a:rPr lang="ja-JP" altLang="en-US" sz="1000" dirty="0">
                          <a:latin typeface="Meiryo" charset="-128"/>
                          <a:ea typeface="Meiryo" charset="-128"/>
                          <a:cs typeface="Meiryo" charset="-128"/>
                        </a:rPr>
                        <a:t>重複</a:t>
                      </a:r>
                      <a:r>
                        <a:rPr lang="en-US" altLang="ja-JP" sz="1000" dirty="0">
                          <a:latin typeface="Meiryo" charset="-128"/>
                          <a:ea typeface="Meiryo" charset="-128"/>
                          <a:cs typeface="Meiryo" charset="-128"/>
                        </a:rPr>
                        <a:t>CV</a:t>
                      </a:r>
                      <a:r>
                        <a:rPr lang="ja-JP" altLang="en-US" sz="1000" dirty="0">
                          <a:latin typeface="Meiryo" charset="-128"/>
                          <a:ea typeface="Meiryo" charset="-128"/>
                          <a:cs typeface="Meiryo" charset="-128"/>
                        </a:rPr>
                        <a:t>カウント</a:t>
                      </a:r>
                      <a:endParaRPr lang="en-US" sz="1000" dirty="0">
                        <a:latin typeface="Meiryo" charset="-128"/>
                        <a:ea typeface="Meiryo" charset="-128"/>
                        <a:cs typeface="Meiryo" charset="-128"/>
                      </a:endParaRPr>
                    </a:p>
                  </a:txBody>
                  <a:tcPr anchor="ctr"/>
                </a:tc>
                <a:tc>
                  <a:txBody>
                    <a:bodyPr/>
                    <a:lstStyle/>
                    <a:p>
                      <a:pPr marL="171450" indent="-171450">
                        <a:buFont typeface="Arial" charset="0"/>
                        <a:buChar char="•"/>
                      </a:pPr>
                      <a:r>
                        <a:rPr lang="en-US" altLang="ja-JP" sz="1000" u="none" dirty="0">
                          <a:latin typeface="Meiryo" charset="-128"/>
                          <a:ea typeface="Meiryo" charset="-128"/>
                          <a:cs typeface="Meiryo" charset="-128"/>
                        </a:rPr>
                        <a:t>1</a:t>
                      </a:r>
                      <a:r>
                        <a:rPr lang="ja-JP" altLang="en-US" sz="1000" u="none" dirty="0">
                          <a:latin typeface="Meiryo" charset="-128"/>
                          <a:ea typeface="Meiryo" charset="-128"/>
                          <a:cs typeface="Meiryo" charset="-128"/>
                        </a:rPr>
                        <a:t>タグにつき、</a:t>
                      </a:r>
                      <a:r>
                        <a:rPr lang="en-US" altLang="ja-JP" sz="1000" u="none" dirty="0">
                          <a:latin typeface="Meiryo" charset="-128"/>
                          <a:ea typeface="Meiryo" charset="-128"/>
                          <a:cs typeface="Meiryo" charset="-128"/>
                        </a:rPr>
                        <a:t>1</a:t>
                      </a:r>
                      <a:r>
                        <a:rPr lang="ja-JP" altLang="en-US" sz="1000" u="none" dirty="0">
                          <a:latin typeface="Meiryo" charset="-128"/>
                          <a:ea typeface="Meiryo" charset="-128"/>
                          <a:cs typeface="Meiryo" charset="-128"/>
                        </a:rPr>
                        <a:t>ユーザー</a:t>
                      </a:r>
                      <a:r>
                        <a:rPr lang="en-US" altLang="ja-JP" sz="1000" u="none" dirty="0">
                          <a:latin typeface="Meiryo" charset="-128"/>
                          <a:ea typeface="Meiryo" charset="-128"/>
                          <a:cs typeface="Meiryo" charset="-128"/>
                        </a:rPr>
                        <a:t>1</a:t>
                      </a:r>
                      <a:r>
                        <a:rPr lang="ja-JP" altLang="en-US" sz="1000" u="none" dirty="0">
                          <a:latin typeface="Meiryo" charset="-128"/>
                          <a:ea typeface="Meiryo" charset="-128"/>
                          <a:cs typeface="Meiryo" charset="-128"/>
                        </a:rPr>
                        <a:t>回だけカウント</a:t>
                      </a:r>
                      <a:endParaRPr lang="en-US" altLang="ja-JP" sz="1000" u="none" dirty="0">
                        <a:latin typeface="Meiryo" charset="-128"/>
                        <a:ea typeface="Meiryo" charset="-128"/>
                        <a:cs typeface="Meiryo" charset="-128"/>
                      </a:endParaRPr>
                    </a:p>
                    <a:p>
                      <a:pPr marL="171450" indent="-171450">
                        <a:buFont typeface="Arial" charset="0"/>
                        <a:buChar char="•"/>
                      </a:pPr>
                      <a:r>
                        <a:rPr lang="en-US" altLang="ja-JP" sz="1000" dirty="0">
                          <a:latin typeface="Meiryo" charset="-128"/>
                          <a:ea typeface="Meiryo" charset="-128"/>
                          <a:cs typeface="Meiryo" charset="-128"/>
                        </a:rPr>
                        <a:t>1</a:t>
                      </a:r>
                      <a:r>
                        <a:rPr lang="ja-JP" altLang="en-US" sz="1000" dirty="0">
                          <a:latin typeface="Meiryo" charset="-128"/>
                          <a:ea typeface="Meiryo" charset="-128"/>
                          <a:cs typeface="Meiryo" charset="-128"/>
                        </a:rPr>
                        <a:t>タグにつき、</a:t>
                      </a:r>
                      <a:r>
                        <a:rPr lang="en-US" altLang="ja-JP" sz="1000" dirty="0">
                          <a:latin typeface="Meiryo" charset="-128"/>
                          <a:ea typeface="Meiryo" charset="-128"/>
                          <a:cs typeface="Meiryo" charset="-128"/>
                        </a:rPr>
                        <a:t>1</a:t>
                      </a:r>
                      <a:r>
                        <a:rPr lang="ja-JP" altLang="en-US" sz="1000" dirty="0">
                          <a:latin typeface="Meiryo" charset="-128"/>
                          <a:ea typeface="Meiryo" charset="-128"/>
                          <a:cs typeface="Meiryo" charset="-128"/>
                        </a:rPr>
                        <a:t>ユーザーの重複</a:t>
                      </a:r>
                      <a:r>
                        <a:rPr lang="en-US" altLang="ja-JP" sz="1000" dirty="0">
                          <a:latin typeface="Meiryo" charset="-128"/>
                          <a:ea typeface="Meiryo" charset="-128"/>
                          <a:cs typeface="Meiryo" charset="-128"/>
                        </a:rPr>
                        <a:t>CV</a:t>
                      </a:r>
                      <a:r>
                        <a:rPr lang="ja-JP" altLang="en-US" sz="1000" dirty="0">
                          <a:latin typeface="Meiryo" charset="-128"/>
                          <a:ea typeface="Meiryo" charset="-128"/>
                          <a:cs typeface="Meiryo" charset="-128"/>
                        </a:rPr>
                        <a:t>をすべてカウント</a:t>
                      </a:r>
                      <a:endParaRPr lang="en-US" altLang="ja-JP" sz="1000" dirty="0">
                        <a:latin typeface="Meiryo" charset="-128"/>
                        <a:ea typeface="Meiryo" charset="-128"/>
                        <a:cs typeface="Meiryo" charset="-128"/>
                      </a:endParaRPr>
                    </a:p>
                    <a:p>
                      <a:pPr marL="171450" marR="0" indent="-171450" algn="l" defTabSz="457200" rtl="0" eaLnBrk="1" fontAlgn="auto" latinLnBrk="0" hangingPunct="1">
                        <a:lnSpc>
                          <a:spcPct val="100000"/>
                        </a:lnSpc>
                        <a:spcBef>
                          <a:spcPts val="0"/>
                        </a:spcBef>
                        <a:spcAft>
                          <a:spcPts val="0"/>
                        </a:spcAft>
                        <a:buClrTx/>
                        <a:buSzTx/>
                        <a:buFont typeface="Arial" charset="0"/>
                        <a:buChar char="•"/>
                        <a:tabLst/>
                        <a:defRPr/>
                      </a:pPr>
                      <a:r>
                        <a:rPr lang="en-US" altLang="ja-JP" sz="1000" u="sng" dirty="0">
                          <a:latin typeface="Meiryo" charset="-128"/>
                          <a:ea typeface="Meiryo" charset="-128"/>
                          <a:cs typeface="Meiryo" charset="-128"/>
                        </a:rPr>
                        <a:t>1</a:t>
                      </a:r>
                      <a:r>
                        <a:rPr lang="ja-JP" altLang="en-US" sz="1000" u="sng" dirty="0">
                          <a:latin typeface="Meiryo" charset="-128"/>
                          <a:ea typeface="Meiryo" charset="-128"/>
                          <a:cs typeface="Meiryo" charset="-128"/>
                        </a:rPr>
                        <a:t>タグにつき、</a:t>
                      </a:r>
                      <a:r>
                        <a:rPr lang="en-US" altLang="ja-JP" sz="1000" u="sng" dirty="0">
                          <a:latin typeface="Meiryo" charset="-128"/>
                          <a:ea typeface="Meiryo" charset="-128"/>
                          <a:cs typeface="Meiryo" charset="-128"/>
                        </a:rPr>
                        <a:t>1</a:t>
                      </a:r>
                      <a:r>
                        <a:rPr lang="ja-JP" altLang="en-US" sz="1000" u="sng" dirty="0">
                          <a:latin typeface="Meiryo" charset="-128"/>
                          <a:ea typeface="Meiryo" charset="-128"/>
                          <a:cs typeface="Meiryo" charset="-128"/>
                        </a:rPr>
                        <a:t>ユーザーごと</a:t>
                      </a:r>
                      <a:r>
                        <a:rPr lang="en-US" altLang="ja-JP" sz="1000" dirty="0">
                          <a:latin typeface="Meiryo" charset="-128"/>
                          <a:ea typeface="Meiryo" charset="-128"/>
                          <a:cs typeface="Meiryo" charset="-128"/>
                        </a:rPr>
                        <a:t>[</a:t>
                      </a:r>
                      <a:r>
                        <a:rPr lang="ja-JP" altLang="en-US" sz="1000" dirty="0">
                          <a:latin typeface="Meiryo" charset="-128"/>
                          <a:ea typeface="Meiryo" charset="-128"/>
                          <a:cs typeface="Meiryo" charset="-128"/>
                        </a:rPr>
                        <a:t>◯日</a:t>
                      </a:r>
                      <a:r>
                        <a:rPr lang="en-US" altLang="ja-JP" sz="1000" dirty="0">
                          <a:latin typeface="Meiryo" charset="-128"/>
                          <a:ea typeface="Meiryo" charset="-128"/>
                          <a:cs typeface="Meiryo" charset="-128"/>
                        </a:rPr>
                        <a:t>/</a:t>
                      </a:r>
                      <a:r>
                        <a:rPr lang="ja-JP" altLang="en-US" sz="1000" dirty="0">
                          <a:latin typeface="Meiryo" charset="-128"/>
                          <a:ea typeface="Meiryo" charset="-128"/>
                          <a:cs typeface="Meiryo" charset="-128"/>
                        </a:rPr>
                        <a:t>◯時間</a:t>
                      </a:r>
                      <a:r>
                        <a:rPr lang="en-US" altLang="ja-JP" sz="1000" dirty="0">
                          <a:latin typeface="Meiryo" charset="-128"/>
                          <a:ea typeface="Meiryo" charset="-128"/>
                          <a:cs typeface="Meiryo" charset="-128"/>
                        </a:rPr>
                        <a:t>/</a:t>
                      </a:r>
                      <a:r>
                        <a:rPr lang="ja-JP" altLang="en-US" sz="1000" dirty="0">
                          <a:latin typeface="Meiryo" charset="-128"/>
                          <a:ea typeface="Meiryo" charset="-128"/>
                          <a:cs typeface="Meiryo" charset="-128"/>
                        </a:rPr>
                        <a:t>◯分</a:t>
                      </a:r>
                      <a:r>
                        <a:rPr lang="en-US" altLang="ja-JP" sz="1000" dirty="0">
                          <a:latin typeface="Meiryo" charset="-128"/>
                          <a:ea typeface="Meiryo" charset="-128"/>
                          <a:cs typeface="Meiryo" charset="-128"/>
                        </a:rPr>
                        <a:t>]</a:t>
                      </a:r>
                      <a:r>
                        <a:rPr lang="ja-JP" altLang="en-US" sz="1000" dirty="0">
                          <a:latin typeface="Meiryo" charset="-128"/>
                          <a:ea typeface="Meiryo" charset="-128"/>
                          <a:cs typeface="Meiryo" charset="-128"/>
                        </a:rPr>
                        <a:t> （</a:t>
                      </a:r>
                      <a:r>
                        <a:rPr lang="ja-JP" altLang="en-US" sz="1000" u="sng" dirty="0">
                          <a:latin typeface="Meiryo" charset="-128"/>
                          <a:ea typeface="Meiryo" charset="-128"/>
                          <a:cs typeface="Meiryo" charset="-128"/>
                        </a:rPr>
                        <a:t>デフォルト</a:t>
                      </a:r>
                      <a:r>
                        <a:rPr lang="en-US" altLang="ja-JP" sz="1000" u="sng" dirty="0">
                          <a:latin typeface="Meiryo" charset="-128"/>
                          <a:ea typeface="Meiryo" charset="-128"/>
                          <a:cs typeface="Meiryo" charset="-128"/>
                        </a:rPr>
                        <a:t>1</a:t>
                      </a:r>
                      <a:r>
                        <a:rPr lang="ja-JP" altLang="en-US" sz="1000" u="sng" dirty="0">
                          <a:latin typeface="Meiryo" charset="-128"/>
                          <a:ea typeface="Meiryo" charset="-128"/>
                          <a:cs typeface="Meiryo" charset="-128"/>
                        </a:rPr>
                        <a:t>日</a:t>
                      </a:r>
                      <a:r>
                        <a:rPr lang="ja-JP" altLang="en-US" sz="1000" dirty="0">
                          <a:latin typeface="Meiryo" charset="-128"/>
                          <a:ea typeface="Meiryo" charset="-128"/>
                          <a:cs typeface="Meiryo" charset="-128"/>
                        </a:rPr>
                        <a:t>）あたり</a:t>
                      </a:r>
                      <a:r>
                        <a:rPr lang="en-US" altLang="ja-JP" sz="1000" dirty="0">
                          <a:latin typeface="Meiryo" charset="-128"/>
                          <a:ea typeface="Meiryo" charset="-128"/>
                          <a:cs typeface="Meiryo" charset="-128"/>
                        </a:rPr>
                        <a:t>1</a:t>
                      </a:r>
                      <a:r>
                        <a:rPr lang="ja-JP" altLang="en-US" sz="1000" dirty="0">
                          <a:latin typeface="Meiryo" charset="-128"/>
                          <a:ea typeface="Meiryo" charset="-128"/>
                          <a:cs typeface="Meiryo" charset="-128"/>
                        </a:rPr>
                        <a:t>回だけカウント</a:t>
                      </a:r>
                      <a:endParaRPr lang="en-US" sz="1000" dirty="0">
                        <a:latin typeface="Meiryo" charset="-128"/>
                        <a:ea typeface="Meiryo" charset="-128"/>
                        <a:cs typeface="Meiryo" charset="-128"/>
                      </a:endParaRPr>
                    </a:p>
                  </a:txBody>
                  <a:tcPr anchor="ctr"/>
                </a:tc>
                <a:extLst>
                  <a:ext uri="{0D108BD9-81ED-4DB2-BD59-A6C34878D82A}">
                    <a16:rowId xmlns:a16="http://schemas.microsoft.com/office/drawing/2014/main" val="10003"/>
                  </a:ext>
                </a:extLst>
              </a:tr>
              <a:tr h="276578">
                <a:tc>
                  <a:txBody>
                    <a:bodyPr/>
                    <a:lstStyle/>
                    <a:p>
                      <a:pPr algn="ctr"/>
                      <a:r>
                        <a:rPr lang="ja-JP" altLang="en-US" sz="1000" dirty="0">
                          <a:latin typeface="Meiryo" charset="-128"/>
                          <a:ea typeface="Meiryo" charset="-128"/>
                          <a:cs typeface="Meiryo" charset="-128"/>
                        </a:rPr>
                        <a:t>カスタム値</a:t>
                      </a:r>
                      <a:endParaRPr lang="en-US" sz="1000" dirty="0">
                        <a:latin typeface="Meiryo" charset="-128"/>
                        <a:ea typeface="Meiryo" charset="-128"/>
                        <a:cs typeface="Meiryo" charset="-128"/>
                      </a:endParaRPr>
                    </a:p>
                  </a:txBody>
                  <a:tcPr anchor="ctr"/>
                </a:tc>
                <a:tc>
                  <a:txBody>
                    <a:bodyPr/>
                    <a:lstStyle/>
                    <a:p>
                      <a:pPr marL="0" indent="0">
                        <a:buFont typeface="Arial" charset="0"/>
                        <a:buNone/>
                      </a:pPr>
                      <a:r>
                        <a:rPr lang="ja-JP" altLang="en-US" sz="1000" dirty="0">
                          <a:latin typeface="Meiryo" charset="-128"/>
                          <a:ea typeface="Meiryo" charset="-128"/>
                          <a:cs typeface="Meiryo" charset="-128"/>
                        </a:rPr>
                        <a:t>売上</a:t>
                      </a:r>
                      <a:r>
                        <a:rPr lang="en-US" altLang="ja-JP" sz="1000" dirty="0">
                          <a:latin typeface="Meiryo" charset="-128"/>
                          <a:ea typeface="Meiryo" charset="-128"/>
                          <a:cs typeface="Meiryo" charset="-128"/>
                        </a:rPr>
                        <a:t>, </a:t>
                      </a:r>
                      <a:r>
                        <a:rPr lang="ja-JP" altLang="en-US" sz="1000" dirty="0">
                          <a:latin typeface="Meiryo" charset="-128"/>
                          <a:ea typeface="Meiryo" charset="-128"/>
                          <a:cs typeface="Meiryo" charset="-128"/>
                        </a:rPr>
                        <a:t>オーダー</a:t>
                      </a:r>
                      <a:r>
                        <a:rPr lang="en-US" altLang="ja-JP" sz="1000" dirty="0">
                          <a:latin typeface="Meiryo" charset="-128"/>
                          <a:ea typeface="Meiryo" charset="-128"/>
                          <a:cs typeface="Meiryo" charset="-128"/>
                        </a:rPr>
                        <a:t>ID/SKU</a:t>
                      </a:r>
                      <a:r>
                        <a:rPr lang="en-US" altLang="ja-JP" sz="1000" baseline="0" dirty="0">
                          <a:latin typeface="Meiryo" charset="-128"/>
                          <a:ea typeface="Meiryo" charset="-128"/>
                          <a:cs typeface="Meiryo" charset="-128"/>
                        </a:rPr>
                        <a:t>, </a:t>
                      </a:r>
                      <a:r>
                        <a:rPr lang="ja-JP" altLang="en-US" sz="1000" baseline="0" dirty="0">
                          <a:latin typeface="Meiryo" charset="-128"/>
                          <a:ea typeface="Meiryo" charset="-128"/>
                          <a:cs typeface="Meiryo" charset="-128"/>
                        </a:rPr>
                        <a:t>リダイレクト</a:t>
                      </a:r>
                      <a:r>
                        <a:rPr lang="en-US" altLang="ja-JP" sz="1000" baseline="0" dirty="0">
                          <a:latin typeface="Meiryo" charset="-128"/>
                          <a:ea typeface="Meiryo" charset="-128"/>
                          <a:cs typeface="Meiryo" charset="-128"/>
                        </a:rPr>
                        <a:t>URL</a:t>
                      </a:r>
                      <a:endParaRPr lang="en-US" sz="1000" dirty="0">
                        <a:latin typeface="Meiryo" charset="-128"/>
                        <a:ea typeface="Meiryo" charset="-128"/>
                        <a:cs typeface="Meiryo" charset="-128"/>
                      </a:endParaRPr>
                    </a:p>
                  </a:txBody>
                  <a:tcPr anchor="ctr"/>
                </a:tc>
                <a:extLst>
                  <a:ext uri="{0D108BD9-81ED-4DB2-BD59-A6C34878D82A}">
                    <a16:rowId xmlns:a16="http://schemas.microsoft.com/office/drawing/2014/main" val="10004"/>
                  </a:ext>
                </a:extLst>
              </a:tr>
            </a:tbl>
          </a:graphicData>
        </a:graphic>
      </p:graphicFrame>
      <p:sp>
        <p:nvSpPr>
          <p:cNvPr id="7" name="TextBox 6"/>
          <p:cNvSpPr txBox="1"/>
          <p:nvPr/>
        </p:nvSpPr>
        <p:spPr>
          <a:xfrm>
            <a:off x="3384550" y="3488885"/>
            <a:ext cx="1980029" cy="246221"/>
          </a:xfrm>
          <a:prstGeom prst="rect">
            <a:avLst/>
          </a:prstGeom>
          <a:noFill/>
        </p:spPr>
        <p:txBody>
          <a:bodyPr wrap="none" rtlCol="0">
            <a:spAutoFit/>
          </a:bodyPr>
          <a:lstStyle/>
          <a:p>
            <a:r>
              <a:rPr lang="en-US" altLang="ja-JP" sz="1000" dirty="0">
                <a:latin typeface="Meiryo" charset="-128"/>
                <a:ea typeface="Meiryo" charset="-128"/>
                <a:cs typeface="Meiryo" charset="-128"/>
              </a:rPr>
              <a:t>※</a:t>
            </a:r>
            <a:r>
              <a:rPr lang="ja-JP" altLang="en-US" sz="1000" dirty="0">
                <a:latin typeface="Meiryo" charset="-128"/>
                <a:ea typeface="Meiryo" charset="-128"/>
                <a:cs typeface="Meiryo" charset="-128"/>
              </a:rPr>
              <a:t>下線部がデフォルトの設定値</a:t>
            </a:r>
            <a:endParaRPr lang="en-US" sz="1000" dirty="0">
              <a:latin typeface="Meiryo" charset="-128"/>
              <a:ea typeface="Meiryo" charset="-128"/>
              <a:cs typeface="Meiryo" charset="-128"/>
            </a:endParaRPr>
          </a:p>
        </p:txBody>
      </p:sp>
      <p:sp>
        <p:nvSpPr>
          <p:cNvPr id="10" name="Rectangle 9"/>
          <p:cNvSpPr/>
          <p:nvPr/>
        </p:nvSpPr>
        <p:spPr>
          <a:xfrm>
            <a:off x="1304416" y="6179906"/>
            <a:ext cx="7806102" cy="276999"/>
          </a:xfrm>
          <a:prstGeom prst="rect">
            <a:avLst/>
          </a:prstGeom>
          <a:noFill/>
        </p:spPr>
        <p:txBody>
          <a:bodyPr wrap="square">
            <a:spAutoFit/>
          </a:bodyPr>
          <a:lstStyle/>
          <a:p>
            <a:r>
              <a:rPr lang="en-US" altLang="ja-JP" sz="1200" dirty="0">
                <a:latin typeface="Meiryo" charset="-128"/>
                <a:ea typeface="Meiryo" charset="-128"/>
                <a:cs typeface="Meiryo" charset="-128"/>
              </a:rPr>
              <a:t>※</a:t>
            </a:r>
            <a:r>
              <a:rPr lang="ja-JP" altLang="en-US" sz="1200" dirty="0">
                <a:latin typeface="Meiryo" charset="-128"/>
                <a:ea typeface="Meiryo" charset="-128"/>
                <a:cs typeface="Meiryo" charset="-128"/>
              </a:rPr>
              <a:t>その他ツールをお使いの場合もお問い合わせください。</a:t>
            </a:r>
            <a:r>
              <a:rPr lang="en-US" sz="1100" dirty="0">
                <a:latin typeface="Meiryo" charset="-128"/>
                <a:ea typeface="Meiryo" charset="-128"/>
                <a:cs typeface="Meiryo" charset="-128"/>
              </a:rPr>
              <a:t>“</a:t>
            </a:r>
            <a:r>
              <a:rPr lang="en-US" sz="1100" dirty="0" err="1">
                <a:latin typeface="Meiryo" charset="-128"/>
                <a:ea typeface="Meiryo" charset="-128"/>
                <a:cs typeface="Meiryo" charset="-128"/>
              </a:rPr>
              <a:t>Postback</a:t>
            </a:r>
            <a:r>
              <a:rPr lang="en-US" sz="1100" dirty="0">
                <a:latin typeface="Meiryo" charset="-128"/>
                <a:ea typeface="Meiryo" charset="-128"/>
                <a:cs typeface="Meiryo" charset="-128"/>
              </a:rPr>
              <a:t> URL”</a:t>
            </a:r>
            <a:r>
              <a:rPr lang="ja-JP" altLang="en-US" sz="1100" dirty="0">
                <a:latin typeface="Meiryo" charset="-128"/>
                <a:ea typeface="Meiryo" charset="-128"/>
                <a:cs typeface="Meiryo" charset="-128"/>
              </a:rPr>
              <a:t>方式での連携が可能です。</a:t>
            </a:r>
            <a:endParaRPr lang="en-US" sz="1100" dirty="0">
              <a:latin typeface="Meiryo" charset="-128"/>
              <a:ea typeface="Meiryo" charset="-128"/>
              <a:cs typeface="Meiryo" charset="-128"/>
            </a:endParaRPr>
          </a:p>
        </p:txBody>
      </p:sp>
      <p:graphicFrame>
        <p:nvGraphicFramePr>
          <p:cNvPr id="12" name="Table 11"/>
          <p:cNvGraphicFramePr>
            <a:graphicFrameLocks noGrp="1"/>
          </p:cNvGraphicFramePr>
          <p:nvPr>
            <p:extLst>
              <p:ext uri="{D42A27DB-BD31-4B8C-83A1-F6EECF244321}">
                <p14:modId xmlns:p14="http://schemas.microsoft.com/office/powerpoint/2010/main" val="1057866306"/>
              </p:ext>
            </p:extLst>
          </p:nvPr>
        </p:nvGraphicFramePr>
        <p:xfrm>
          <a:off x="1304416" y="5349618"/>
          <a:ext cx="6603999" cy="741680"/>
        </p:xfrm>
        <a:graphic>
          <a:graphicData uri="http://schemas.openxmlformats.org/drawingml/2006/table">
            <a:tbl>
              <a:tblPr>
                <a:tableStyleId>{8799B23B-EC83-4686-B30A-512413B5E67A}</a:tableStyleId>
              </a:tblPr>
              <a:tblGrid>
                <a:gridCol w="2201333">
                  <a:extLst>
                    <a:ext uri="{9D8B030D-6E8A-4147-A177-3AD203B41FA5}">
                      <a16:colId xmlns:a16="http://schemas.microsoft.com/office/drawing/2014/main" val="20000"/>
                    </a:ext>
                  </a:extLst>
                </a:gridCol>
                <a:gridCol w="2201333">
                  <a:extLst>
                    <a:ext uri="{9D8B030D-6E8A-4147-A177-3AD203B41FA5}">
                      <a16:colId xmlns:a16="http://schemas.microsoft.com/office/drawing/2014/main" val="20001"/>
                    </a:ext>
                  </a:extLst>
                </a:gridCol>
                <a:gridCol w="2201333">
                  <a:extLst>
                    <a:ext uri="{9D8B030D-6E8A-4147-A177-3AD203B41FA5}">
                      <a16:colId xmlns:a16="http://schemas.microsoft.com/office/drawing/2014/main" val="20002"/>
                    </a:ext>
                  </a:extLst>
                </a:gridCol>
              </a:tblGrid>
              <a:tr h="370840">
                <a:tc>
                  <a:txBody>
                    <a:bodyPr/>
                    <a:lstStyle/>
                    <a:p>
                      <a:pPr algn="ctr"/>
                      <a:r>
                        <a:rPr lang="en-US" sz="1400" dirty="0">
                          <a:latin typeface="Meiryo" charset="-128"/>
                          <a:ea typeface="Meiryo" charset="-128"/>
                          <a:cs typeface="Meiryo" charset="-128"/>
                        </a:rPr>
                        <a:t>F.O.X</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adjust</a:t>
                      </a:r>
                      <a:endParaRPr lang="en-US" sz="1400" dirty="0">
                        <a:latin typeface="Meiryo" charset="-128"/>
                        <a:ea typeface="Meiryo" charset="-128"/>
                        <a:cs typeface="Meiryo" charset="-128"/>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TUNE</a:t>
                      </a:r>
                      <a:endParaRPr lang="en-US" sz="1400" dirty="0">
                        <a:latin typeface="Meiryo" charset="-128"/>
                        <a:ea typeface="Meiryo" charset="-128"/>
                        <a:cs typeface="Meiryo" charset="-128"/>
                      </a:endParaRPr>
                    </a:p>
                  </a:txBody>
                  <a:tcPr anchor="ctr"/>
                </a:tc>
                <a:extLst>
                  <a:ext uri="{0D108BD9-81ED-4DB2-BD59-A6C34878D82A}">
                    <a16:rowId xmlns:a16="http://schemas.microsoft.com/office/drawing/2014/main" val="10000"/>
                  </a:ext>
                </a:extLst>
              </a:tr>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err="1"/>
                        <a:t>AppsFlyer</a:t>
                      </a:r>
                      <a:endParaRPr lang="en-US" sz="1400" dirty="0">
                        <a:latin typeface="Meiryo" charset="-128"/>
                        <a:ea typeface="Meiryo" charset="-128"/>
                        <a:cs typeface="Meiryo" charset="-128"/>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err="1"/>
                        <a:t>Apsalar</a:t>
                      </a:r>
                      <a:endParaRPr lang="en-US" sz="1400" dirty="0">
                        <a:latin typeface="Meiryo" charset="-128"/>
                        <a:ea typeface="Meiryo" charset="-128"/>
                        <a:cs typeface="Meiryo" charset="-128"/>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err="1"/>
                        <a:t>Kochava</a:t>
                      </a:r>
                      <a:endParaRPr lang="en-US" sz="1400" dirty="0">
                        <a:latin typeface="Meiryo" charset="-128"/>
                        <a:ea typeface="Meiryo" charset="-128"/>
                        <a:cs typeface="Meiryo" charset="-128"/>
                      </a:endParaRPr>
                    </a:p>
                  </a:txBody>
                  <a:tcPr anchor="ctr"/>
                </a:tc>
                <a:extLst>
                  <a:ext uri="{0D108BD9-81ED-4DB2-BD59-A6C34878D82A}">
                    <a16:rowId xmlns:a16="http://schemas.microsoft.com/office/drawing/2014/main" val="10001"/>
                  </a:ext>
                </a:extLst>
              </a:tr>
            </a:tbl>
          </a:graphicData>
        </a:graphic>
      </p:graphicFrame>
      <p:pic>
        <p:nvPicPr>
          <p:cNvPr id="13" name="Picture 1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688" y="4241766"/>
            <a:ext cx="1037112" cy="579803"/>
          </a:xfrm>
          <a:prstGeom prst="rect">
            <a:avLst/>
          </a:prstGeom>
        </p:spPr>
      </p:pic>
      <p:pic>
        <p:nvPicPr>
          <p:cNvPr id="14" name="Picture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9326" y="860635"/>
            <a:ext cx="465097" cy="465097"/>
          </a:xfrm>
          <a:prstGeom prst="rect">
            <a:avLst/>
          </a:prstGeom>
        </p:spPr>
      </p:pic>
      <p:sp>
        <p:nvSpPr>
          <p:cNvPr id="15" name="Rectangle 14"/>
          <p:cNvSpPr/>
          <p:nvPr/>
        </p:nvSpPr>
        <p:spPr>
          <a:xfrm>
            <a:off x="1221293" y="5086429"/>
            <a:ext cx="1736373" cy="261610"/>
          </a:xfrm>
          <a:prstGeom prst="rect">
            <a:avLst/>
          </a:prstGeom>
        </p:spPr>
        <p:txBody>
          <a:bodyPr wrap="none">
            <a:spAutoFit/>
          </a:bodyPr>
          <a:lstStyle/>
          <a:p>
            <a:r>
              <a:rPr lang="ja-JP" altLang="en-US" sz="1100" b="1"/>
              <a:t>対応済み外部計測ツール</a:t>
            </a:r>
            <a:endParaRPr lang="en-US" altLang="ja-JP" sz="1100" b="1" dirty="0"/>
          </a:p>
        </p:txBody>
      </p:sp>
      <p:sp>
        <p:nvSpPr>
          <p:cNvPr id="16" name="TextBox 15"/>
          <p:cNvSpPr txBox="1"/>
          <p:nvPr/>
        </p:nvSpPr>
        <p:spPr>
          <a:xfrm>
            <a:off x="7895715" y="5887066"/>
            <a:ext cx="466794" cy="261610"/>
          </a:xfrm>
          <a:prstGeom prst="rect">
            <a:avLst/>
          </a:prstGeom>
          <a:noFill/>
        </p:spPr>
        <p:txBody>
          <a:bodyPr wrap="none" rtlCol="0">
            <a:spAutoFit/>
          </a:bodyPr>
          <a:lstStyle/>
          <a:p>
            <a:r>
              <a:rPr lang="ja-JP" altLang="en-US" sz="1100"/>
              <a:t>など</a:t>
            </a:r>
            <a:endParaRPr lang="en-US" sz="1100" dirty="0"/>
          </a:p>
        </p:txBody>
      </p:sp>
    </p:spTree>
    <p:extLst>
      <p:ext uri="{BB962C8B-B14F-4D97-AF65-F5344CB8AC3E}">
        <p14:creationId xmlns:p14="http://schemas.microsoft.com/office/powerpoint/2010/main" val="20326243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レポーティング</a:t>
            </a:r>
            <a:endParaRPr lang="en-US" dirty="0"/>
          </a:p>
        </p:txBody>
      </p:sp>
      <p:sp>
        <p:nvSpPr>
          <p:cNvPr id="3" name="Content Placeholder 2"/>
          <p:cNvSpPr>
            <a:spLocks noGrp="1"/>
          </p:cNvSpPr>
          <p:nvPr>
            <p:ph idx="1"/>
          </p:nvPr>
        </p:nvSpPr>
        <p:spPr/>
        <p:txBody>
          <a:bodyPr>
            <a:normAutofit/>
          </a:bodyPr>
          <a:lstStyle/>
          <a:p>
            <a:r>
              <a:rPr lang="en-US" altLang="ja-JP" sz="1400" dirty="0"/>
              <a:t>Web</a:t>
            </a:r>
            <a:r>
              <a:rPr lang="ja-JP" altLang="en-US" sz="1400" dirty="0"/>
              <a:t>レポーティング画面をご用意</a:t>
            </a:r>
            <a:endParaRPr lang="en-US" altLang="ja-JP" sz="1400" dirty="0"/>
          </a:p>
          <a:p>
            <a:pPr lvl="1"/>
            <a:r>
              <a:rPr lang="ja-JP" altLang="en-US" sz="1200" dirty="0"/>
              <a:t>配信実績を随時ご確認いただけるレポーティング画面をご提供いたします。（画面は英語のみ）</a:t>
            </a:r>
            <a:endParaRPr lang="en-US" altLang="ja-JP" sz="1200"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32</a:t>
            </a:fld>
            <a:endParaRPr kumimoji="1" lang="ja-JP" altLang="en-US"/>
          </a:p>
        </p:txBody>
      </p:sp>
      <p:sp>
        <p:nvSpPr>
          <p:cNvPr id="11" name="Rectangle 10"/>
          <p:cNvSpPr/>
          <p:nvPr/>
        </p:nvSpPr>
        <p:spPr>
          <a:xfrm>
            <a:off x="7659977" y="2528160"/>
            <a:ext cx="1750723" cy="649734"/>
          </a:xfrm>
          <a:prstGeom prst="rect">
            <a:avLst/>
          </a:prstGeom>
          <a:solidFill>
            <a:schemeClr val="bg1"/>
          </a:solidFill>
          <a:ln w="12700">
            <a:solidFill>
              <a:schemeClr val="accent6"/>
            </a:solidFill>
          </a:ln>
        </p:spPr>
        <p:style>
          <a:lnRef idx="2">
            <a:schemeClr val="accent2"/>
          </a:lnRef>
          <a:fillRef idx="1">
            <a:schemeClr val="lt1"/>
          </a:fillRef>
          <a:effectRef idx="0">
            <a:schemeClr val="accent2"/>
          </a:effectRef>
          <a:fontRef idx="minor">
            <a:schemeClr val="dk1"/>
          </a:fontRef>
        </p:style>
        <p:txBody>
          <a:bodyPr rtlCol="0" anchor="t"/>
          <a:lstStyle/>
          <a:p>
            <a:pPr algn="ctr">
              <a:lnSpc>
                <a:spcPct val="150000"/>
              </a:lnSpc>
            </a:pPr>
            <a:r>
              <a:rPr lang="en-US" sz="1200" dirty="0">
                <a:latin typeface="Meiryo" charset="-128"/>
                <a:ea typeface="Meiryo" charset="-128"/>
                <a:cs typeface="Meiryo" charset="-128"/>
              </a:rPr>
              <a:t>ブラウザ配信の場合</a:t>
            </a:r>
          </a:p>
          <a:p>
            <a:pPr algn="ctr">
              <a:lnSpc>
                <a:spcPct val="150000"/>
              </a:lnSpc>
            </a:pPr>
            <a:r>
              <a:rPr lang="en-US" sz="1200" dirty="0" err="1">
                <a:latin typeface="Meiryo" charset="-128"/>
                <a:ea typeface="Meiryo" charset="-128"/>
                <a:cs typeface="Meiryo" charset="-128"/>
              </a:rPr>
              <a:t>無償でViewable</a:t>
            </a:r>
            <a:endParaRPr lang="en-US" sz="1200" dirty="0">
              <a:latin typeface="Meiryo" charset="-128"/>
              <a:ea typeface="Meiryo" charset="-128"/>
              <a:cs typeface="Meiryo" charset="-128"/>
            </a:endParaRPr>
          </a:p>
        </p:txBody>
      </p:sp>
      <p:sp>
        <p:nvSpPr>
          <p:cNvPr id="14" name="Rectangle 13"/>
          <p:cNvSpPr/>
          <p:nvPr/>
        </p:nvSpPr>
        <p:spPr>
          <a:xfrm>
            <a:off x="7659977" y="3182725"/>
            <a:ext cx="1750723" cy="649734"/>
          </a:xfrm>
          <a:prstGeom prst="rect">
            <a:avLst/>
          </a:prstGeom>
          <a:solidFill>
            <a:schemeClr val="accent3">
              <a:lumMod val="20000"/>
              <a:lumOff val="80000"/>
            </a:schemeClr>
          </a:solidFill>
          <a:ln w="12700">
            <a:noFill/>
          </a:ln>
        </p:spPr>
        <p:style>
          <a:lnRef idx="2">
            <a:schemeClr val="accent2"/>
          </a:lnRef>
          <a:fillRef idx="1">
            <a:schemeClr val="lt1"/>
          </a:fillRef>
          <a:effectRef idx="0">
            <a:schemeClr val="accent2"/>
          </a:effectRef>
          <a:fontRef idx="minor">
            <a:schemeClr val="dk1"/>
          </a:fontRef>
        </p:style>
        <p:txBody>
          <a:bodyPr rtlCol="0" anchor="t"/>
          <a:lstStyle/>
          <a:p>
            <a:pPr algn="ctr">
              <a:lnSpc>
                <a:spcPct val="150000"/>
              </a:lnSpc>
            </a:pPr>
            <a:r>
              <a:rPr lang="en-US" sz="1200" dirty="0" err="1">
                <a:solidFill>
                  <a:schemeClr val="bg1">
                    <a:lumMod val="50000"/>
                  </a:schemeClr>
                </a:solidFill>
                <a:latin typeface="Meiryo" charset="-128"/>
                <a:ea typeface="Meiryo" charset="-128"/>
                <a:cs typeface="Meiryo" charset="-128"/>
              </a:rPr>
              <a:t>Impressionの測定が可能です</a:t>
            </a:r>
            <a:r>
              <a:rPr lang="ja-JP" altLang="en-US" sz="1200" dirty="0">
                <a:solidFill>
                  <a:schemeClr val="bg1">
                    <a:lumMod val="50000"/>
                  </a:schemeClr>
                </a:solidFill>
                <a:latin typeface="Meiryo" charset="-128"/>
                <a:ea typeface="Meiryo" charset="-128"/>
                <a:cs typeface="Meiryo" charset="-128"/>
              </a:rPr>
              <a:t>。</a:t>
            </a:r>
            <a:endParaRPr lang="en-US" sz="1200" dirty="0">
              <a:solidFill>
                <a:schemeClr val="bg1">
                  <a:lumMod val="50000"/>
                </a:schemeClr>
              </a:solidFill>
              <a:latin typeface="Meiryo" charset="-128"/>
              <a:ea typeface="Meiryo" charset="-128"/>
              <a:cs typeface="Meiryo" charset="-128"/>
            </a:endParaRPr>
          </a:p>
        </p:txBody>
      </p:sp>
      <p:cxnSp>
        <p:nvCxnSpPr>
          <p:cNvPr id="13" name="Straight Connector 12"/>
          <p:cNvCxnSpPr/>
          <p:nvPr/>
        </p:nvCxnSpPr>
        <p:spPr>
          <a:xfrm>
            <a:off x="7525865" y="3179333"/>
            <a:ext cx="2044856" cy="0"/>
          </a:xfrm>
          <a:prstGeom prst="line">
            <a:avLst/>
          </a:prstGeom>
          <a:ln w="28575">
            <a:solidFill>
              <a:schemeClr val="accent6"/>
            </a:solidFill>
            <a:prstDash val="dash"/>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086856" y="5027307"/>
            <a:ext cx="3156126" cy="307777"/>
          </a:xfrm>
          <a:prstGeom prst="rect">
            <a:avLst/>
          </a:prstGeom>
          <a:noFill/>
        </p:spPr>
        <p:txBody>
          <a:bodyPr wrap="square" rtlCol="0">
            <a:spAutoFit/>
          </a:bodyPr>
          <a:lstStyle/>
          <a:p>
            <a:r>
              <a:rPr lang="ja-JP" altLang="en-US" sz="1400" b="1" dirty="0">
                <a:solidFill>
                  <a:srgbClr val="329FFB"/>
                </a:solidFill>
                <a:latin typeface="Meiryo" charset="-128"/>
                <a:ea typeface="Meiryo" charset="-128"/>
                <a:cs typeface="Meiryo" charset="-128"/>
              </a:rPr>
              <a:t>レポートはメール自動送信が可能</a:t>
            </a:r>
            <a:endParaRPr lang="en-US" altLang="ja-JP" sz="1400" b="1" dirty="0">
              <a:solidFill>
                <a:srgbClr val="329FFB"/>
              </a:solidFill>
              <a:latin typeface="Meiryo" charset="-128"/>
              <a:ea typeface="Meiryo" charset="-128"/>
              <a:cs typeface="Meiryo" charset="-128"/>
            </a:endParaRPr>
          </a:p>
        </p:txBody>
      </p:sp>
      <p:graphicFrame>
        <p:nvGraphicFramePr>
          <p:cNvPr id="12" name="Table 11"/>
          <p:cNvGraphicFramePr>
            <a:graphicFrameLocks noGrp="1"/>
          </p:cNvGraphicFramePr>
          <p:nvPr>
            <p:extLst>
              <p:ext uri="{D42A27DB-BD31-4B8C-83A1-F6EECF244321}">
                <p14:modId xmlns:p14="http://schemas.microsoft.com/office/powerpoint/2010/main" val="1892423727"/>
              </p:ext>
            </p:extLst>
          </p:nvPr>
        </p:nvGraphicFramePr>
        <p:xfrm>
          <a:off x="6184158" y="5353757"/>
          <a:ext cx="2921742" cy="487680"/>
        </p:xfrm>
        <a:graphic>
          <a:graphicData uri="http://schemas.openxmlformats.org/drawingml/2006/table">
            <a:tbl>
              <a:tblPr firstCol="1">
                <a:tableStyleId>{5C22544A-7EE6-4342-B048-85BDC9FD1C3A}</a:tableStyleId>
              </a:tblPr>
              <a:tblGrid>
                <a:gridCol w="1067542">
                  <a:extLst>
                    <a:ext uri="{9D8B030D-6E8A-4147-A177-3AD203B41FA5}">
                      <a16:colId xmlns:a16="http://schemas.microsoft.com/office/drawing/2014/main" val="20000"/>
                    </a:ext>
                  </a:extLst>
                </a:gridCol>
                <a:gridCol w="1854200">
                  <a:extLst>
                    <a:ext uri="{9D8B030D-6E8A-4147-A177-3AD203B41FA5}">
                      <a16:colId xmlns:a16="http://schemas.microsoft.com/office/drawing/2014/main" val="20001"/>
                    </a:ext>
                  </a:extLst>
                </a:gridCol>
              </a:tblGrid>
              <a:tr h="148286">
                <a:tc>
                  <a:txBody>
                    <a:bodyPr/>
                    <a:lstStyle/>
                    <a:p>
                      <a:r>
                        <a:rPr lang="ja-JP" altLang="en-US" sz="1000" dirty="0">
                          <a:latin typeface="Meiryo" charset="-128"/>
                          <a:ea typeface="Meiryo" charset="-128"/>
                          <a:cs typeface="Meiryo" charset="-128"/>
                        </a:rPr>
                        <a:t>送信頻度</a:t>
                      </a:r>
                      <a:endParaRPr lang="en-US" sz="1000" dirty="0">
                        <a:latin typeface="Meiryo" charset="-128"/>
                        <a:ea typeface="Meiryo" charset="-128"/>
                        <a:cs typeface="Meiryo" charset="-128"/>
                      </a:endParaRPr>
                    </a:p>
                  </a:txBody>
                  <a:tcPr/>
                </a:tc>
                <a:tc>
                  <a:txBody>
                    <a:bodyPr/>
                    <a:lstStyle/>
                    <a:p>
                      <a:r>
                        <a:rPr lang="ja-JP" altLang="en-US" sz="1000" dirty="0">
                          <a:latin typeface="Meiryo" charset="-128"/>
                          <a:ea typeface="Meiryo" charset="-128"/>
                          <a:cs typeface="Meiryo" charset="-128"/>
                        </a:rPr>
                        <a:t>日ごと</a:t>
                      </a:r>
                      <a:r>
                        <a:rPr lang="en-US" altLang="ja-JP" sz="1000" dirty="0">
                          <a:latin typeface="Meiryo" charset="-128"/>
                          <a:ea typeface="Meiryo" charset="-128"/>
                          <a:cs typeface="Meiryo" charset="-128"/>
                        </a:rPr>
                        <a:t> / </a:t>
                      </a:r>
                      <a:r>
                        <a:rPr lang="ja-JP" altLang="en-US" sz="1000" dirty="0">
                          <a:latin typeface="Meiryo" charset="-128"/>
                          <a:ea typeface="Meiryo" charset="-128"/>
                          <a:cs typeface="Meiryo" charset="-128"/>
                        </a:rPr>
                        <a:t>週ごと</a:t>
                      </a:r>
                      <a:r>
                        <a:rPr lang="en-US" altLang="ja-JP" sz="1000" dirty="0">
                          <a:latin typeface="Meiryo" charset="-128"/>
                          <a:ea typeface="Meiryo" charset="-128"/>
                          <a:cs typeface="Meiryo" charset="-128"/>
                        </a:rPr>
                        <a:t> / </a:t>
                      </a:r>
                      <a:r>
                        <a:rPr lang="ja-JP" altLang="en-US" sz="1000" dirty="0">
                          <a:latin typeface="Meiryo" charset="-128"/>
                          <a:ea typeface="Meiryo" charset="-128"/>
                          <a:cs typeface="Meiryo" charset="-128"/>
                        </a:rPr>
                        <a:t>月ごと</a:t>
                      </a:r>
                      <a:endParaRPr lang="en-US" sz="1000" dirty="0">
                        <a:latin typeface="Meiryo" charset="-128"/>
                        <a:ea typeface="Meiryo" charset="-128"/>
                        <a:cs typeface="Meiryo" charset="-128"/>
                      </a:endParaRPr>
                    </a:p>
                  </a:txBody>
                  <a:tcPr/>
                </a:tc>
                <a:extLst>
                  <a:ext uri="{0D108BD9-81ED-4DB2-BD59-A6C34878D82A}">
                    <a16:rowId xmlns:a16="http://schemas.microsoft.com/office/drawing/2014/main" val="10000"/>
                  </a:ext>
                </a:extLst>
              </a:tr>
              <a:tr h="148286">
                <a:tc>
                  <a:txBody>
                    <a:bodyPr/>
                    <a:lstStyle/>
                    <a:p>
                      <a:r>
                        <a:rPr lang="ja-JP" altLang="en-US" sz="1000" dirty="0">
                          <a:latin typeface="Meiryo" charset="-128"/>
                          <a:ea typeface="Meiryo" charset="-128"/>
                          <a:cs typeface="Meiryo" charset="-128"/>
                        </a:rPr>
                        <a:t>ファイル形式</a:t>
                      </a:r>
                      <a:endParaRPr lang="en-US" sz="1000" dirty="0">
                        <a:latin typeface="Meiryo" charset="-128"/>
                        <a:ea typeface="Meiryo" charset="-128"/>
                        <a:cs typeface="Meiryo" charset="-128"/>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latin typeface="Meiryo" charset="-128"/>
                          <a:ea typeface="Meiryo" charset="-128"/>
                          <a:cs typeface="Meiryo" charset="-128"/>
                        </a:rPr>
                        <a:t>Excel / CSV / TSV</a:t>
                      </a:r>
                    </a:p>
                  </a:txBody>
                  <a:tcPr/>
                </a:tc>
                <a:extLst>
                  <a:ext uri="{0D108BD9-81ED-4DB2-BD59-A6C34878D82A}">
                    <a16:rowId xmlns:a16="http://schemas.microsoft.com/office/drawing/2014/main" val="10001"/>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1732767619"/>
              </p:ext>
            </p:extLst>
          </p:nvPr>
        </p:nvGraphicFramePr>
        <p:xfrm>
          <a:off x="380259" y="5037710"/>
          <a:ext cx="5233141" cy="1508760"/>
        </p:xfrm>
        <a:graphic>
          <a:graphicData uri="http://schemas.openxmlformats.org/drawingml/2006/table">
            <a:tbl>
              <a:tblPr firstCol="1">
                <a:tableStyleId>{5C22544A-7EE6-4342-B048-85BDC9FD1C3A}</a:tableStyleId>
              </a:tblPr>
              <a:tblGrid>
                <a:gridCol w="737341">
                  <a:extLst>
                    <a:ext uri="{9D8B030D-6E8A-4147-A177-3AD203B41FA5}">
                      <a16:colId xmlns:a16="http://schemas.microsoft.com/office/drawing/2014/main" val="20000"/>
                    </a:ext>
                  </a:extLst>
                </a:gridCol>
                <a:gridCol w="4495800">
                  <a:extLst>
                    <a:ext uri="{9D8B030D-6E8A-4147-A177-3AD203B41FA5}">
                      <a16:colId xmlns:a16="http://schemas.microsoft.com/office/drawing/2014/main" val="20001"/>
                    </a:ext>
                  </a:extLst>
                </a:gridCol>
              </a:tblGrid>
              <a:tr h="370840">
                <a:tc>
                  <a:txBody>
                    <a:bodyPr/>
                    <a:lstStyle/>
                    <a:p>
                      <a:pPr algn="ctr"/>
                      <a:r>
                        <a:rPr lang="ja-JP" altLang="en-US" sz="1000" dirty="0">
                          <a:latin typeface="Meiryo" charset="-128"/>
                          <a:ea typeface="Meiryo" charset="-128"/>
                          <a:cs typeface="Meiryo" charset="-128"/>
                        </a:rPr>
                        <a:t>期間</a:t>
                      </a:r>
                      <a:endParaRPr lang="en-US" sz="1000" dirty="0">
                        <a:latin typeface="Meiryo" charset="-128"/>
                        <a:ea typeface="Meiryo" charset="-128"/>
                        <a:cs typeface="Meiryo" charset="-128"/>
                      </a:endParaRPr>
                    </a:p>
                  </a:txBody>
                  <a:tcPr marL="45720" marR="4572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latin typeface="Meiryo" charset="-128"/>
                          <a:ea typeface="Meiryo" charset="-128"/>
                          <a:cs typeface="Meiryo" charset="-128"/>
                        </a:rPr>
                        <a:t>全期間/Q/先月/今月/過去30日/過去7日/過去48時間/昨日/今日/1時間前</a:t>
                      </a:r>
                    </a:p>
                  </a:txBody>
                  <a:tcPr marL="45720" marR="45720" anchor="ctr"/>
                </a:tc>
                <a:extLst>
                  <a:ext uri="{0D108BD9-81ED-4DB2-BD59-A6C34878D82A}">
                    <a16:rowId xmlns:a16="http://schemas.microsoft.com/office/drawing/2014/main" val="10000"/>
                  </a:ext>
                </a:extLst>
              </a:tr>
              <a:tr h="370840">
                <a:tc>
                  <a:txBody>
                    <a:bodyPr/>
                    <a:lstStyle/>
                    <a:p>
                      <a:pPr algn="ctr"/>
                      <a:r>
                        <a:rPr lang="ja-JP" altLang="en-US" sz="1000" dirty="0">
                          <a:latin typeface="Meiryo" charset="-128"/>
                          <a:ea typeface="Meiryo" charset="-128"/>
                          <a:cs typeface="Meiryo" charset="-128"/>
                        </a:rPr>
                        <a:t>単位</a:t>
                      </a:r>
                      <a:endParaRPr lang="en-US" sz="1000" dirty="0">
                        <a:latin typeface="Meiryo" charset="-128"/>
                        <a:ea typeface="Meiryo" charset="-128"/>
                        <a:cs typeface="Meiryo" charset="-128"/>
                      </a:endParaRPr>
                    </a:p>
                  </a:txBody>
                  <a:tcPr marL="45720" marR="4572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latin typeface="Meiryo" charset="-128"/>
                          <a:ea typeface="Meiryo" charset="-128"/>
                          <a:cs typeface="Meiryo" charset="-128"/>
                        </a:rPr>
                        <a:t>累計 / 月ごと / 日ごと / 時間ごと</a:t>
                      </a:r>
                    </a:p>
                  </a:txBody>
                  <a:tcPr marL="45720" marR="45720" anchor="ctr"/>
                </a:tc>
                <a:extLst>
                  <a:ext uri="{0D108BD9-81ED-4DB2-BD59-A6C34878D82A}">
                    <a16:rowId xmlns:a16="http://schemas.microsoft.com/office/drawing/2014/main" val="10001"/>
                  </a:ext>
                </a:extLst>
              </a:tr>
              <a:tr h="370840">
                <a:tc>
                  <a:txBody>
                    <a:bodyPr/>
                    <a:lstStyle/>
                    <a:p>
                      <a:pPr algn="ctr"/>
                      <a:r>
                        <a:rPr lang="ja-JP" altLang="en-US" sz="1000" dirty="0">
                          <a:latin typeface="Meiryo" charset="-128"/>
                          <a:ea typeface="Meiryo" charset="-128"/>
                          <a:cs typeface="Meiryo" charset="-128"/>
                        </a:rPr>
                        <a:t>集計値</a:t>
                      </a:r>
                      <a:endParaRPr lang="en-US" sz="1000" dirty="0">
                        <a:latin typeface="Meiryo" charset="-128"/>
                        <a:ea typeface="Meiryo" charset="-128"/>
                        <a:cs typeface="Meiryo" charset="-128"/>
                      </a:endParaRPr>
                    </a:p>
                  </a:txBody>
                  <a:tcPr marL="45720" marR="4572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latin typeface="Meiryo" charset="-128"/>
                          <a:ea typeface="Meiryo" charset="-128"/>
                          <a:cs typeface="Meiryo" charset="-128"/>
                        </a:rPr>
                        <a:t>Imps, Click, </a:t>
                      </a:r>
                      <a:r>
                        <a:rPr lang="ja-JP" altLang="en-US" sz="1000" dirty="0">
                          <a:latin typeface="Meiryo" charset="-128"/>
                          <a:ea typeface="Meiryo" charset="-128"/>
                          <a:cs typeface="Meiryo" charset="-128"/>
                        </a:rPr>
                        <a:t>消化金額</a:t>
                      </a:r>
                      <a:r>
                        <a:rPr lang="en-US" sz="1000" dirty="0">
                          <a:latin typeface="Meiryo" charset="-128"/>
                          <a:ea typeface="Meiryo" charset="-128"/>
                          <a:cs typeface="Meiryo" charset="-128"/>
                        </a:rPr>
                        <a:t>, CTR, </a:t>
                      </a:r>
                      <a:r>
                        <a:rPr lang="en-US" altLang="ja-JP" sz="1000" dirty="0">
                          <a:latin typeface="Meiryo" charset="-128"/>
                          <a:ea typeface="Meiryo" charset="-128"/>
                          <a:cs typeface="Meiryo" charset="-128"/>
                        </a:rPr>
                        <a:t>CVR</a:t>
                      </a:r>
                      <a:r>
                        <a:rPr lang="en-US" sz="1000" dirty="0">
                          <a:latin typeface="Meiryo" charset="-128"/>
                          <a:ea typeface="Meiryo" charset="-128"/>
                          <a:cs typeface="Meiryo" charset="-128"/>
                        </a:rPr>
                        <a:t>, </a:t>
                      </a:r>
                      <a:r>
                        <a:rPr lang="en-US" altLang="ja-JP" sz="1000" dirty="0">
                          <a:latin typeface="Meiryo" charset="-128"/>
                          <a:ea typeface="Meiryo" charset="-128"/>
                          <a:cs typeface="Meiryo" charset="-128"/>
                        </a:rPr>
                        <a:t>CV</a:t>
                      </a:r>
                      <a:r>
                        <a:rPr lang="en-US" sz="1000" dirty="0">
                          <a:latin typeface="Meiryo" charset="-128"/>
                          <a:ea typeface="Meiryo" charset="-128"/>
                          <a:cs typeface="Meiryo" charset="-128"/>
                        </a:rPr>
                        <a:t>,</a:t>
                      </a:r>
                      <a:r>
                        <a:rPr lang="en-US" sz="1000" baseline="0" dirty="0">
                          <a:latin typeface="Meiryo" charset="-128"/>
                          <a:ea typeface="Meiryo" charset="-128"/>
                          <a:cs typeface="Meiryo" charset="-128"/>
                        </a:rPr>
                        <a:t> </a:t>
                      </a:r>
                      <a:r>
                        <a:rPr lang="en-US" sz="1000" dirty="0">
                          <a:latin typeface="Meiryo" charset="-128"/>
                          <a:ea typeface="Meiryo" charset="-128"/>
                          <a:cs typeface="Meiryo" charset="-128"/>
                        </a:rPr>
                        <a:t>CPM, CPC, CPA</a:t>
                      </a:r>
                      <a:br>
                        <a:rPr lang="en-US" sz="1000" dirty="0">
                          <a:latin typeface="Meiryo" charset="-128"/>
                          <a:ea typeface="Meiryo" charset="-128"/>
                          <a:cs typeface="Meiryo" charset="-128"/>
                        </a:rPr>
                      </a:br>
                      <a:r>
                        <a:rPr lang="ja-JP" altLang="en-US" sz="1000" dirty="0">
                          <a:solidFill>
                            <a:schemeClr val="bg1">
                              <a:lumMod val="65000"/>
                            </a:schemeClr>
                          </a:solidFill>
                          <a:latin typeface="Meiryo" charset="-128"/>
                          <a:ea typeface="Meiryo" charset="-128"/>
                          <a:cs typeface="Meiryo" charset="-128"/>
                        </a:rPr>
                        <a:t>売上</a:t>
                      </a:r>
                      <a:r>
                        <a:rPr lang="en-US" altLang="ja-JP" sz="1000" dirty="0">
                          <a:solidFill>
                            <a:schemeClr val="bg1">
                              <a:lumMod val="65000"/>
                            </a:schemeClr>
                          </a:solidFill>
                          <a:latin typeface="Meiryo" charset="-128"/>
                          <a:ea typeface="Meiryo" charset="-128"/>
                          <a:cs typeface="Meiryo" charset="-128"/>
                        </a:rPr>
                        <a:t>, </a:t>
                      </a:r>
                      <a:r>
                        <a:rPr lang="en-US" sz="1000" dirty="0">
                          <a:solidFill>
                            <a:schemeClr val="bg1">
                              <a:lumMod val="65000"/>
                            </a:schemeClr>
                          </a:solidFill>
                          <a:latin typeface="Meiryo" charset="-128"/>
                          <a:ea typeface="Meiryo" charset="-128"/>
                          <a:cs typeface="Meiryo" charset="-128"/>
                        </a:rPr>
                        <a:t>View</a:t>
                      </a:r>
                      <a:r>
                        <a:rPr lang="ja-JP" altLang="en-US" sz="1000" dirty="0">
                          <a:solidFill>
                            <a:schemeClr val="bg1">
                              <a:lumMod val="65000"/>
                            </a:schemeClr>
                          </a:solidFill>
                          <a:latin typeface="Meiryo" charset="-128"/>
                          <a:ea typeface="Meiryo" charset="-128"/>
                          <a:cs typeface="Meiryo" charset="-128"/>
                        </a:rPr>
                        <a:t>測定可能</a:t>
                      </a:r>
                      <a:r>
                        <a:rPr lang="en-US" sz="1000" dirty="0">
                          <a:solidFill>
                            <a:schemeClr val="bg1">
                              <a:lumMod val="65000"/>
                            </a:schemeClr>
                          </a:solidFill>
                          <a:latin typeface="Meiryo" charset="-128"/>
                          <a:ea typeface="Meiryo" charset="-128"/>
                          <a:cs typeface="Meiryo" charset="-128"/>
                        </a:rPr>
                        <a:t>Imps, Viewable Imps, Viewable</a:t>
                      </a:r>
                      <a:r>
                        <a:rPr lang="ja-JP" altLang="en-US" sz="1000" dirty="0">
                          <a:solidFill>
                            <a:schemeClr val="bg1">
                              <a:lumMod val="65000"/>
                            </a:schemeClr>
                          </a:solidFill>
                          <a:latin typeface="Meiryo" charset="-128"/>
                          <a:ea typeface="Meiryo" charset="-128"/>
                          <a:cs typeface="Meiryo" charset="-128"/>
                        </a:rPr>
                        <a:t>率</a:t>
                      </a:r>
                      <a:r>
                        <a:rPr lang="en-US" sz="1000" dirty="0">
                          <a:solidFill>
                            <a:schemeClr val="bg1">
                              <a:lumMod val="65000"/>
                            </a:schemeClr>
                          </a:solidFill>
                          <a:latin typeface="Meiryo" charset="-128"/>
                          <a:ea typeface="Meiryo" charset="-128"/>
                          <a:cs typeface="Meiryo" charset="-128"/>
                        </a:rPr>
                        <a:t>,</a:t>
                      </a:r>
                      <a:r>
                        <a:rPr lang="ja-JP" altLang="en-US" sz="1000" dirty="0">
                          <a:solidFill>
                            <a:schemeClr val="bg1">
                              <a:lumMod val="65000"/>
                            </a:schemeClr>
                          </a:solidFill>
                          <a:latin typeface="Meiryo" charset="-128"/>
                          <a:ea typeface="Meiryo" charset="-128"/>
                          <a:cs typeface="Meiryo" charset="-128"/>
                        </a:rPr>
                        <a:t> </a:t>
                      </a:r>
                      <a:r>
                        <a:rPr lang="en-US" sz="1000" dirty="0">
                          <a:solidFill>
                            <a:schemeClr val="bg1">
                              <a:lumMod val="65000"/>
                            </a:schemeClr>
                          </a:solidFill>
                          <a:latin typeface="Meiryo" charset="-128"/>
                          <a:ea typeface="Meiryo" charset="-128"/>
                          <a:cs typeface="Meiryo" charset="-128"/>
                        </a:rPr>
                        <a:t>View</a:t>
                      </a:r>
                      <a:r>
                        <a:rPr lang="ja-JP" altLang="en-US" sz="1000" dirty="0">
                          <a:solidFill>
                            <a:schemeClr val="bg1">
                              <a:lumMod val="65000"/>
                            </a:schemeClr>
                          </a:solidFill>
                          <a:latin typeface="Meiryo" charset="-128"/>
                          <a:ea typeface="Meiryo" charset="-128"/>
                          <a:cs typeface="Meiryo" charset="-128"/>
                        </a:rPr>
                        <a:t>測定率など</a:t>
                      </a:r>
                      <a:endParaRPr lang="en-US" sz="1000" dirty="0">
                        <a:solidFill>
                          <a:schemeClr val="bg1">
                            <a:lumMod val="65000"/>
                          </a:schemeClr>
                        </a:solidFill>
                        <a:latin typeface="Meiryo" charset="-128"/>
                        <a:ea typeface="Meiryo" charset="-128"/>
                        <a:cs typeface="Meiryo" charset="-128"/>
                      </a:endParaRPr>
                    </a:p>
                  </a:txBody>
                  <a:tcPr marL="45720" marR="45720" anchor="ctr"/>
                </a:tc>
                <a:extLst>
                  <a:ext uri="{0D108BD9-81ED-4DB2-BD59-A6C34878D82A}">
                    <a16:rowId xmlns:a16="http://schemas.microsoft.com/office/drawing/2014/main" val="10002"/>
                  </a:ext>
                </a:extLst>
              </a:tr>
              <a:tr h="370840">
                <a:tc>
                  <a:txBody>
                    <a:bodyPr/>
                    <a:lstStyle/>
                    <a:p>
                      <a:pPr algn="ctr"/>
                      <a:r>
                        <a:rPr lang="ja-JP" altLang="en-US" sz="1000" dirty="0">
                          <a:latin typeface="Meiryo" charset="-128"/>
                          <a:ea typeface="Meiryo" charset="-128"/>
                          <a:cs typeface="Meiryo" charset="-128"/>
                        </a:rPr>
                        <a:t>集計項目</a:t>
                      </a:r>
                      <a:endParaRPr lang="en-US" sz="1000" dirty="0">
                        <a:latin typeface="Meiryo" charset="-128"/>
                        <a:ea typeface="Meiryo" charset="-128"/>
                        <a:cs typeface="Meiryo" charset="-128"/>
                      </a:endParaRPr>
                    </a:p>
                  </a:txBody>
                  <a:tcPr marL="45720" marR="4572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000" dirty="0">
                          <a:latin typeface="Meiryo" charset="-128"/>
                          <a:ea typeface="Meiryo" charset="-128"/>
                          <a:cs typeface="Meiryo" charset="-128"/>
                        </a:rPr>
                        <a:t>IO, Line Item, </a:t>
                      </a:r>
                      <a:r>
                        <a:rPr lang="ja-JP" altLang="en-US" sz="1000" dirty="0">
                          <a:latin typeface="Meiryo" charset="-128"/>
                          <a:ea typeface="Meiryo" charset="-128"/>
                          <a:cs typeface="Meiryo" charset="-128"/>
                        </a:rPr>
                        <a:t>通貨</a:t>
                      </a:r>
                      <a:r>
                        <a:rPr lang="en-US" altLang="ja-JP" sz="1000" dirty="0">
                          <a:solidFill>
                            <a:schemeClr val="bg1">
                              <a:lumMod val="65000"/>
                            </a:schemeClr>
                          </a:solidFill>
                          <a:latin typeface="Meiryo" charset="-128"/>
                          <a:ea typeface="Meiryo" charset="-128"/>
                          <a:cs typeface="Meiryo" charset="-128"/>
                        </a:rPr>
                        <a:t>, RTB</a:t>
                      </a:r>
                      <a:r>
                        <a:rPr lang="ja-JP" altLang="en-US" sz="1000" dirty="0">
                          <a:solidFill>
                            <a:schemeClr val="bg1">
                              <a:lumMod val="65000"/>
                            </a:schemeClr>
                          </a:solidFill>
                          <a:latin typeface="Meiryo" charset="-128"/>
                          <a:ea typeface="Meiryo" charset="-128"/>
                          <a:cs typeface="Meiryo" charset="-128"/>
                        </a:rPr>
                        <a:t>・</a:t>
                      </a:r>
                      <a:r>
                        <a:rPr lang="en-US" altLang="ja-JP" sz="1000" dirty="0">
                          <a:solidFill>
                            <a:schemeClr val="bg1">
                              <a:lumMod val="65000"/>
                            </a:schemeClr>
                          </a:solidFill>
                          <a:latin typeface="Meiryo" charset="-128"/>
                          <a:ea typeface="Meiryo" charset="-128"/>
                          <a:cs typeface="Meiryo" charset="-128"/>
                        </a:rPr>
                        <a:t>Fb, </a:t>
                      </a:r>
                      <a:r>
                        <a:rPr lang="ja-JP" altLang="en-US" sz="1000" dirty="0">
                          <a:solidFill>
                            <a:schemeClr val="bg1">
                              <a:lumMod val="65000"/>
                            </a:schemeClr>
                          </a:solidFill>
                          <a:latin typeface="Meiryo" charset="-128"/>
                          <a:ea typeface="Meiryo" charset="-128"/>
                          <a:cs typeface="Meiryo" charset="-128"/>
                        </a:rPr>
                        <a:t>国</a:t>
                      </a:r>
                      <a:r>
                        <a:rPr lang="en-US" altLang="ja-JP" sz="1000" dirty="0">
                          <a:solidFill>
                            <a:schemeClr val="bg1">
                              <a:lumMod val="65000"/>
                            </a:schemeClr>
                          </a:solidFill>
                          <a:latin typeface="Meiryo" charset="-128"/>
                          <a:ea typeface="Meiryo" charset="-128"/>
                          <a:cs typeface="Meiryo" charset="-128"/>
                        </a:rPr>
                        <a:t>, </a:t>
                      </a:r>
                      <a:r>
                        <a:rPr lang="ja-JP" altLang="en-US" sz="1000" dirty="0">
                          <a:solidFill>
                            <a:schemeClr val="bg1">
                              <a:lumMod val="65000"/>
                            </a:schemeClr>
                          </a:solidFill>
                          <a:latin typeface="Meiryo" charset="-128"/>
                          <a:ea typeface="Meiryo" charset="-128"/>
                          <a:cs typeface="Meiryo" charset="-128"/>
                        </a:rPr>
                        <a:t>広告サイズ</a:t>
                      </a:r>
                      <a:r>
                        <a:rPr lang="en-US" altLang="ja-JP" sz="1000" dirty="0">
                          <a:solidFill>
                            <a:schemeClr val="bg1">
                              <a:lumMod val="65000"/>
                            </a:schemeClr>
                          </a:solidFill>
                          <a:latin typeface="Meiryo" charset="-128"/>
                          <a:ea typeface="Meiryo" charset="-128"/>
                          <a:cs typeface="Meiryo" charset="-128"/>
                        </a:rPr>
                        <a:t>, CV</a:t>
                      </a:r>
                      <a:r>
                        <a:rPr lang="ja-JP" altLang="en-US" sz="1000" dirty="0">
                          <a:solidFill>
                            <a:schemeClr val="bg1">
                              <a:lumMod val="65000"/>
                            </a:schemeClr>
                          </a:solidFill>
                          <a:latin typeface="Meiryo" charset="-128"/>
                          <a:ea typeface="Meiryo" charset="-128"/>
                          <a:cs typeface="Meiryo" charset="-128"/>
                        </a:rPr>
                        <a:t>タグ</a:t>
                      </a:r>
                      <a:r>
                        <a:rPr lang="en-US" altLang="ja-JP" sz="1000" dirty="0">
                          <a:solidFill>
                            <a:schemeClr val="bg1">
                              <a:lumMod val="65000"/>
                            </a:schemeClr>
                          </a:solidFill>
                          <a:latin typeface="Meiryo" charset="-128"/>
                          <a:ea typeface="Meiryo" charset="-128"/>
                          <a:cs typeface="Meiryo" charset="-128"/>
                        </a:rPr>
                        <a:t>, Deal</a:t>
                      </a:r>
                      <a:r>
                        <a:rPr lang="ja-JP" altLang="en-US" sz="1000" dirty="0">
                          <a:solidFill>
                            <a:schemeClr val="bg1">
                              <a:lumMod val="65000"/>
                            </a:schemeClr>
                          </a:solidFill>
                          <a:latin typeface="Meiryo" charset="-128"/>
                          <a:ea typeface="Meiryo" charset="-128"/>
                          <a:cs typeface="Meiryo" charset="-128"/>
                        </a:rPr>
                        <a:t>など</a:t>
                      </a:r>
                      <a:endParaRPr lang="en-US" altLang="ja-JP" sz="1000" dirty="0">
                        <a:solidFill>
                          <a:schemeClr val="bg1">
                            <a:lumMod val="65000"/>
                          </a:schemeClr>
                        </a:solidFill>
                        <a:latin typeface="Meiryo" charset="-128"/>
                        <a:ea typeface="Meiryo" charset="-128"/>
                        <a:cs typeface="Meiryo" charset="-128"/>
                      </a:endParaRPr>
                    </a:p>
                  </a:txBody>
                  <a:tcPr marL="45720" marR="45720" anchor="ctr"/>
                </a:tc>
                <a:extLst>
                  <a:ext uri="{0D108BD9-81ED-4DB2-BD59-A6C34878D82A}">
                    <a16:rowId xmlns:a16="http://schemas.microsoft.com/office/drawing/2014/main" val="10003"/>
                  </a:ext>
                </a:extLst>
              </a:tr>
            </a:tbl>
          </a:graphicData>
        </a:graphic>
      </p:graphicFrame>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0258" y="1567233"/>
            <a:ext cx="6719041" cy="3243675"/>
          </a:xfrm>
          <a:prstGeom prst="rect">
            <a:avLst/>
          </a:prstGeom>
          <a:ln w="3175">
            <a:solidFill>
              <a:schemeClr val="bg1">
                <a:lumMod val="75000"/>
              </a:schemeClr>
            </a:solidFill>
          </a:ln>
          <a:effectLst>
            <a:outerShdw blurRad="50800" dist="76200" dir="2700000" algn="tl" rotWithShape="0">
              <a:prstClr val="black">
                <a:alpha val="40000"/>
              </a:prstClr>
            </a:outerShdw>
          </a:effectLst>
        </p:spPr>
      </p:pic>
    </p:spTree>
    <p:extLst>
      <p:ext uri="{BB962C8B-B14F-4D97-AF65-F5344CB8AC3E}">
        <p14:creationId xmlns:p14="http://schemas.microsoft.com/office/powerpoint/2010/main" val="123657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dirty="0" err="1"/>
              <a:t>AdGIS</a:t>
            </a:r>
            <a:r>
              <a:rPr lang="en-US" altLang="ja-JP" dirty="0"/>
              <a:t> | </a:t>
            </a:r>
            <a:r>
              <a:rPr lang="ja-JP" altLang="en-US" dirty="0"/>
              <a:t>ヒートマップ</a:t>
            </a:r>
            <a:endParaRPr lang="en-US"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33</a:t>
            </a:fld>
            <a:endParaRPr kumimoji="1" lang="ja-JP" altLang="en-US"/>
          </a:p>
        </p:txBody>
      </p:sp>
      <p:sp>
        <p:nvSpPr>
          <p:cNvPr id="9" name="TextBox 8"/>
          <p:cNvSpPr txBox="1"/>
          <p:nvPr/>
        </p:nvSpPr>
        <p:spPr>
          <a:xfrm>
            <a:off x="232514" y="816441"/>
            <a:ext cx="615874" cy="261610"/>
          </a:xfrm>
          <a:prstGeom prst="rect">
            <a:avLst/>
          </a:prstGeom>
          <a:noFill/>
        </p:spPr>
        <p:txBody>
          <a:bodyPr wrap="none" rtlCol="0">
            <a:spAutoFit/>
          </a:bodyPr>
          <a:lstStyle/>
          <a:p>
            <a:r>
              <a:rPr lang="en-US" sz="1100" dirty="0" err="1">
                <a:latin typeface="Meiryo" charset="-128"/>
                <a:ea typeface="Meiryo" charset="-128"/>
                <a:cs typeface="Meiryo" charset="-128"/>
              </a:rPr>
              <a:t>AdGIS</a:t>
            </a:r>
            <a:endParaRPr lang="en-US" sz="1100" dirty="0">
              <a:latin typeface="Meiryo" charset="-128"/>
              <a:ea typeface="Meiryo" charset="-128"/>
              <a:cs typeface="Meiryo" charset="-128"/>
            </a:endParaRPr>
          </a:p>
        </p:txBody>
      </p:sp>
      <p:pic>
        <p:nvPicPr>
          <p:cNvPr id="7" name="Picture 6">
            <a:hlinkClick r:id="rId2"/>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4598" y="1109650"/>
            <a:ext cx="9594444" cy="5494318"/>
          </a:xfrm>
          <a:prstGeom prst="rect">
            <a:avLst/>
          </a:prstGeom>
          <a:effectLst>
            <a:outerShdw blurRad="50800" dist="38100" dir="2700000" algn="tl" rotWithShape="0">
              <a:prstClr val="black">
                <a:alpha val="40000"/>
              </a:prstClr>
            </a:outerShdw>
          </a:effectLst>
        </p:spPr>
      </p:pic>
      <p:sp>
        <p:nvSpPr>
          <p:cNvPr id="15" name="Rectangle 14"/>
          <p:cNvSpPr/>
          <p:nvPr/>
        </p:nvSpPr>
        <p:spPr>
          <a:xfrm>
            <a:off x="786060" y="758421"/>
            <a:ext cx="1861820" cy="338554"/>
          </a:xfrm>
          <a:prstGeom prst="rect">
            <a:avLst/>
          </a:prstGeom>
        </p:spPr>
        <p:txBody>
          <a:bodyPr wrap="square">
            <a:spAutoFit/>
          </a:bodyPr>
          <a:lstStyle/>
          <a:p>
            <a:r>
              <a:rPr lang="en-US" sz="800" dirty="0"/>
              <a:t>Demo</a:t>
            </a:r>
          </a:p>
          <a:p>
            <a:r>
              <a:rPr lang="en-US" sz="800" dirty="0" err="1">
                <a:hlinkClick r:id="rId4"/>
              </a:rPr>
              <a:t>visualizer.geo-logic.jp</a:t>
            </a:r>
            <a:r>
              <a:rPr lang="en-US" sz="800" dirty="0">
                <a:hlinkClick r:id="rId4"/>
              </a:rPr>
              <a:t>/</a:t>
            </a:r>
            <a:r>
              <a:rPr lang="en-US" sz="800" dirty="0" err="1">
                <a:hlinkClick r:id="rId4"/>
              </a:rPr>
              <a:t>adgis</a:t>
            </a:r>
            <a:r>
              <a:rPr lang="en-US" sz="800" dirty="0">
                <a:hlinkClick r:id="rId4"/>
              </a:rPr>
              <a:t>/</a:t>
            </a:r>
            <a:endParaRPr lang="en-US" sz="800" dirty="0"/>
          </a:p>
        </p:txBody>
      </p:sp>
      <p:cxnSp>
        <p:nvCxnSpPr>
          <p:cNvPr id="17" name="Straight Connector 16"/>
          <p:cNvCxnSpPr/>
          <p:nvPr/>
        </p:nvCxnSpPr>
        <p:spPr>
          <a:xfrm>
            <a:off x="810126" y="779336"/>
            <a:ext cx="4314" cy="323257"/>
          </a:xfrm>
          <a:prstGeom prst="line">
            <a:avLst/>
          </a:prstGeom>
          <a:ln>
            <a:solidFill>
              <a:srgbClr val="329FFB"/>
            </a:solidFill>
          </a:ln>
        </p:spPr>
        <p:style>
          <a:lnRef idx="1">
            <a:schemeClr val="accent2"/>
          </a:lnRef>
          <a:fillRef idx="0">
            <a:schemeClr val="accent2"/>
          </a:fillRef>
          <a:effectRef idx="0">
            <a:schemeClr val="accent2"/>
          </a:effectRef>
          <a:fontRef idx="minor">
            <a:schemeClr val="tx1"/>
          </a:fontRef>
        </p:style>
      </p:cxnSp>
      <p:sp>
        <p:nvSpPr>
          <p:cNvPr id="6" name="TextBox 5">
            <a:extLst>
              <a:ext uri="{FF2B5EF4-FFF2-40B4-BE49-F238E27FC236}">
                <a16:creationId xmlns:a16="http://schemas.microsoft.com/office/drawing/2014/main" id="{D1032829-C8BE-7C45-935A-C4A3C79169A1}"/>
              </a:ext>
            </a:extLst>
          </p:cNvPr>
          <p:cNvSpPr txBox="1"/>
          <p:nvPr/>
        </p:nvSpPr>
        <p:spPr>
          <a:xfrm>
            <a:off x="6664960" y="763054"/>
            <a:ext cx="3273653" cy="215444"/>
          </a:xfrm>
          <a:prstGeom prst="rect">
            <a:avLst/>
          </a:prstGeom>
          <a:noFill/>
        </p:spPr>
        <p:txBody>
          <a:bodyPr wrap="none" rtlCol="0">
            <a:spAutoFit/>
          </a:bodyPr>
          <a:lstStyle/>
          <a:p>
            <a:pPr algn="r"/>
            <a:r>
              <a:rPr lang="en-US" altLang="ja-JP" sz="800" dirty="0"/>
              <a:t>※</a:t>
            </a:r>
            <a:r>
              <a:rPr lang="ja-JP" altLang="en-US" sz="800"/>
              <a:t>累計</a:t>
            </a:r>
            <a:r>
              <a:rPr lang="en-US" altLang="ja-JP" sz="800" dirty="0"/>
              <a:t>10</a:t>
            </a:r>
            <a:r>
              <a:rPr lang="ja-JP" altLang="en-US" sz="800"/>
              <a:t>万円以上の広告出稿から</a:t>
            </a:r>
            <a:r>
              <a:rPr lang="en-US" altLang="ja-JP" sz="800" dirty="0" err="1"/>
              <a:t>AdGIS</a:t>
            </a:r>
            <a:r>
              <a:rPr lang="ja-JP" altLang="en-US" sz="800"/>
              <a:t>をご利用いただけます。</a:t>
            </a:r>
            <a:endParaRPr lang="en-US" sz="800" dirty="0"/>
          </a:p>
        </p:txBody>
      </p:sp>
    </p:spTree>
    <p:extLst>
      <p:ext uri="{BB962C8B-B14F-4D97-AF65-F5344CB8AC3E}">
        <p14:creationId xmlns:p14="http://schemas.microsoft.com/office/powerpoint/2010/main" val="1262347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par>
                                <p:cTn id="8" presetID="3" presetClass="entr" presetSubtype="1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solidFill>
                  <a:schemeClr val="tx1"/>
                </a:solidFill>
              </a:rPr>
              <a:t>原稿規定</a:t>
            </a:r>
            <a:endParaRPr lang="en-US" dirty="0">
              <a:solidFill>
                <a:schemeClr val="tx1"/>
              </a:solidFill>
            </a:endParaRPr>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34</a:t>
            </a:fld>
            <a:endParaRPr kumimoji="1" lang="ja-JP" altLang="en-US"/>
          </a:p>
        </p:txBody>
      </p:sp>
      <p:sp>
        <p:nvSpPr>
          <p:cNvPr id="3" name="Content Placeholder 2"/>
          <p:cNvSpPr>
            <a:spLocks noGrp="1"/>
          </p:cNvSpPr>
          <p:nvPr>
            <p:ph sz="half" idx="4294967295"/>
          </p:nvPr>
        </p:nvSpPr>
        <p:spPr>
          <a:xfrm>
            <a:off x="177149" y="765050"/>
            <a:ext cx="2881914" cy="273050"/>
          </a:xfrm>
        </p:spPr>
        <p:txBody>
          <a:bodyPr vert="horz" lIns="91440" tIns="45720" rIns="91440" bIns="45720" rtlCol="0">
            <a:noAutofit/>
          </a:bodyPr>
          <a:lstStyle/>
          <a:p>
            <a:pPr>
              <a:buClr>
                <a:srgbClr val="329FFB"/>
              </a:buClr>
              <a:buFont typeface="Wingdings" charset="2"/>
              <a:buChar char="v"/>
            </a:pPr>
            <a:r>
              <a:rPr lang="ja-JP" altLang="en-US" sz="1050" dirty="0"/>
              <a:t>推奨入稿バナーサイズ</a:t>
            </a:r>
            <a:endParaRPr lang="en-US" altLang="ja-JP" sz="1050" dirty="0"/>
          </a:p>
        </p:txBody>
      </p:sp>
      <p:sp>
        <p:nvSpPr>
          <p:cNvPr id="7" name="Rectangle 6"/>
          <p:cNvSpPr/>
          <p:nvPr/>
        </p:nvSpPr>
        <p:spPr>
          <a:xfrm>
            <a:off x="402473" y="2603571"/>
            <a:ext cx="2760522" cy="461665"/>
          </a:xfrm>
          <a:prstGeom prst="rect">
            <a:avLst/>
          </a:prstGeom>
        </p:spPr>
        <p:txBody>
          <a:bodyPr wrap="square">
            <a:spAutoFit/>
          </a:bodyPr>
          <a:lstStyle/>
          <a:p>
            <a:r>
              <a:rPr lang="en-US" altLang="ja-JP" sz="800" dirty="0">
                <a:solidFill>
                  <a:srgbClr val="313131"/>
                </a:solidFill>
                <a:latin typeface="Meiryo" charset="-128"/>
                <a:ea typeface="Meiryo" charset="-128"/>
                <a:cs typeface="Meiryo" charset="-128"/>
              </a:rPr>
              <a:t>※</a:t>
            </a:r>
            <a:r>
              <a:rPr lang="ja-JP" altLang="en-US" sz="800" dirty="0">
                <a:solidFill>
                  <a:srgbClr val="313131"/>
                </a:solidFill>
                <a:latin typeface="Meiryo" charset="-128"/>
                <a:ea typeface="Meiryo" charset="-128"/>
                <a:cs typeface="Meiryo" charset="-128"/>
              </a:rPr>
              <a:t>その他サイズのバナーも入稿可能です</a:t>
            </a:r>
            <a:endParaRPr lang="en-US" altLang="ja-JP" sz="800" dirty="0">
              <a:solidFill>
                <a:srgbClr val="313131"/>
              </a:solidFill>
              <a:latin typeface="Meiryo" charset="-128"/>
              <a:ea typeface="Meiryo" charset="-128"/>
              <a:cs typeface="Meiryo" charset="-128"/>
            </a:endParaRPr>
          </a:p>
          <a:p>
            <a:r>
              <a:rPr lang="en-US" altLang="ja-JP" sz="800" dirty="0">
                <a:solidFill>
                  <a:srgbClr val="313131"/>
                </a:solidFill>
                <a:latin typeface="Meiryo" charset="-128"/>
                <a:ea typeface="Meiryo" charset="-128"/>
                <a:cs typeface="Meiryo" charset="-128"/>
              </a:rPr>
              <a:t>※</a:t>
            </a:r>
            <a:r>
              <a:rPr lang="ja-JP" altLang="en-US" sz="800" dirty="0">
                <a:solidFill>
                  <a:srgbClr val="313131"/>
                </a:solidFill>
                <a:latin typeface="Meiryo" charset="-128"/>
                <a:ea typeface="Meiryo" charset="-128"/>
                <a:cs typeface="Meiryo" charset="-128"/>
              </a:rPr>
              <a:t>多くの種類のバナーを入稿するほど配信量は伸びます</a:t>
            </a:r>
            <a:endParaRPr lang="en-US" altLang="ja-JP" sz="800" dirty="0">
              <a:solidFill>
                <a:srgbClr val="313131"/>
              </a:solidFill>
              <a:latin typeface="Meiryo" charset="-128"/>
              <a:ea typeface="Meiryo" charset="-128"/>
              <a:cs typeface="Meiryo" charset="-128"/>
            </a:endParaRPr>
          </a:p>
          <a:p>
            <a:r>
              <a:rPr lang="en-US" altLang="ja-JP" sz="800" dirty="0">
                <a:solidFill>
                  <a:srgbClr val="313131"/>
                </a:solidFill>
                <a:latin typeface="Meiryo" charset="-128"/>
                <a:ea typeface="Meiryo" charset="-128"/>
                <a:cs typeface="Meiryo" charset="-128"/>
              </a:rPr>
              <a:t>※</a:t>
            </a:r>
            <a:r>
              <a:rPr lang="ja-JP" altLang="en-US" sz="800" dirty="0">
                <a:solidFill>
                  <a:srgbClr val="313131"/>
                </a:solidFill>
                <a:latin typeface="Meiryo" charset="-128"/>
                <a:ea typeface="Meiryo" charset="-128"/>
                <a:cs typeface="Meiryo" charset="-128"/>
              </a:rPr>
              <a:t>高解像度バナー対応</a:t>
            </a:r>
            <a:endParaRPr lang="en-US" sz="800" dirty="0">
              <a:latin typeface="Meiryo" charset="-128"/>
              <a:ea typeface="Meiryo" charset="-128"/>
              <a:cs typeface="Meiryo" charset="-128"/>
            </a:endParaRPr>
          </a:p>
        </p:txBody>
      </p:sp>
      <p:graphicFrame>
        <p:nvGraphicFramePr>
          <p:cNvPr id="9" name="Table 8"/>
          <p:cNvGraphicFramePr>
            <a:graphicFrameLocks noGrp="1"/>
          </p:cNvGraphicFramePr>
          <p:nvPr>
            <p:extLst>
              <p:ext uri="{D42A27DB-BD31-4B8C-83A1-F6EECF244321}">
                <p14:modId xmlns:p14="http://schemas.microsoft.com/office/powerpoint/2010/main" val="2695211450"/>
              </p:ext>
            </p:extLst>
          </p:nvPr>
        </p:nvGraphicFramePr>
        <p:xfrm>
          <a:off x="402473" y="3427455"/>
          <a:ext cx="9135226" cy="3298228"/>
        </p:xfrm>
        <a:graphic>
          <a:graphicData uri="http://schemas.openxmlformats.org/drawingml/2006/table">
            <a:tbl>
              <a:tblPr firstRow="1">
                <a:tableStyleId>{8799B23B-EC83-4686-B30A-512413B5E67A}</a:tableStyleId>
              </a:tblPr>
              <a:tblGrid>
                <a:gridCol w="1024393">
                  <a:extLst>
                    <a:ext uri="{9D8B030D-6E8A-4147-A177-3AD203B41FA5}">
                      <a16:colId xmlns:a16="http://schemas.microsoft.com/office/drawing/2014/main" val="20000"/>
                    </a:ext>
                  </a:extLst>
                </a:gridCol>
                <a:gridCol w="1688123">
                  <a:extLst>
                    <a:ext uri="{9D8B030D-6E8A-4147-A177-3AD203B41FA5}">
                      <a16:colId xmlns:a16="http://schemas.microsoft.com/office/drawing/2014/main" val="20001"/>
                    </a:ext>
                  </a:extLst>
                </a:gridCol>
                <a:gridCol w="2240782">
                  <a:extLst>
                    <a:ext uri="{9D8B030D-6E8A-4147-A177-3AD203B41FA5}">
                      <a16:colId xmlns:a16="http://schemas.microsoft.com/office/drawing/2014/main" val="20002"/>
                    </a:ext>
                  </a:extLst>
                </a:gridCol>
                <a:gridCol w="4181928">
                  <a:extLst>
                    <a:ext uri="{9D8B030D-6E8A-4147-A177-3AD203B41FA5}">
                      <a16:colId xmlns:a16="http://schemas.microsoft.com/office/drawing/2014/main" val="20003"/>
                    </a:ext>
                  </a:extLst>
                </a:gridCol>
              </a:tblGrid>
              <a:tr h="327556">
                <a:tc>
                  <a:txBody>
                    <a:bodyPr/>
                    <a:lstStyle/>
                    <a:p>
                      <a:pPr algn="ctr"/>
                      <a:endParaRPr lang="en-US" sz="800" dirty="0">
                        <a:latin typeface="Meiryo" charset="-128"/>
                        <a:ea typeface="Meiryo" charset="-128"/>
                        <a:cs typeface="Meiryo" charset="-128"/>
                      </a:endParaRPr>
                    </a:p>
                  </a:txBody>
                  <a:tcPr anchor="ctr">
                    <a:solidFill>
                      <a:schemeClr val="bg1"/>
                    </a:solidFill>
                  </a:tcPr>
                </a:tc>
                <a:tc>
                  <a:txBody>
                    <a:bodyPr/>
                    <a:lstStyle/>
                    <a:p>
                      <a:pPr algn="ctr"/>
                      <a:r>
                        <a:rPr lang="ja-JP" altLang="en-US" sz="800" dirty="0"/>
                        <a:t>バナー</a:t>
                      </a:r>
                      <a:endParaRPr lang="en-US" sz="800" dirty="0">
                        <a:latin typeface="Meiryo" charset="-128"/>
                        <a:ea typeface="Meiryo" charset="-128"/>
                        <a:cs typeface="Meiryo" charset="-128"/>
                      </a:endParaRPr>
                    </a:p>
                  </a:txBody>
                  <a:tcPr anchor="ctr">
                    <a:solidFill>
                      <a:schemeClr val="bg1"/>
                    </a:solidFill>
                  </a:tcPr>
                </a:tc>
                <a:tc>
                  <a:txBody>
                    <a:bodyPr/>
                    <a:lstStyle/>
                    <a:p>
                      <a:pPr algn="ctr"/>
                      <a:r>
                        <a:rPr lang="ja-JP" altLang="en-US" sz="800" dirty="0"/>
                        <a:t>動画</a:t>
                      </a:r>
                      <a:endParaRPr lang="en-US" sz="800" dirty="0">
                        <a:latin typeface="Meiryo" charset="-128"/>
                        <a:ea typeface="Meiryo" charset="-128"/>
                        <a:cs typeface="Meiryo" charset="-128"/>
                      </a:endParaRPr>
                    </a:p>
                  </a:txBody>
                  <a:tcPr anchor="ctr">
                    <a:solidFill>
                      <a:schemeClr val="bg1"/>
                    </a:solidFill>
                  </a:tcPr>
                </a:tc>
                <a:tc>
                  <a:txBody>
                    <a:bodyPr/>
                    <a:lstStyle/>
                    <a:p>
                      <a:pPr algn="ctr"/>
                      <a:r>
                        <a:rPr lang="ja-JP" altLang="en-US" sz="800" dirty="0"/>
                        <a:t>インフィード広告</a:t>
                      </a:r>
                      <a:r>
                        <a:rPr lang="ja-JP" altLang="en-US" sz="800" b="0" dirty="0"/>
                        <a:t>（ネイティブ広告）</a:t>
                      </a:r>
                      <a:endParaRPr lang="en-US" altLang="ja-JP" sz="800" b="0" dirty="0"/>
                    </a:p>
                  </a:txBody>
                  <a:tcPr anchor="ctr">
                    <a:solidFill>
                      <a:schemeClr val="bg1"/>
                    </a:solidFill>
                  </a:tcPr>
                </a:tc>
                <a:extLst>
                  <a:ext uri="{0D108BD9-81ED-4DB2-BD59-A6C34878D82A}">
                    <a16:rowId xmlns:a16="http://schemas.microsoft.com/office/drawing/2014/main" val="10000"/>
                  </a:ext>
                </a:extLst>
              </a:tr>
              <a:tr h="1017956">
                <a:tc>
                  <a:txBody>
                    <a:bodyPr/>
                    <a:lstStyle/>
                    <a:p>
                      <a:pPr algn="ctr"/>
                      <a:r>
                        <a:rPr lang="ja-JP" altLang="en-US" sz="800" dirty="0"/>
                        <a:t>ファイル形式</a:t>
                      </a:r>
                      <a:endParaRPr lang="en-US" sz="800" dirty="0">
                        <a:latin typeface="Meiryo" charset="-128"/>
                        <a:ea typeface="Meiryo" charset="-128"/>
                        <a:cs typeface="Meiryo" charset="-128"/>
                      </a:endParaRPr>
                    </a:p>
                  </a:txBody>
                  <a:tcPr anchor="ctr">
                    <a:solidFill>
                      <a:schemeClr val="bg1"/>
                    </a:solidFill>
                  </a:tcPr>
                </a:tc>
                <a:tc>
                  <a:txBody>
                    <a:bodyPr/>
                    <a:lstStyle/>
                    <a:p>
                      <a:r>
                        <a:rPr lang="en-US" sz="800" dirty="0"/>
                        <a:t>JPG/PNG/GIF</a:t>
                      </a:r>
                      <a:endParaRPr lang="en-US" sz="800" dirty="0">
                        <a:latin typeface="Meiryo" charset="-128"/>
                        <a:ea typeface="Meiryo" charset="-128"/>
                        <a:cs typeface="Meiryo" charset="-128"/>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 typeface="Arial" charset="0"/>
                        <a:buNone/>
                        <a:tabLst/>
                        <a:defRPr/>
                      </a:pPr>
                      <a:r>
                        <a:rPr lang="ja-JP" altLang="en-US" sz="800" dirty="0"/>
                        <a:t>下記いずれか</a:t>
                      </a:r>
                      <a:endParaRPr lang="en-US" sz="800" dirty="0"/>
                    </a:p>
                    <a:p>
                      <a:pPr marL="171450" marR="0" indent="-171450" algn="l" defTabSz="457200" rtl="0" eaLnBrk="1" fontAlgn="auto" latinLnBrk="0" hangingPunct="1">
                        <a:lnSpc>
                          <a:spcPct val="100000"/>
                        </a:lnSpc>
                        <a:spcBef>
                          <a:spcPts val="0"/>
                        </a:spcBef>
                        <a:spcAft>
                          <a:spcPts val="0"/>
                        </a:spcAft>
                        <a:buClrTx/>
                        <a:buSzTx/>
                        <a:buFont typeface="Arial" charset="0"/>
                        <a:buChar char="•"/>
                        <a:tabLst/>
                        <a:defRPr/>
                      </a:pPr>
                      <a:r>
                        <a:rPr lang="en-US" sz="800" dirty="0"/>
                        <a:t>MP4</a:t>
                      </a:r>
                      <a:r>
                        <a:rPr lang="ja-JP" altLang="en-US" sz="800" dirty="0"/>
                        <a:t>や</a:t>
                      </a:r>
                      <a:r>
                        <a:rPr lang="en-US" altLang="ja-JP" sz="800" dirty="0" err="1"/>
                        <a:t>WebM</a:t>
                      </a:r>
                      <a:r>
                        <a:rPr lang="ja-JP" altLang="en-US" sz="800" dirty="0"/>
                        <a:t>等の動画ファイル</a:t>
                      </a:r>
                      <a:endParaRPr lang="en-US" altLang="ja-JP" sz="800" dirty="0"/>
                    </a:p>
                    <a:p>
                      <a:pPr marL="171450" marR="0" indent="-171450" algn="l" defTabSz="457200" rtl="0" eaLnBrk="1" fontAlgn="auto" latinLnBrk="0" hangingPunct="1">
                        <a:lnSpc>
                          <a:spcPct val="100000"/>
                        </a:lnSpc>
                        <a:spcBef>
                          <a:spcPts val="0"/>
                        </a:spcBef>
                        <a:spcAft>
                          <a:spcPts val="0"/>
                        </a:spcAft>
                        <a:buClrTx/>
                        <a:buSzTx/>
                        <a:buFont typeface="Arial" charset="0"/>
                        <a:buChar char="•"/>
                        <a:tabLst/>
                        <a:defRPr/>
                      </a:pPr>
                      <a:r>
                        <a:rPr lang="en-US" altLang="ja-JP" sz="800" dirty="0"/>
                        <a:t>VAST XML</a:t>
                      </a:r>
                    </a:p>
                    <a:p>
                      <a:pPr marL="171450" marR="0" indent="-171450" algn="l" defTabSz="457200" rtl="0" eaLnBrk="1" fontAlgn="auto" latinLnBrk="0" hangingPunct="1">
                        <a:lnSpc>
                          <a:spcPct val="100000"/>
                        </a:lnSpc>
                        <a:spcBef>
                          <a:spcPts val="0"/>
                        </a:spcBef>
                        <a:spcAft>
                          <a:spcPts val="0"/>
                        </a:spcAft>
                        <a:buClrTx/>
                        <a:buSzTx/>
                        <a:buFont typeface="Arial" charset="0"/>
                        <a:buChar char="•"/>
                        <a:tabLst/>
                        <a:defRPr/>
                      </a:pPr>
                      <a:r>
                        <a:rPr lang="en-US" altLang="ja-JP" sz="800" dirty="0"/>
                        <a:t>VAST URL</a:t>
                      </a:r>
                      <a:endParaRPr lang="en-US" altLang="ja-JP" sz="800" dirty="0">
                        <a:latin typeface="Meiryo" charset="-128"/>
                        <a:ea typeface="Meiryo" charset="-128"/>
                        <a:cs typeface="Meiryo" charset="-128"/>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sz="800" dirty="0"/>
                    </a:p>
                  </a:txBody>
                  <a:tcPr>
                    <a:solidFill>
                      <a:schemeClr val="bg1"/>
                    </a:solidFill>
                  </a:tcPr>
                </a:tc>
                <a:extLst>
                  <a:ext uri="{0D108BD9-81ED-4DB2-BD59-A6C34878D82A}">
                    <a16:rowId xmlns:a16="http://schemas.microsoft.com/office/drawing/2014/main" val="10001"/>
                  </a:ext>
                </a:extLst>
              </a:tr>
              <a:tr h="327556">
                <a:tc>
                  <a:txBody>
                    <a:bodyPr/>
                    <a:lstStyle/>
                    <a:p>
                      <a:pPr algn="ctr"/>
                      <a:r>
                        <a:rPr lang="ja-JP" altLang="en-US" sz="800" dirty="0"/>
                        <a:t>容量</a:t>
                      </a:r>
                      <a:endParaRPr lang="en-US" sz="800" dirty="0">
                        <a:latin typeface="Meiryo" charset="-128"/>
                        <a:ea typeface="Meiryo" charset="-128"/>
                        <a:cs typeface="Meiryo" charset="-128"/>
                      </a:endParaRPr>
                    </a:p>
                  </a:txBody>
                  <a:tcPr anchor="ctr">
                    <a:solidFill>
                      <a:schemeClr val="bg1"/>
                    </a:solidFill>
                  </a:tcPr>
                </a:tc>
                <a:tc>
                  <a:txBody>
                    <a:bodyPr/>
                    <a:lstStyle/>
                    <a:p>
                      <a:r>
                        <a:rPr lang="en-US" sz="800" dirty="0"/>
                        <a:t>40KB</a:t>
                      </a:r>
                      <a:r>
                        <a:rPr lang="ja-JP" altLang="en-US" sz="800" dirty="0"/>
                        <a:t>を超える場合、弊社にて圧縮する場合があります</a:t>
                      </a:r>
                      <a:endParaRPr lang="en-US" sz="800" dirty="0">
                        <a:latin typeface="Meiryo" charset="-128"/>
                        <a:ea typeface="Meiryo" charset="-128"/>
                        <a:cs typeface="Meiryo" charset="-128"/>
                      </a:endParaRPr>
                    </a:p>
                  </a:txBody>
                  <a:tcPr>
                    <a:solidFill>
                      <a:schemeClr val="bg1"/>
                    </a:solidFill>
                  </a:tcPr>
                </a:tc>
                <a:tc>
                  <a:txBody>
                    <a:bodyPr/>
                    <a:lstStyle/>
                    <a:p>
                      <a:r>
                        <a:rPr lang="ja-JP" altLang="en-US" sz="800" dirty="0"/>
                        <a:t>ファイル入稿の場合</a:t>
                      </a:r>
                      <a:r>
                        <a:rPr lang="en-US" sz="800" dirty="0"/>
                        <a:t>100MB</a:t>
                      </a:r>
                      <a:r>
                        <a:rPr lang="ja-JP" altLang="en-US" sz="800" dirty="0"/>
                        <a:t>まで</a:t>
                      </a:r>
                      <a:endParaRPr lang="en-US" sz="800" dirty="0">
                        <a:latin typeface="Meiryo" charset="-128"/>
                        <a:ea typeface="Meiryo" charset="-128"/>
                        <a:cs typeface="Meiryo" charset="-128"/>
                      </a:endParaRPr>
                    </a:p>
                  </a:txBody>
                  <a:tcPr>
                    <a:solidFill>
                      <a:schemeClr val="bg1"/>
                    </a:solidFill>
                  </a:tcPr>
                </a:tc>
                <a:tc>
                  <a:txBody>
                    <a:bodyPr/>
                    <a:lstStyle/>
                    <a:p>
                      <a:endParaRPr lang="en-US" sz="800" dirty="0">
                        <a:latin typeface="Meiryo" charset="-128"/>
                        <a:ea typeface="Meiryo" charset="-128"/>
                        <a:cs typeface="Meiryo" charset="-128"/>
                      </a:endParaRPr>
                    </a:p>
                  </a:txBody>
                  <a:tcPr>
                    <a:solidFill>
                      <a:schemeClr val="bg1"/>
                    </a:solidFill>
                  </a:tcPr>
                </a:tc>
                <a:extLst>
                  <a:ext uri="{0D108BD9-81ED-4DB2-BD59-A6C34878D82A}">
                    <a16:rowId xmlns:a16="http://schemas.microsoft.com/office/drawing/2014/main" val="10002"/>
                  </a:ext>
                </a:extLst>
              </a:tr>
              <a:tr h="327556">
                <a:tc>
                  <a:txBody>
                    <a:bodyPr/>
                    <a:lstStyle/>
                    <a:p>
                      <a:pPr algn="ctr"/>
                      <a:r>
                        <a:rPr lang="ja-JP" altLang="en-US" sz="800" dirty="0"/>
                        <a:t>アニメーション</a:t>
                      </a:r>
                      <a:endParaRPr lang="en-US" altLang="ja-JP" sz="800" dirty="0"/>
                    </a:p>
                    <a:p>
                      <a:pPr algn="ctr"/>
                      <a:r>
                        <a:rPr lang="ja-JP" altLang="en-US" sz="800" dirty="0">
                          <a:latin typeface="Meiryo" charset="-128"/>
                          <a:ea typeface="Meiryo" charset="-128"/>
                          <a:cs typeface="Meiryo" charset="-128"/>
                        </a:rPr>
                        <a:t>／動画再生秒数</a:t>
                      </a:r>
                      <a:endParaRPr lang="en-US" sz="800" dirty="0">
                        <a:latin typeface="Meiryo" charset="-128"/>
                        <a:ea typeface="Meiryo" charset="-128"/>
                        <a:cs typeface="Meiryo" charset="-128"/>
                      </a:endParaRPr>
                    </a:p>
                  </a:txBody>
                  <a:tcPr anchor="ctr">
                    <a:solidFill>
                      <a:schemeClr val="bg1"/>
                    </a:solidFill>
                  </a:tcPr>
                </a:tc>
                <a:tc>
                  <a:txBody>
                    <a:bodyPr/>
                    <a:lstStyle/>
                    <a:p>
                      <a:r>
                        <a:rPr lang="ja-JP" altLang="en-US" sz="800" dirty="0"/>
                        <a:t>可（</a:t>
                      </a:r>
                      <a:r>
                        <a:rPr lang="en-US" altLang="ja-JP" sz="800" dirty="0"/>
                        <a:t>30</a:t>
                      </a:r>
                      <a:r>
                        <a:rPr lang="ja-JP" altLang="en-US" sz="800" dirty="0"/>
                        <a:t>秒以内）</a:t>
                      </a:r>
                      <a:endParaRPr lang="en-US" sz="800" dirty="0">
                        <a:latin typeface="Meiryo" charset="-128"/>
                        <a:ea typeface="Meiryo" charset="-128"/>
                        <a:cs typeface="Meiryo" charset="-128"/>
                      </a:endParaRPr>
                    </a:p>
                  </a:txBody>
                  <a:tcPr>
                    <a:solidFill>
                      <a:schemeClr val="bg1"/>
                    </a:solidFill>
                  </a:tcPr>
                </a:tc>
                <a:tc>
                  <a:txBody>
                    <a:bodyPr/>
                    <a:lstStyle/>
                    <a:p>
                      <a:r>
                        <a:rPr lang="ja-JP" altLang="en-US" sz="800" dirty="0"/>
                        <a:t>再生秒数</a:t>
                      </a:r>
                      <a:endParaRPr lang="en-US" altLang="ja-JP" sz="800" dirty="0"/>
                    </a:p>
                    <a:p>
                      <a:r>
                        <a:rPr lang="en-US" altLang="ja-JP" sz="800" dirty="0"/>
                        <a:t>15</a:t>
                      </a:r>
                      <a:r>
                        <a:rPr lang="ja-JP" altLang="en-US" sz="800" dirty="0"/>
                        <a:t>秒</a:t>
                      </a:r>
                      <a:r>
                        <a:rPr lang="en-US" altLang="ja-JP" sz="800" dirty="0"/>
                        <a:t>, 30</a:t>
                      </a:r>
                      <a:r>
                        <a:rPr lang="ja-JP" altLang="en-US" sz="800" dirty="0"/>
                        <a:t>秒推奨（最大</a:t>
                      </a:r>
                      <a:r>
                        <a:rPr lang="en-US" altLang="ja-JP" sz="800" dirty="0"/>
                        <a:t>60</a:t>
                      </a:r>
                      <a:r>
                        <a:rPr lang="ja-JP" altLang="en-US" sz="800" dirty="0"/>
                        <a:t>秒）</a:t>
                      </a:r>
                      <a:endParaRPr lang="ja-JP" altLang="en-US" sz="800" dirty="0">
                        <a:latin typeface="Meiryo" charset="-128"/>
                        <a:ea typeface="Meiryo" charset="-128"/>
                        <a:cs typeface="Meiryo" charset="-128"/>
                      </a:endParaRPr>
                    </a:p>
                  </a:txBody>
                  <a:tcPr>
                    <a:solidFill>
                      <a:schemeClr val="bg1"/>
                    </a:solidFill>
                  </a:tcPr>
                </a:tc>
                <a:tc>
                  <a:txBody>
                    <a:bodyPr/>
                    <a:lstStyle/>
                    <a:p>
                      <a:endParaRPr lang="en-US" sz="800" dirty="0">
                        <a:latin typeface="Meiryo" charset="-128"/>
                        <a:ea typeface="Meiryo" charset="-128"/>
                        <a:cs typeface="Meiryo" charset="-128"/>
                      </a:endParaRPr>
                    </a:p>
                  </a:txBody>
                  <a:tcPr>
                    <a:solidFill>
                      <a:schemeClr val="bg1"/>
                    </a:solidFill>
                  </a:tcPr>
                </a:tc>
                <a:extLst>
                  <a:ext uri="{0D108BD9-81ED-4DB2-BD59-A6C34878D82A}">
                    <a16:rowId xmlns:a16="http://schemas.microsoft.com/office/drawing/2014/main" val="10003"/>
                  </a:ext>
                </a:extLst>
              </a:tr>
              <a:tr h="215356">
                <a:tc>
                  <a:txBody>
                    <a:bodyPr/>
                    <a:lstStyle/>
                    <a:p>
                      <a:pPr algn="ctr"/>
                      <a:r>
                        <a:rPr lang="ja-JP" altLang="en-US" sz="800" dirty="0"/>
                        <a:t>クリエイティブ数</a:t>
                      </a:r>
                      <a:endParaRPr lang="en-US" sz="800" dirty="0">
                        <a:latin typeface="Meiryo" charset="-128"/>
                        <a:ea typeface="Meiryo" charset="-128"/>
                        <a:cs typeface="Meiryo" charset="-128"/>
                      </a:endParaRPr>
                    </a:p>
                  </a:txBody>
                  <a:tcPr anchor="ctr">
                    <a:solidFill>
                      <a:schemeClr val="bg1"/>
                    </a:solidFill>
                  </a:tcPr>
                </a:tc>
                <a:tc>
                  <a:txBody>
                    <a:bodyPr/>
                    <a:lstStyle/>
                    <a:p>
                      <a:r>
                        <a:rPr lang="ja-JP" altLang="en-US" sz="800" dirty="0"/>
                        <a:t>メニューおよび発注金額による</a:t>
                      </a:r>
                      <a:endParaRPr lang="en-US" sz="800" dirty="0">
                        <a:latin typeface="Meiryo" charset="-128"/>
                        <a:ea typeface="Meiryo" charset="-128"/>
                        <a:cs typeface="Meiryo" charset="-128"/>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800" dirty="0"/>
                        <a:t>1</a:t>
                      </a:r>
                      <a:r>
                        <a:rPr lang="ja-JP" altLang="en-US" sz="800" dirty="0"/>
                        <a:t>広告主あたり</a:t>
                      </a:r>
                      <a:r>
                        <a:rPr lang="en-US" altLang="ja-JP" sz="800" dirty="0"/>
                        <a:t>5</a:t>
                      </a:r>
                      <a:r>
                        <a:rPr lang="ja-JP" altLang="en-US" sz="800" dirty="0"/>
                        <a:t>本まで</a:t>
                      </a:r>
                      <a:endParaRPr lang="en-US" altLang="ja-JP" sz="800" dirty="0">
                        <a:latin typeface="Meiryo" charset="-128"/>
                        <a:ea typeface="Meiryo" charset="-128"/>
                        <a:cs typeface="Meiryo" charset="-128"/>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800" dirty="0"/>
                        <a:t>メニューおよび発注金額による</a:t>
                      </a:r>
                      <a:endParaRPr lang="en-US" sz="800" dirty="0">
                        <a:latin typeface="Meiryo" charset="-128"/>
                        <a:ea typeface="Meiryo" charset="-128"/>
                        <a:cs typeface="Meiryo" charset="-128"/>
                      </a:endParaRPr>
                    </a:p>
                  </a:txBody>
                  <a:tcPr>
                    <a:solidFill>
                      <a:schemeClr val="bg1"/>
                    </a:solidFill>
                  </a:tcPr>
                </a:tc>
                <a:extLst>
                  <a:ext uri="{0D108BD9-81ED-4DB2-BD59-A6C34878D82A}">
                    <a16:rowId xmlns:a16="http://schemas.microsoft.com/office/drawing/2014/main" val="10004"/>
                  </a:ext>
                </a:extLst>
              </a:tr>
              <a:tr h="1053416">
                <a:tc>
                  <a:txBody>
                    <a:bodyPr/>
                    <a:lstStyle/>
                    <a:p>
                      <a:pPr algn="ctr"/>
                      <a:r>
                        <a:rPr lang="ja-JP" altLang="en-US" sz="800" dirty="0"/>
                        <a:t>ご注意</a:t>
                      </a:r>
                      <a:endParaRPr lang="en-US" sz="800" dirty="0">
                        <a:latin typeface="Meiryo" charset="-128"/>
                        <a:ea typeface="Meiryo" charset="-128"/>
                        <a:cs typeface="Meiryo" charset="-128"/>
                      </a:endParaRPr>
                    </a:p>
                  </a:txBody>
                  <a:tcPr anchor="ctr">
                    <a:solidFill>
                      <a:schemeClr val="bg1"/>
                    </a:solidFill>
                  </a:tcPr>
                </a:tc>
                <a:tc>
                  <a:txBody>
                    <a:bodyPr/>
                    <a:lstStyle/>
                    <a:p>
                      <a:endParaRPr lang="en-US" sz="800" dirty="0">
                        <a:latin typeface="Meiryo" charset="-128"/>
                        <a:ea typeface="Meiryo" charset="-128"/>
                        <a:cs typeface="Meiryo" charset="-128"/>
                      </a:endParaRPr>
                    </a:p>
                  </a:txBody>
                  <a:tcPr>
                    <a:solidFill>
                      <a:schemeClr val="bg1"/>
                    </a:solidFill>
                  </a:tcPr>
                </a:tc>
                <a:tc>
                  <a:txBody>
                    <a:bodyPr/>
                    <a:lstStyle/>
                    <a:p>
                      <a:pPr marL="171450" marR="0" indent="-171450" algn="l" defTabSz="457200" rtl="0" eaLnBrk="1" fontAlgn="auto" latinLnBrk="0" hangingPunct="1">
                        <a:lnSpc>
                          <a:spcPct val="100000"/>
                        </a:lnSpc>
                        <a:spcBef>
                          <a:spcPts val="0"/>
                        </a:spcBef>
                        <a:spcAft>
                          <a:spcPts val="0"/>
                        </a:spcAft>
                        <a:buClrTx/>
                        <a:buSzTx/>
                        <a:buFont typeface="Arial" charset="0"/>
                        <a:buChar char="•"/>
                        <a:tabLst/>
                        <a:defRPr/>
                      </a:pPr>
                      <a:r>
                        <a:rPr lang="en-US" altLang="ja-JP" sz="800" dirty="0"/>
                        <a:t>2500kbps</a:t>
                      </a:r>
                      <a:r>
                        <a:rPr lang="ja-JP" altLang="en-US" sz="800" dirty="0"/>
                        <a:t>まで</a:t>
                      </a:r>
                      <a:endParaRPr lang="en-US" altLang="ja-JP" sz="800" dirty="0"/>
                    </a:p>
                    <a:p>
                      <a:pPr marL="171450" marR="0" indent="-171450" algn="l" defTabSz="457200" rtl="0" eaLnBrk="1" fontAlgn="auto" latinLnBrk="0" hangingPunct="1">
                        <a:lnSpc>
                          <a:spcPct val="100000"/>
                        </a:lnSpc>
                        <a:spcBef>
                          <a:spcPts val="0"/>
                        </a:spcBef>
                        <a:spcAft>
                          <a:spcPts val="0"/>
                        </a:spcAft>
                        <a:buClrTx/>
                        <a:buSzTx/>
                        <a:buFont typeface="Arial" charset="0"/>
                        <a:buChar char="•"/>
                        <a:tabLst/>
                        <a:defRPr/>
                      </a:pPr>
                      <a:r>
                        <a:rPr lang="en-US" altLang="ja-JP" sz="800" dirty="0"/>
                        <a:t>1280x720px</a:t>
                      </a:r>
                      <a:r>
                        <a:rPr lang="ja-JP" altLang="en-US" sz="800" dirty="0"/>
                        <a:t>まで</a:t>
                      </a:r>
                      <a:endParaRPr lang="en-US" altLang="ja-JP" sz="800" dirty="0"/>
                    </a:p>
                    <a:p>
                      <a:pPr marL="171450" marR="0" indent="-171450" algn="l" defTabSz="457200" rtl="0" eaLnBrk="1" fontAlgn="auto" latinLnBrk="0" hangingPunct="1">
                        <a:lnSpc>
                          <a:spcPct val="100000"/>
                        </a:lnSpc>
                        <a:spcBef>
                          <a:spcPts val="0"/>
                        </a:spcBef>
                        <a:spcAft>
                          <a:spcPts val="0"/>
                        </a:spcAft>
                        <a:buClrTx/>
                        <a:buSzTx/>
                        <a:buFont typeface="Arial" charset="0"/>
                        <a:buChar char="•"/>
                        <a:tabLst/>
                        <a:defRPr/>
                      </a:pPr>
                      <a:r>
                        <a:rPr lang="ja-JP" altLang="en-US" sz="800" dirty="0"/>
                        <a:t>動画ファイルを入稿する場合は、弊社にて</a:t>
                      </a:r>
                      <a:r>
                        <a:rPr lang="en-US" altLang="ja-JP" sz="800" dirty="0" err="1"/>
                        <a:t>WebM,FLV</a:t>
                      </a:r>
                      <a:r>
                        <a:rPr lang="ja-JP" altLang="en-US" sz="800" dirty="0"/>
                        <a:t>等各種形式かつ複数解像度への変換などを行います。</a:t>
                      </a:r>
                      <a:endParaRPr lang="en-US" sz="800" dirty="0">
                        <a:latin typeface="Meiryo" charset="-128"/>
                        <a:ea typeface="Meiryo" charset="-128"/>
                        <a:cs typeface="Meiryo" charset="-128"/>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800" dirty="0">
                          <a:latin typeface="Meiryo" charset="-128"/>
                          <a:ea typeface="Meiryo" charset="-128"/>
                          <a:cs typeface="Meiryo" charset="-128"/>
                        </a:rPr>
                        <a:t>表示される要素はメディアによって異なります。</a:t>
                      </a:r>
                      <a:br>
                        <a:rPr lang="en-US" altLang="ja-JP" sz="800" dirty="0">
                          <a:latin typeface="Meiryo" charset="-128"/>
                          <a:ea typeface="Meiryo" charset="-128"/>
                          <a:cs typeface="Meiryo" charset="-128"/>
                        </a:rPr>
                      </a:br>
                      <a:r>
                        <a:rPr lang="en-US" altLang="ja-JP" sz="800" dirty="0">
                          <a:latin typeface="Meiryo" charset="-128"/>
                          <a:ea typeface="Meiryo" charset="-128"/>
                          <a:cs typeface="Meiryo" charset="-128"/>
                        </a:rPr>
                        <a:t>CTA</a:t>
                      </a:r>
                      <a:r>
                        <a:rPr lang="ja-JP" altLang="en-US" sz="800" dirty="0">
                          <a:latin typeface="Meiryo" charset="-128"/>
                          <a:ea typeface="Meiryo" charset="-128"/>
                          <a:cs typeface="Meiryo" charset="-128"/>
                        </a:rPr>
                        <a:t>の指定がない場合、「詳しくはこちら」が設定されます。</a:t>
                      </a:r>
                      <a:endParaRPr lang="en-US" sz="800" dirty="0">
                        <a:latin typeface="Meiryo" charset="-128"/>
                        <a:ea typeface="Meiryo" charset="-128"/>
                        <a:cs typeface="Meiryo" charset="-128"/>
                      </a:endParaRPr>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800" dirty="0">
                          <a:latin typeface="Meiryo" charset="-128"/>
                          <a:ea typeface="Meiryo" charset="-128"/>
                          <a:cs typeface="Meiryo" charset="-128"/>
                        </a:rPr>
                        <a:t>■グノシー枠注記</a:t>
                      </a:r>
                      <a:endParaRPr lang="en-US" altLang="ja-JP" sz="800" dirty="0">
                        <a:latin typeface="Meiryo" charset="-128"/>
                        <a:ea typeface="Meiryo" charset="-128"/>
                        <a:cs typeface="Meiryo" charset="-128"/>
                      </a:endParaRPr>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800" dirty="0">
                          <a:latin typeface="Meiryo" charset="-128"/>
                          <a:ea typeface="Meiryo" charset="-128"/>
                          <a:cs typeface="Meiryo" charset="-128"/>
                        </a:rPr>
                        <a:t>・通常枠に従ったクリエイティブを入稿してもグノシー枠にも配信されますが、画像の左右がカットされたり、テキストがカットされるおそれがあります。</a:t>
                      </a:r>
                      <a:endParaRPr lang="en-US" altLang="ja-JP" sz="800" dirty="0">
                        <a:latin typeface="Meiryo" charset="-128"/>
                        <a:ea typeface="Meiryo" charset="-128"/>
                        <a:cs typeface="Meiryo" charset="-128"/>
                      </a:endParaRPr>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800" dirty="0">
                          <a:latin typeface="Meiryo" charset="-128"/>
                          <a:ea typeface="Meiryo" charset="-128"/>
                          <a:cs typeface="Meiryo" charset="-128"/>
                        </a:rPr>
                        <a:t>・文字数は全半角問わずカウントされます。</a:t>
                      </a:r>
                      <a:endParaRPr lang="en-US" altLang="ja-JP" sz="800" dirty="0">
                        <a:latin typeface="Meiryo" charset="-128"/>
                        <a:ea typeface="Meiryo" charset="-128"/>
                        <a:cs typeface="Meiryo" charset="-128"/>
                      </a:endParaRPr>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800" dirty="0">
                          <a:latin typeface="Meiryo" charset="-128"/>
                          <a:ea typeface="Meiryo" charset="-128"/>
                          <a:cs typeface="Meiryo" charset="-128"/>
                        </a:rPr>
                        <a:t>・大画像・小画像は</a:t>
                      </a:r>
                      <a:r>
                        <a:rPr lang="en-US" altLang="ja-JP" sz="800" dirty="0">
                          <a:latin typeface="Meiryo" charset="-128"/>
                          <a:ea typeface="Meiryo" charset="-128"/>
                          <a:cs typeface="Meiryo" charset="-128"/>
                        </a:rPr>
                        <a:t>400KB</a:t>
                      </a:r>
                      <a:r>
                        <a:rPr lang="ja-JP" altLang="en-US" sz="800" dirty="0">
                          <a:latin typeface="Meiryo" charset="-128"/>
                          <a:ea typeface="Meiryo" charset="-128"/>
                          <a:cs typeface="Meiryo" charset="-128"/>
                        </a:rPr>
                        <a:t>が上限です。</a:t>
                      </a:r>
                      <a:endParaRPr lang="en-US" altLang="ja-JP" sz="800" dirty="0">
                        <a:latin typeface="Meiryo" charset="-128"/>
                        <a:ea typeface="Meiryo" charset="-128"/>
                        <a:cs typeface="Meiryo" charset="-128"/>
                      </a:endParaRPr>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800" dirty="0">
                          <a:latin typeface="Meiryo" charset="-128"/>
                          <a:ea typeface="Meiryo" charset="-128"/>
                          <a:cs typeface="Meiryo" charset="-128"/>
                        </a:rPr>
                        <a:t>・その他入稿規定はグノシー</a:t>
                      </a:r>
                      <a:r>
                        <a:rPr lang="en-US" altLang="ja-JP" sz="800" dirty="0">
                          <a:latin typeface="Meiryo" charset="-128"/>
                          <a:ea typeface="Meiryo" charset="-128"/>
                          <a:cs typeface="Meiryo" charset="-128"/>
                        </a:rPr>
                        <a:t>Promotion Ads</a:t>
                      </a:r>
                      <a:r>
                        <a:rPr lang="ja-JP" altLang="en-US" sz="800" dirty="0">
                          <a:latin typeface="Meiryo" charset="-128"/>
                          <a:ea typeface="Meiryo" charset="-128"/>
                          <a:cs typeface="Meiryo" charset="-128"/>
                        </a:rPr>
                        <a:t>の規定に準じます。</a:t>
                      </a:r>
                      <a:endParaRPr lang="en-US" sz="800" dirty="0">
                        <a:latin typeface="Meiryo" charset="-128"/>
                        <a:ea typeface="Meiryo" charset="-128"/>
                        <a:cs typeface="Meiryo" charset="-128"/>
                      </a:endParaRPr>
                    </a:p>
                  </a:txBody>
                  <a:tcPr>
                    <a:solidFill>
                      <a:schemeClr val="bg1"/>
                    </a:solidFill>
                  </a:tcPr>
                </a:tc>
                <a:extLst>
                  <a:ext uri="{0D108BD9-81ED-4DB2-BD59-A6C34878D82A}">
                    <a16:rowId xmlns:a16="http://schemas.microsoft.com/office/drawing/2014/main" val="10005"/>
                  </a:ext>
                </a:extLst>
              </a:tr>
            </a:tbl>
          </a:graphicData>
        </a:graphic>
      </p:graphicFrame>
      <p:sp>
        <p:nvSpPr>
          <p:cNvPr id="12" name="TextBox 11"/>
          <p:cNvSpPr txBox="1"/>
          <p:nvPr/>
        </p:nvSpPr>
        <p:spPr>
          <a:xfrm>
            <a:off x="8450943" y="6692740"/>
            <a:ext cx="1172116" cy="200055"/>
          </a:xfrm>
          <a:prstGeom prst="rect">
            <a:avLst/>
          </a:prstGeom>
          <a:noFill/>
        </p:spPr>
        <p:txBody>
          <a:bodyPr wrap="none" rtlCol="0">
            <a:spAutoFit/>
          </a:bodyPr>
          <a:lstStyle/>
          <a:p>
            <a:pPr algn="r"/>
            <a:r>
              <a:rPr lang="ja-JP" altLang="en-US" sz="700" dirty="0"/>
              <a:t>文字数はすべて半角換算</a:t>
            </a:r>
            <a:endParaRPr lang="en-US" sz="700" dirty="0"/>
          </a:p>
        </p:txBody>
      </p:sp>
      <p:sp>
        <p:nvSpPr>
          <p:cNvPr id="15" name="Content Placeholder 2"/>
          <p:cNvSpPr txBox="1">
            <a:spLocks/>
          </p:cNvSpPr>
          <p:nvPr/>
        </p:nvSpPr>
        <p:spPr>
          <a:xfrm>
            <a:off x="177149" y="3166162"/>
            <a:ext cx="2881914" cy="27305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kumimoji="1" lang="ja-JP" altLang="en-US" sz="1600" kern="1200" dirty="0" smtClean="0">
                <a:solidFill>
                  <a:schemeClr val="tx1"/>
                </a:solidFill>
                <a:latin typeface="メイリオ"/>
                <a:ea typeface="メイリオ"/>
                <a:cs typeface="メイリオ"/>
              </a:defRPr>
            </a:lvl1pPr>
            <a:lvl2pPr marL="742950" indent="-285750" algn="l" defTabSz="457200" rtl="0" eaLnBrk="1" latinLnBrk="0" hangingPunct="1">
              <a:spcBef>
                <a:spcPct val="20000"/>
              </a:spcBef>
              <a:buFont typeface="Arial"/>
              <a:buChar char="–"/>
              <a:defRPr kumimoji="1" lang="ja-JP" altLang="en-US" sz="1400" kern="1200" dirty="0" smtClean="0">
                <a:solidFill>
                  <a:schemeClr val="tx1"/>
                </a:solidFill>
                <a:latin typeface="メイリオ"/>
                <a:ea typeface="メイリオ"/>
                <a:cs typeface="メイリオ"/>
              </a:defRPr>
            </a:lvl2pPr>
            <a:lvl3pPr marL="1143000" indent="-228600" algn="l" defTabSz="457200" rtl="0" eaLnBrk="1" latinLnBrk="0" hangingPunct="1">
              <a:spcBef>
                <a:spcPct val="20000"/>
              </a:spcBef>
              <a:buFont typeface="Arial"/>
              <a:buChar char="•"/>
              <a:defRPr kumimoji="1" lang="ja-JP" altLang="en-US" sz="1200" kern="1200" dirty="0" smtClean="0">
                <a:solidFill>
                  <a:schemeClr val="tx1"/>
                </a:solidFill>
                <a:latin typeface="メイリオ"/>
                <a:ea typeface="メイリオ"/>
                <a:cs typeface="メイリオ"/>
              </a:defRPr>
            </a:lvl3pPr>
            <a:lvl4pPr marL="1600200" indent="-228600" algn="l" defTabSz="457200" rtl="0" eaLnBrk="1" latinLnBrk="0" hangingPunct="1">
              <a:spcBef>
                <a:spcPct val="20000"/>
              </a:spcBef>
              <a:buFont typeface="Arial"/>
              <a:buChar char="–"/>
              <a:defRPr kumimoji="1" lang="ja-JP" altLang="en-US" sz="1100" kern="1200" dirty="0" smtClean="0">
                <a:solidFill>
                  <a:schemeClr val="tx1"/>
                </a:solidFill>
                <a:latin typeface="メイリオ"/>
                <a:ea typeface="メイリオ"/>
                <a:cs typeface="メイリオ"/>
              </a:defRPr>
            </a:lvl4pPr>
            <a:lvl5pPr marL="2057400" indent="-228600" algn="l" defTabSz="457200" rtl="0" eaLnBrk="1" latinLnBrk="0" hangingPunct="1">
              <a:spcBef>
                <a:spcPct val="20000"/>
              </a:spcBef>
              <a:buFont typeface="Arial"/>
              <a:buChar char="»"/>
              <a:defRPr kumimoji="1" lang="ja-JP" altLang="en-US" sz="1100" kern="1200" dirty="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a:buClr>
                <a:srgbClr val="329FFB"/>
              </a:buClr>
              <a:buFont typeface="Wingdings" charset="2"/>
              <a:buChar char="v"/>
            </a:pPr>
            <a:r>
              <a:rPr lang="ja-JP" altLang="en-US" sz="1050" dirty="0"/>
              <a:t>原稿規定一覧</a:t>
            </a:r>
          </a:p>
        </p:txBody>
      </p:sp>
      <p:sp>
        <p:nvSpPr>
          <p:cNvPr id="16" name="Rectangle 15"/>
          <p:cNvSpPr/>
          <p:nvPr/>
        </p:nvSpPr>
        <p:spPr>
          <a:xfrm>
            <a:off x="489040" y="1894984"/>
            <a:ext cx="1152000" cy="180000"/>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800" dirty="0">
                <a:latin typeface="Meiryo" charset="-128"/>
                <a:ea typeface="Meiryo" charset="-128"/>
                <a:cs typeface="Meiryo" charset="-128"/>
              </a:rPr>
              <a:t>　　</a:t>
            </a:r>
            <a:r>
              <a:rPr lang="en-US" sz="800" dirty="0">
                <a:latin typeface="Meiryo" charset="-128"/>
                <a:ea typeface="Meiryo" charset="-128"/>
                <a:cs typeface="Meiryo" charset="-128"/>
              </a:rPr>
              <a:t>320x50px</a:t>
            </a:r>
          </a:p>
        </p:txBody>
      </p:sp>
      <p:sp>
        <p:nvSpPr>
          <p:cNvPr id="18" name="Rectangle 17"/>
          <p:cNvSpPr/>
          <p:nvPr/>
        </p:nvSpPr>
        <p:spPr>
          <a:xfrm>
            <a:off x="1772047" y="1534984"/>
            <a:ext cx="1080000" cy="900000"/>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en-US" sz="800" dirty="0">
                <a:latin typeface="Meiryo" charset="-128"/>
                <a:ea typeface="Meiryo" charset="-128"/>
                <a:cs typeface="Meiryo" charset="-128"/>
              </a:rPr>
              <a:t>300x250px</a:t>
            </a:r>
          </a:p>
        </p:txBody>
      </p:sp>
      <p:sp>
        <p:nvSpPr>
          <p:cNvPr id="19" name="Rectangle 18"/>
          <p:cNvSpPr/>
          <p:nvPr/>
        </p:nvSpPr>
        <p:spPr>
          <a:xfrm>
            <a:off x="3238127" y="2585570"/>
            <a:ext cx="2620800" cy="324000"/>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en-US" sz="800">
                <a:latin typeface="Meiryo" charset="-128"/>
                <a:ea typeface="Meiryo" charset="-128"/>
                <a:cs typeface="Meiryo" charset="-128"/>
              </a:rPr>
              <a:t>728x90px</a:t>
            </a:r>
            <a:endParaRPr lang="en-US" sz="800" dirty="0">
              <a:latin typeface="Meiryo" charset="-128"/>
              <a:ea typeface="Meiryo" charset="-128"/>
              <a:cs typeface="Meiryo" charset="-128"/>
            </a:endParaRPr>
          </a:p>
        </p:txBody>
      </p:sp>
      <p:sp>
        <p:nvSpPr>
          <p:cNvPr id="20" name="Rectangle 19"/>
          <p:cNvSpPr/>
          <p:nvPr/>
        </p:nvSpPr>
        <p:spPr>
          <a:xfrm>
            <a:off x="3238127" y="1534984"/>
            <a:ext cx="1080000" cy="900000"/>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en-US" sz="800" dirty="0">
                <a:latin typeface="Meiryo" charset="-128"/>
                <a:ea typeface="Meiryo" charset="-128"/>
                <a:cs typeface="Meiryo" charset="-128"/>
              </a:rPr>
              <a:t>300x250px</a:t>
            </a:r>
          </a:p>
        </p:txBody>
      </p:sp>
      <p:sp>
        <p:nvSpPr>
          <p:cNvPr id="22" name="TextBox 21"/>
          <p:cNvSpPr txBox="1"/>
          <p:nvPr/>
        </p:nvSpPr>
        <p:spPr>
          <a:xfrm>
            <a:off x="1073731" y="1107398"/>
            <a:ext cx="1261884" cy="276999"/>
          </a:xfrm>
          <a:prstGeom prst="rect">
            <a:avLst/>
          </a:prstGeom>
          <a:noFill/>
        </p:spPr>
        <p:txBody>
          <a:bodyPr wrap="none" rtlCol="0">
            <a:spAutoFit/>
          </a:bodyPr>
          <a:lstStyle/>
          <a:p>
            <a:pPr algn="ctr"/>
            <a:r>
              <a:rPr lang="ja-JP" altLang="en-US" sz="1200" b="1" dirty="0">
                <a:solidFill>
                  <a:srgbClr val="329FFB"/>
                </a:solidFill>
              </a:rPr>
              <a:t>スマートフォン</a:t>
            </a:r>
            <a:endParaRPr lang="en-US" sz="1200" b="1" dirty="0">
              <a:solidFill>
                <a:srgbClr val="329FFB"/>
              </a:solidFill>
            </a:endParaRPr>
          </a:p>
        </p:txBody>
      </p:sp>
      <p:cxnSp>
        <p:nvCxnSpPr>
          <p:cNvPr id="24" name="Straight Connector 23"/>
          <p:cNvCxnSpPr/>
          <p:nvPr/>
        </p:nvCxnSpPr>
        <p:spPr>
          <a:xfrm>
            <a:off x="340567" y="1384397"/>
            <a:ext cx="2610498" cy="0"/>
          </a:xfrm>
          <a:prstGeom prst="line">
            <a:avLst/>
          </a:prstGeom>
          <a:ln>
            <a:solidFill>
              <a:srgbClr val="329FFB"/>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797322" y="1107398"/>
            <a:ext cx="396262" cy="276999"/>
          </a:xfrm>
          <a:prstGeom prst="rect">
            <a:avLst/>
          </a:prstGeom>
          <a:noFill/>
        </p:spPr>
        <p:txBody>
          <a:bodyPr wrap="none" rtlCol="0">
            <a:spAutoFit/>
          </a:bodyPr>
          <a:lstStyle/>
          <a:p>
            <a:pPr algn="ctr"/>
            <a:r>
              <a:rPr lang="en-US" altLang="ja-JP" sz="1200" b="1" dirty="0">
                <a:solidFill>
                  <a:srgbClr val="329FFB"/>
                </a:solidFill>
              </a:rPr>
              <a:t>PC</a:t>
            </a:r>
            <a:endParaRPr lang="en-US" sz="1200" b="1" dirty="0">
              <a:solidFill>
                <a:srgbClr val="329FFB"/>
              </a:solidFill>
            </a:endParaRPr>
          </a:p>
        </p:txBody>
      </p:sp>
      <p:cxnSp>
        <p:nvCxnSpPr>
          <p:cNvPr id="26" name="Straight Connector 25"/>
          <p:cNvCxnSpPr/>
          <p:nvPr/>
        </p:nvCxnSpPr>
        <p:spPr>
          <a:xfrm>
            <a:off x="3093195" y="1384397"/>
            <a:ext cx="3552770" cy="0"/>
          </a:xfrm>
          <a:prstGeom prst="line">
            <a:avLst/>
          </a:prstGeom>
          <a:ln>
            <a:solidFill>
              <a:srgbClr val="329FFB"/>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5957007" y="749570"/>
            <a:ext cx="576000" cy="2160000"/>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en-US" sz="800" dirty="0">
                <a:latin typeface="Meiryo" charset="-128"/>
                <a:ea typeface="Meiryo" charset="-128"/>
                <a:cs typeface="Meiryo" charset="-128"/>
              </a:rPr>
              <a:t>160x</a:t>
            </a:r>
          </a:p>
          <a:p>
            <a:pPr algn="ctr"/>
            <a:r>
              <a:rPr lang="en-US" sz="800" dirty="0">
                <a:latin typeface="Meiryo" charset="-128"/>
                <a:ea typeface="Meiryo" charset="-128"/>
                <a:cs typeface="Meiryo" charset="-128"/>
              </a:rPr>
              <a:t>600px</a:t>
            </a:r>
          </a:p>
        </p:txBody>
      </p:sp>
      <p:pic>
        <p:nvPicPr>
          <p:cNvPr id="30" name="Picture 2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94628" y="1133159"/>
            <a:ext cx="215389" cy="215389"/>
          </a:xfrm>
          <a:prstGeom prst="rect">
            <a:avLst/>
          </a:prstGeom>
        </p:spPr>
      </p:pic>
      <p:pic>
        <p:nvPicPr>
          <p:cNvPr id="31" name="Picture 3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13112" y="1129016"/>
            <a:ext cx="225602" cy="223674"/>
          </a:xfrm>
          <a:prstGeom prst="rect">
            <a:avLst/>
          </a:prstGeom>
        </p:spPr>
      </p:pic>
      <p:sp>
        <p:nvSpPr>
          <p:cNvPr id="6" name="Rounded Rectangle 5"/>
          <p:cNvSpPr/>
          <p:nvPr/>
        </p:nvSpPr>
        <p:spPr>
          <a:xfrm>
            <a:off x="523172" y="1929867"/>
            <a:ext cx="275856" cy="126413"/>
          </a:xfrm>
          <a:prstGeom prst="roundRect">
            <a:avLst>
              <a:gd name="adj" fmla="val 29086"/>
            </a:avLst>
          </a:prstGeom>
          <a:solidFill>
            <a:srgbClr val="FF5F5E">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600">
                <a:solidFill>
                  <a:schemeClr val="bg1"/>
                </a:solidFill>
              </a:rPr>
              <a:t>必須</a:t>
            </a:r>
            <a:endParaRPr lang="en-US" sz="600" dirty="0">
              <a:solidFill>
                <a:schemeClr val="bg1"/>
              </a:solidFill>
            </a:endParaRPr>
          </a:p>
        </p:txBody>
      </p:sp>
      <p:sp>
        <p:nvSpPr>
          <p:cNvPr id="23" name="Rounded Rectangle 22"/>
          <p:cNvSpPr/>
          <p:nvPr/>
        </p:nvSpPr>
        <p:spPr>
          <a:xfrm>
            <a:off x="1807631" y="1571669"/>
            <a:ext cx="275856" cy="126413"/>
          </a:xfrm>
          <a:prstGeom prst="roundRect">
            <a:avLst>
              <a:gd name="adj" fmla="val 29086"/>
            </a:avLst>
          </a:prstGeom>
          <a:solidFill>
            <a:srgbClr val="FF5F5E">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600" dirty="0">
                <a:solidFill>
                  <a:schemeClr val="bg1"/>
                </a:solidFill>
              </a:rPr>
              <a:t>必須</a:t>
            </a:r>
            <a:endParaRPr lang="en-US" sz="600" dirty="0">
              <a:solidFill>
                <a:schemeClr val="bg1"/>
              </a:solidFill>
            </a:endParaRPr>
          </a:p>
        </p:txBody>
      </p:sp>
      <p:sp>
        <p:nvSpPr>
          <p:cNvPr id="27" name="TextBox 26"/>
          <p:cNvSpPr txBox="1"/>
          <p:nvPr/>
        </p:nvSpPr>
        <p:spPr>
          <a:xfrm>
            <a:off x="7589721" y="1107398"/>
            <a:ext cx="1107997" cy="276999"/>
          </a:xfrm>
          <a:prstGeom prst="rect">
            <a:avLst/>
          </a:prstGeom>
          <a:noFill/>
        </p:spPr>
        <p:txBody>
          <a:bodyPr wrap="none" rtlCol="0">
            <a:spAutoFit/>
          </a:bodyPr>
          <a:lstStyle/>
          <a:p>
            <a:pPr algn="ctr"/>
            <a:r>
              <a:rPr lang="ja-JP" altLang="en-US" sz="1200" b="1" dirty="0">
                <a:solidFill>
                  <a:srgbClr val="329FFB"/>
                </a:solidFill>
              </a:rPr>
              <a:t>インフィード</a:t>
            </a:r>
            <a:endParaRPr lang="en-US" sz="1200" b="1" dirty="0">
              <a:solidFill>
                <a:srgbClr val="329FFB"/>
              </a:solidFill>
            </a:endParaRPr>
          </a:p>
        </p:txBody>
      </p:sp>
      <p:cxnSp>
        <p:nvCxnSpPr>
          <p:cNvPr id="28" name="Straight Connector 27"/>
          <p:cNvCxnSpPr/>
          <p:nvPr/>
        </p:nvCxnSpPr>
        <p:spPr>
          <a:xfrm>
            <a:off x="6764049" y="1384397"/>
            <a:ext cx="2859010" cy="0"/>
          </a:xfrm>
          <a:prstGeom prst="line">
            <a:avLst/>
          </a:prstGeom>
          <a:ln>
            <a:solidFill>
              <a:srgbClr val="329FFB"/>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6929367" y="1490472"/>
            <a:ext cx="1750951" cy="785589"/>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en-US" altLang="ja-JP" sz="800" dirty="0">
                <a:latin typeface="Meiryo" charset="-128"/>
                <a:ea typeface="Meiryo" charset="-128"/>
                <a:cs typeface="Meiryo" charset="-128"/>
              </a:rPr>
              <a:t>&lt;</a:t>
            </a:r>
            <a:r>
              <a:rPr lang="ja-JP" altLang="en-US" sz="800" dirty="0">
                <a:latin typeface="Meiryo" charset="-128"/>
                <a:ea typeface="Meiryo" charset="-128"/>
                <a:cs typeface="Meiryo" charset="-128"/>
              </a:rPr>
              <a:t>通常枠</a:t>
            </a:r>
            <a:r>
              <a:rPr lang="en-US" altLang="ja-JP" sz="800" dirty="0">
                <a:latin typeface="Meiryo" charset="-128"/>
                <a:ea typeface="Meiryo" charset="-128"/>
                <a:cs typeface="Meiryo" charset="-128"/>
              </a:rPr>
              <a:t>&gt;</a:t>
            </a:r>
            <a:br>
              <a:rPr lang="en-US" altLang="ja-JP" sz="800" dirty="0">
                <a:latin typeface="Meiryo" charset="-128"/>
                <a:ea typeface="Meiryo" charset="-128"/>
                <a:cs typeface="Meiryo" charset="-128"/>
              </a:rPr>
            </a:br>
            <a:r>
              <a:rPr lang="en-US" sz="800" dirty="0">
                <a:latin typeface="Meiryo" charset="-128"/>
                <a:ea typeface="Meiryo" charset="-128"/>
                <a:cs typeface="Meiryo" charset="-128"/>
              </a:rPr>
              <a:t>1.91:1 (1200x628px</a:t>
            </a:r>
            <a:r>
              <a:rPr lang="ja-JP" altLang="en-US" sz="800" dirty="0">
                <a:latin typeface="Meiryo" charset="-128"/>
                <a:ea typeface="Meiryo" charset="-128"/>
                <a:cs typeface="Meiryo" charset="-128"/>
              </a:rPr>
              <a:t>推奨</a:t>
            </a:r>
            <a:r>
              <a:rPr lang="en-US" altLang="ja-JP" sz="800" dirty="0">
                <a:latin typeface="Meiryo" charset="-128"/>
                <a:ea typeface="Meiryo" charset="-128"/>
                <a:cs typeface="Meiryo" charset="-128"/>
              </a:rPr>
              <a:t>)</a:t>
            </a:r>
            <a:endParaRPr lang="en-US" sz="800" dirty="0">
              <a:latin typeface="Meiryo" charset="-128"/>
              <a:ea typeface="Meiryo" charset="-128"/>
              <a:cs typeface="Meiryo" charset="-128"/>
            </a:endParaRPr>
          </a:p>
          <a:p>
            <a:pPr algn="ctr"/>
            <a:br>
              <a:rPr lang="en-US" altLang="ja-JP" sz="800" dirty="0">
                <a:latin typeface="Meiryo" charset="-128"/>
                <a:ea typeface="Meiryo" charset="-128"/>
                <a:cs typeface="Meiryo" charset="-128"/>
              </a:rPr>
            </a:br>
            <a:r>
              <a:rPr lang="en-US" altLang="ja-JP" sz="800" dirty="0">
                <a:latin typeface="Meiryo" charset="-128"/>
                <a:ea typeface="Meiryo" charset="-128"/>
                <a:cs typeface="Meiryo" charset="-128"/>
              </a:rPr>
              <a:t>&lt;</a:t>
            </a:r>
            <a:r>
              <a:rPr lang="ja-JP" altLang="en-US" sz="800" dirty="0">
                <a:latin typeface="Meiryo" charset="-128"/>
                <a:ea typeface="Meiryo" charset="-128"/>
                <a:cs typeface="Meiryo" charset="-128"/>
              </a:rPr>
              <a:t>グノシー枠</a:t>
            </a:r>
            <a:r>
              <a:rPr lang="en-US" altLang="ja-JP" sz="800" dirty="0">
                <a:latin typeface="Meiryo" charset="-128"/>
                <a:ea typeface="Meiryo" charset="-128"/>
                <a:cs typeface="Meiryo" charset="-128"/>
              </a:rPr>
              <a:t>&gt;</a:t>
            </a:r>
            <a:br>
              <a:rPr lang="en-US" altLang="ja-JP" sz="800" dirty="0">
                <a:latin typeface="Meiryo" charset="-128"/>
                <a:ea typeface="Meiryo" charset="-128"/>
                <a:cs typeface="Meiryo" charset="-128"/>
              </a:rPr>
            </a:br>
            <a:r>
              <a:rPr lang="en-US" altLang="ja-JP" sz="800" dirty="0">
                <a:latin typeface="Meiryo" charset="-128"/>
                <a:ea typeface="Meiryo" charset="-128"/>
                <a:cs typeface="Meiryo" charset="-128"/>
              </a:rPr>
              <a:t>600x360px</a:t>
            </a:r>
            <a:endParaRPr lang="en-US" sz="800" dirty="0">
              <a:latin typeface="Meiryo" charset="-128"/>
              <a:ea typeface="Meiryo" charset="-128"/>
              <a:cs typeface="Meiryo" charset="-128"/>
            </a:endParaRPr>
          </a:p>
        </p:txBody>
      </p:sp>
      <p:sp>
        <p:nvSpPr>
          <p:cNvPr id="13" name="TextBox 12"/>
          <p:cNvSpPr txBox="1"/>
          <p:nvPr/>
        </p:nvSpPr>
        <p:spPr>
          <a:xfrm>
            <a:off x="7208741" y="2345222"/>
            <a:ext cx="1336110" cy="215444"/>
          </a:xfrm>
          <a:prstGeom prst="rect">
            <a:avLst/>
          </a:prstGeom>
          <a:noFill/>
        </p:spPr>
        <p:txBody>
          <a:bodyPr wrap="square" lIns="0" rIns="0" rtlCol="0">
            <a:spAutoFit/>
          </a:bodyPr>
          <a:lstStyle/>
          <a:p>
            <a:r>
              <a:rPr lang="ja-JP" altLang="en-US" sz="800" b="1" dirty="0"/>
              <a:t>位置情報広告の決定版！</a:t>
            </a:r>
            <a:endParaRPr lang="en-US" sz="800" b="1" dirty="0"/>
          </a:p>
        </p:txBody>
      </p:sp>
      <p:sp>
        <p:nvSpPr>
          <p:cNvPr id="33" name="TextBox 32"/>
          <p:cNvSpPr txBox="1"/>
          <p:nvPr/>
        </p:nvSpPr>
        <p:spPr>
          <a:xfrm>
            <a:off x="6925089" y="2589343"/>
            <a:ext cx="1755229" cy="338554"/>
          </a:xfrm>
          <a:prstGeom prst="rect">
            <a:avLst/>
          </a:prstGeom>
          <a:noFill/>
        </p:spPr>
        <p:txBody>
          <a:bodyPr wrap="square" lIns="0" rIns="0" rtlCol="0">
            <a:spAutoFit/>
          </a:bodyPr>
          <a:lstStyle/>
          <a:p>
            <a:r>
              <a:rPr lang="ja-JP" altLang="en-US" sz="800" dirty="0"/>
              <a:t>いますぐ</a:t>
            </a:r>
            <a:r>
              <a:rPr lang="en-US" altLang="ja-JP" sz="800" dirty="0"/>
              <a:t>GeoLogic Ad</a:t>
            </a:r>
            <a:r>
              <a:rPr lang="ja-JP" altLang="en-US" sz="800" dirty="0"/>
              <a:t>であなたのお店をお知らせしましょう。</a:t>
            </a:r>
            <a:endParaRPr lang="en-US" sz="800" dirty="0"/>
          </a:p>
        </p:txBody>
      </p:sp>
      <p:sp>
        <p:nvSpPr>
          <p:cNvPr id="34" name="TextBox 33"/>
          <p:cNvSpPr txBox="1"/>
          <p:nvPr/>
        </p:nvSpPr>
        <p:spPr>
          <a:xfrm>
            <a:off x="7813508" y="2915371"/>
            <a:ext cx="844357" cy="188843"/>
          </a:xfrm>
          <a:prstGeom prst="roundRect">
            <a:avLst/>
          </a:prstGeom>
          <a:noFill/>
          <a:ln w="6350">
            <a:solidFill>
              <a:schemeClr val="bg2">
                <a:lumMod val="50000"/>
              </a:schemeClr>
            </a:solidFill>
          </a:ln>
        </p:spPr>
        <p:txBody>
          <a:bodyPr wrap="none" rtlCol="0" anchor="ctr">
            <a:noAutofit/>
          </a:bodyPr>
          <a:lstStyle/>
          <a:p>
            <a:pPr algn="ctr"/>
            <a:r>
              <a:rPr lang="ja-JP" altLang="en-US" sz="800">
                <a:solidFill>
                  <a:schemeClr val="bg2">
                    <a:lumMod val="50000"/>
                  </a:schemeClr>
                </a:solidFill>
              </a:rPr>
              <a:t>詳しくはこちら</a:t>
            </a:r>
            <a:endParaRPr lang="en-US" sz="800" dirty="0">
              <a:solidFill>
                <a:schemeClr val="bg2">
                  <a:lumMod val="50000"/>
                </a:schemeClr>
              </a:solidFill>
            </a:endParaRPr>
          </a:p>
        </p:txBody>
      </p:sp>
      <p:sp>
        <p:nvSpPr>
          <p:cNvPr id="14" name="TextBox 13"/>
          <p:cNvSpPr txBox="1"/>
          <p:nvPr/>
        </p:nvSpPr>
        <p:spPr>
          <a:xfrm>
            <a:off x="8893408" y="2355037"/>
            <a:ext cx="483072" cy="195814"/>
          </a:xfrm>
          <a:prstGeom prst="rect">
            <a:avLst/>
          </a:prstGeom>
          <a:noFill/>
        </p:spPr>
        <p:txBody>
          <a:bodyPr wrap="none" lIns="36000" tIns="36000" rIns="36000" bIns="36000" rtlCol="0">
            <a:spAutoFit/>
          </a:bodyPr>
          <a:lstStyle/>
          <a:p>
            <a:r>
              <a:rPr lang="ja-JP" altLang="en-US" sz="800" dirty="0">
                <a:solidFill>
                  <a:schemeClr val="bg1">
                    <a:lumMod val="65000"/>
                  </a:schemeClr>
                </a:solidFill>
              </a:rPr>
              <a:t>タイトル</a:t>
            </a:r>
            <a:endParaRPr lang="en-US" sz="800" dirty="0">
              <a:solidFill>
                <a:schemeClr val="bg1">
                  <a:lumMod val="65000"/>
                </a:schemeClr>
              </a:solidFill>
            </a:endParaRPr>
          </a:p>
        </p:txBody>
      </p:sp>
      <p:cxnSp>
        <p:nvCxnSpPr>
          <p:cNvPr id="35" name="Elbow Connector 34"/>
          <p:cNvCxnSpPr>
            <a:stCxn id="14" idx="1"/>
            <a:endCxn id="13" idx="3"/>
          </p:cNvCxnSpPr>
          <p:nvPr/>
        </p:nvCxnSpPr>
        <p:spPr>
          <a:xfrm flipH="1">
            <a:off x="8544851" y="2452944"/>
            <a:ext cx="348557" cy="0"/>
          </a:xfrm>
          <a:prstGeom prst="straightConnector1">
            <a:avLst/>
          </a:prstGeom>
          <a:ln>
            <a:prstDash val="sysDot"/>
          </a:ln>
        </p:spPr>
        <p:style>
          <a:lnRef idx="1">
            <a:schemeClr val="accent3"/>
          </a:lnRef>
          <a:fillRef idx="0">
            <a:schemeClr val="accent3"/>
          </a:fillRef>
          <a:effectRef idx="0">
            <a:schemeClr val="accent3"/>
          </a:effectRef>
          <a:fontRef idx="minor">
            <a:schemeClr val="tx1"/>
          </a:fontRef>
        </p:style>
      </p:cxnSp>
      <p:sp>
        <p:nvSpPr>
          <p:cNvPr id="39" name="TextBox 38"/>
          <p:cNvSpPr txBox="1"/>
          <p:nvPr/>
        </p:nvSpPr>
        <p:spPr>
          <a:xfrm>
            <a:off x="8893408" y="2661924"/>
            <a:ext cx="277888" cy="195814"/>
          </a:xfrm>
          <a:prstGeom prst="rect">
            <a:avLst/>
          </a:prstGeom>
          <a:noFill/>
        </p:spPr>
        <p:txBody>
          <a:bodyPr wrap="none" lIns="36000" tIns="36000" rIns="36000" bIns="36000" rtlCol="0">
            <a:spAutoFit/>
          </a:bodyPr>
          <a:lstStyle/>
          <a:p>
            <a:r>
              <a:rPr lang="ja-JP" altLang="en-US" sz="800" dirty="0">
                <a:solidFill>
                  <a:schemeClr val="bg1">
                    <a:lumMod val="65000"/>
                  </a:schemeClr>
                </a:solidFill>
              </a:rPr>
              <a:t>本文</a:t>
            </a:r>
            <a:endParaRPr lang="en-US" sz="800" dirty="0">
              <a:solidFill>
                <a:schemeClr val="bg1">
                  <a:lumMod val="65000"/>
                </a:schemeClr>
              </a:solidFill>
            </a:endParaRPr>
          </a:p>
        </p:txBody>
      </p:sp>
      <p:cxnSp>
        <p:nvCxnSpPr>
          <p:cNvPr id="40" name="Elbow Connector 34"/>
          <p:cNvCxnSpPr>
            <a:stCxn id="39" idx="1"/>
            <a:endCxn id="33" idx="3"/>
          </p:cNvCxnSpPr>
          <p:nvPr/>
        </p:nvCxnSpPr>
        <p:spPr>
          <a:xfrm flipH="1" flipV="1">
            <a:off x="8680318" y="2758620"/>
            <a:ext cx="213090" cy="1211"/>
          </a:xfrm>
          <a:prstGeom prst="straightConnector1">
            <a:avLst/>
          </a:prstGeom>
          <a:ln>
            <a:prstDash val="sysDot"/>
          </a:ln>
        </p:spPr>
        <p:style>
          <a:lnRef idx="1">
            <a:schemeClr val="accent3"/>
          </a:lnRef>
          <a:fillRef idx="0">
            <a:schemeClr val="accent3"/>
          </a:fillRef>
          <a:effectRef idx="0">
            <a:schemeClr val="accent3"/>
          </a:effectRef>
          <a:fontRef idx="minor">
            <a:schemeClr val="tx1"/>
          </a:fontRef>
        </p:style>
      </p:cxnSp>
      <p:sp>
        <p:nvSpPr>
          <p:cNvPr id="42" name="TextBox 41"/>
          <p:cNvSpPr txBox="1"/>
          <p:nvPr/>
        </p:nvSpPr>
        <p:spPr>
          <a:xfrm>
            <a:off x="8893408" y="2916075"/>
            <a:ext cx="265063" cy="195814"/>
          </a:xfrm>
          <a:prstGeom prst="rect">
            <a:avLst/>
          </a:prstGeom>
          <a:noFill/>
        </p:spPr>
        <p:txBody>
          <a:bodyPr wrap="none" lIns="36000" tIns="36000" rIns="36000" bIns="36000" rtlCol="0">
            <a:spAutoFit/>
          </a:bodyPr>
          <a:lstStyle/>
          <a:p>
            <a:r>
              <a:rPr lang="en-US" altLang="ja-JP" sz="800" dirty="0">
                <a:solidFill>
                  <a:schemeClr val="bg1">
                    <a:lumMod val="65000"/>
                  </a:schemeClr>
                </a:solidFill>
              </a:rPr>
              <a:t>CTA</a:t>
            </a:r>
            <a:endParaRPr lang="en-US" sz="800" dirty="0">
              <a:solidFill>
                <a:schemeClr val="bg1">
                  <a:lumMod val="65000"/>
                </a:schemeClr>
              </a:solidFill>
            </a:endParaRPr>
          </a:p>
        </p:txBody>
      </p:sp>
      <p:cxnSp>
        <p:nvCxnSpPr>
          <p:cNvPr id="43" name="Elbow Connector 34"/>
          <p:cNvCxnSpPr>
            <a:stCxn id="42" idx="1"/>
            <a:endCxn id="34" idx="3"/>
          </p:cNvCxnSpPr>
          <p:nvPr/>
        </p:nvCxnSpPr>
        <p:spPr>
          <a:xfrm flipH="1" flipV="1">
            <a:off x="8657865" y="3009793"/>
            <a:ext cx="235543" cy="4189"/>
          </a:xfrm>
          <a:prstGeom prst="straightConnector1">
            <a:avLst/>
          </a:prstGeom>
          <a:ln>
            <a:prstDash val="sysDot"/>
          </a:ln>
        </p:spPr>
        <p:style>
          <a:lnRef idx="1">
            <a:schemeClr val="accent3"/>
          </a:lnRef>
          <a:fillRef idx="0">
            <a:schemeClr val="accent3"/>
          </a:fillRef>
          <a:effectRef idx="0">
            <a:schemeClr val="accent3"/>
          </a:effectRef>
          <a:fontRef idx="minor">
            <a:schemeClr val="tx1"/>
          </a:fontRef>
        </p:style>
      </p:cxnSp>
      <p:sp>
        <p:nvSpPr>
          <p:cNvPr id="46" name="TextBox 45"/>
          <p:cNvSpPr txBox="1"/>
          <p:nvPr/>
        </p:nvSpPr>
        <p:spPr>
          <a:xfrm>
            <a:off x="8893408" y="1790477"/>
            <a:ext cx="380480" cy="195814"/>
          </a:xfrm>
          <a:prstGeom prst="rect">
            <a:avLst/>
          </a:prstGeom>
          <a:noFill/>
        </p:spPr>
        <p:txBody>
          <a:bodyPr wrap="none" lIns="36000" tIns="36000" rIns="36000" bIns="36000" rtlCol="0">
            <a:spAutoFit/>
          </a:bodyPr>
          <a:lstStyle/>
          <a:p>
            <a:r>
              <a:rPr lang="ja-JP" altLang="en-US" sz="800" dirty="0">
                <a:solidFill>
                  <a:schemeClr val="bg1">
                    <a:lumMod val="65000"/>
                  </a:schemeClr>
                </a:solidFill>
              </a:rPr>
              <a:t>大画像</a:t>
            </a:r>
            <a:endParaRPr lang="en-US" sz="800" dirty="0">
              <a:solidFill>
                <a:schemeClr val="bg1">
                  <a:lumMod val="65000"/>
                </a:schemeClr>
              </a:solidFill>
            </a:endParaRPr>
          </a:p>
        </p:txBody>
      </p:sp>
      <p:cxnSp>
        <p:nvCxnSpPr>
          <p:cNvPr id="47" name="Elbow Connector 34"/>
          <p:cNvCxnSpPr>
            <a:stCxn id="46" idx="1"/>
            <a:endCxn id="32" idx="3"/>
          </p:cNvCxnSpPr>
          <p:nvPr/>
        </p:nvCxnSpPr>
        <p:spPr>
          <a:xfrm flipH="1" flipV="1">
            <a:off x="8680318" y="1883267"/>
            <a:ext cx="213090" cy="5117"/>
          </a:xfrm>
          <a:prstGeom prst="straightConnector1">
            <a:avLst/>
          </a:prstGeom>
          <a:ln>
            <a:prstDash val="sysDot"/>
          </a:ln>
        </p:spPr>
        <p:style>
          <a:lnRef idx="1">
            <a:schemeClr val="accent3"/>
          </a:lnRef>
          <a:fillRef idx="0">
            <a:schemeClr val="accent3"/>
          </a:fillRef>
          <a:effectRef idx="0">
            <a:schemeClr val="accent3"/>
          </a:effectRef>
          <a:fontRef idx="minor">
            <a:schemeClr val="tx1"/>
          </a:fontRef>
        </p:style>
      </p:cxnSp>
      <p:pic>
        <p:nvPicPr>
          <p:cNvPr id="50" name="Picture 4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921723" y="2328488"/>
            <a:ext cx="249580" cy="249580"/>
          </a:xfrm>
          <a:prstGeom prst="rect">
            <a:avLst/>
          </a:prstGeom>
        </p:spPr>
      </p:pic>
      <p:sp>
        <p:nvSpPr>
          <p:cNvPr id="56" name="TextBox 55"/>
          <p:cNvSpPr txBox="1"/>
          <p:nvPr/>
        </p:nvSpPr>
        <p:spPr>
          <a:xfrm>
            <a:off x="8893408" y="2051607"/>
            <a:ext cx="380480" cy="195814"/>
          </a:xfrm>
          <a:prstGeom prst="rect">
            <a:avLst/>
          </a:prstGeom>
          <a:noFill/>
        </p:spPr>
        <p:txBody>
          <a:bodyPr wrap="none" lIns="36000" tIns="36000" rIns="36000" bIns="36000" rtlCol="0">
            <a:spAutoFit/>
          </a:bodyPr>
          <a:lstStyle/>
          <a:p>
            <a:r>
              <a:rPr lang="ja-JP" altLang="en-US" sz="800" dirty="0">
                <a:solidFill>
                  <a:schemeClr val="bg1">
                    <a:lumMod val="65000"/>
                  </a:schemeClr>
                </a:solidFill>
              </a:rPr>
              <a:t>小画像</a:t>
            </a:r>
            <a:endParaRPr lang="en-US" sz="800" dirty="0">
              <a:solidFill>
                <a:schemeClr val="bg1">
                  <a:lumMod val="65000"/>
                </a:schemeClr>
              </a:solidFill>
            </a:endParaRPr>
          </a:p>
        </p:txBody>
      </p:sp>
      <p:cxnSp>
        <p:nvCxnSpPr>
          <p:cNvPr id="57" name="Elbow Connector 34"/>
          <p:cNvCxnSpPr>
            <a:stCxn id="56" idx="1"/>
            <a:endCxn id="50" idx="0"/>
          </p:cNvCxnSpPr>
          <p:nvPr/>
        </p:nvCxnSpPr>
        <p:spPr>
          <a:xfrm flipH="1">
            <a:off x="7046513" y="2149514"/>
            <a:ext cx="1846895" cy="178974"/>
          </a:xfrm>
          <a:prstGeom prst="straightConnector1">
            <a:avLst/>
          </a:prstGeom>
          <a:ln>
            <a:prstDash val="sysDot"/>
          </a:ln>
        </p:spPr>
        <p:style>
          <a:lnRef idx="1">
            <a:schemeClr val="accent3"/>
          </a:lnRef>
          <a:fillRef idx="0">
            <a:schemeClr val="accent3"/>
          </a:fillRef>
          <a:effectRef idx="0">
            <a:schemeClr val="accent3"/>
          </a:effectRef>
          <a:fontRef idx="minor">
            <a:schemeClr val="tx1"/>
          </a:fontRef>
        </p:style>
      </p:cxnSp>
      <p:sp>
        <p:nvSpPr>
          <p:cNvPr id="64" name="TextBox 63"/>
          <p:cNvSpPr txBox="1"/>
          <p:nvPr/>
        </p:nvSpPr>
        <p:spPr>
          <a:xfrm>
            <a:off x="6942825" y="2939172"/>
            <a:ext cx="782265" cy="176972"/>
          </a:xfrm>
          <a:prstGeom prst="rect">
            <a:avLst/>
          </a:prstGeom>
          <a:noFill/>
        </p:spPr>
        <p:txBody>
          <a:bodyPr wrap="none" lIns="0" rIns="0" rtlCol="0">
            <a:spAutoFit/>
          </a:bodyPr>
          <a:lstStyle/>
          <a:p>
            <a:r>
              <a:rPr lang="en-US" sz="550" dirty="0"/>
              <a:t>Sponsored by GeoLogic</a:t>
            </a:r>
          </a:p>
        </p:txBody>
      </p:sp>
      <p:sp>
        <p:nvSpPr>
          <p:cNvPr id="78" name="TextBox 77"/>
          <p:cNvSpPr txBox="1"/>
          <p:nvPr/>
        </p:nvSpPr>
        <p:spPr>
          <a:xfrm>
            <a:off x="8893408" y="3093202"/>
            <a:ext cx="790848" cy="195814"/>
          </a:xfrm>
          <a:prstGeom prst="rect">
            <a:avLst/>
          </a:prstGeom>
          <a:noFill/>
        </p:spPr>
        <p:txBody>
          <a:bodyPr wrap="none" lIns="36000" tIns="36000" rIns="36000" bIns="36000" rtlCol="0">
            <a:spAutoFit/>
          </a:bodyPr>
          <a:lstStyle/>
          <a:p>
            <a:r>
              <a:rPr lang="ja-JP" altLang="en-US" sz="800" dirty="0">
                <a:solidFill>
                  <a:schemeClr val="bg1">
                    <a:lumMod val="65000"/>
                  </a:schemeClr>
                </a:solidFill>
              </a:rPr>
              <a:t>スポンサー表記</a:t>
            </a:r>
            <a:endParaRPr lang="en-US" sz="800" dirty="0">
              <a:solidFill>
                <a:schemeClr val="bg1">
                  <a:lumMod val="65000"/>
                </a:schemeClr>
              </a:solidFill>
            </a:endParaRPr>
          </a:p>
        </p:txBody>
      </p:sp>
      <p:cxnSp>
        <p:nvCxnSpPr>
          <p:cNvPr id="79" name="Elbow Connector 34"/>
          <p:cNvCxnSpPr>
            <a:stCxn id="78" idx="1"/>
            <a:endCxn id="64" idx="2"/>
          </p:cNvCxnSpPr>
          <p:nvPr/>
        </p:nvCxnSpPr>
        <p:spPr>
          <a:xfrm flipH="1" flipV="1">
            <a:off x="7333958" y="3116144"/>
            <a:ext cx="1559450" cy="74965"/>
          </a:xfrm>
          <a:prstGeom prst="straightConnector1">
            <a:avLst/>
          </a:prstGeom>
          <a:ln>
            <a:prstDash val="sysDot"/>
          </a:ln>
        </p:spPr>
        <p:style>
          <a:lnRef idx="1">
            <a:schemeClr val="accent3"/>
          </a:lnRef>
          <a:fillRef idx="0">
            <a:schemeClr val="accent3"/>
          </a:fillRef>
          <a:effectRef idx="0">
            <a:schemeClr val="accent3"/>
          </a:effectRef>
          <a:fontRef idx="minor">
            <a:schemeClr val="tx1"/>
          </a:fontRef>
        </p:style>
      </p:cxnSp>
      <p:graphicFrame>
        <p:nvGraphicFramePr>
          <p:cNvPr id="83" name="Table 82"/>
          <p:cNvGraphicFramePr>
            <a:graphicFrameLocks noGrp="1"/>
          </p:cNvGraphicFramePr>
          <p:nvPr>
            <p:extLst>
              <p:ext uri="{D42A27DB-BD31-4B8C-83A1-F6EECF244321}">
                <p14:modId xmlns:p14="http://schemas.microsoft.com/office/powerpoint/2010/main" val="2802263346"/>
              </p:ext>
            </p:extLst>
          </p:nvPr>
        </p:nvGraphicFramePr>
        <p:xfrm>
          <a:off x="5456255" y="3806295"/>
          <a:ext cx="3989197" cy="1601280"/>
        </p:xfrm>
        <a:graphic>
          <a:graphicData uri="http://schemas.openxmlformats.org/drawingml/2006/table">
            <a:tbl>
              <a:tblPr firstRow="1" bandRow="1">
                <a:tableStyleId>{5940675A-B579-460E-94D1-54222C63F5DA}</a:tableStyleId>
              </a:tblPr>
              <a:tblGrid>
                <a:gridCol w="942480">
                  <a:extLst>
                    <a:ext uri="{9D8B030D-6E8A-4147-A177-3AD203B41FA5}">
                      <a16:colId xmlns:a16="http://schemas.microsoft.com/office/drawing/2014/main" val="20000"/>
                    </a:ext>
                  </a:extLst>
                </a:gridCol>
                <a:gridCol w="826030">
                  <a:extLst>
                    <a:ext uri="{9D8B030D-6E8A-4147-A177-3AD203B41FA5}">
                      <a16:colId xmlns:a16="http://schemas.microsoft.com/office/drawing/2014/main" val="20002"/>
                    </a:ext>
                  </a:extLst>
                </a:gridCol>
                <a:gridCol w="1171812">
                  <a:extLst>
                    <a:ext uri="{9D8B030D-6E8A-4147-A177-3AD203B41FA5}">
                      <a16:colId xmlns:a16="http://schemas.microsoft.com/office/drawing/2014/main" val="20003"/>
                    </a:ext>
                  </a:extLst>
                </a:gridCol>
                <a:gridCol w="1048875">
                  <a:extLst>
                    <a:ext uri="{9D8B030D-6E8A-4147-A177-3AD203B41FA5}">
                      <a16:colId xmlns:a16="http://schemas.microsoft.com/office/drawing/2014/main" val="20004"/>
                    </a:ext>
                  </a:extLst>
                </a:gridCol>
              </a:tblGrid>
              <a:tr h="114374">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altLang="ja-JP" sz="800" dirty="0"/>
                    </a:p>
                  </a:txBody>
                  <a:tcPr marL="36000" marR="36000" marT="36000" marB="36000" anchor="ctr">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ltLang="ja-JP" sz="800" dirty="0"/>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ja-JP" altLang="en-US" sz="800" dirty="0"/>
                        <a:t>通常枠</a:t>
                      </a:r>
                      <a:endParaRPr lang="en-US" altLang="ja-JP" sz="800" dirty="0"/>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ja-JP" altLang="en-US" sz="800" dirty="0"/>
                        <a:t>グノシー枠</a:t>
                      </a:r>
                      <a:endParaRPr lang="en-US" altLang="ja-JP" sz="800" dirty="0"/>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r h="114374">
                <a:tc rowSpan="2">
                  <a:txBody>
                    <a:bodyPr/>
                    <a:lstStyle/>
                    <a:p>
                      <a:pPr algn="ctr"/>
                      <a:r>
                        <a:rPr lang="ja-JP" altLang="en-US" sz="800" dirty="0"/>
                        <a:t>画像</a:t>
                      </a:r>
                      <a:endParaRPr lang="en-US" altLang="ja-JP" sz="800" dirty="0"/>
                    </a:p>
                    <a:p>
                      <a:pPr marL="0" marR="0" indent="0" algn="ctr" defTabSz="457200" rtl="0" eaLnBrk="1" fontAlgn="auto" latinLnBrk="0" hangingPunct="1">
                        <a:lnSpc>
                          <a:spcPct val="100000"/>
                        </a:lnSpc>
                        <a:spcBef>
                          <a:spcPts val="0"/>
                        </a:spcBef>
                        <a:spcAft>
                          <a:spcPts val="0"/>
                        </a:spcAft>
                        <a:buClrTx/>
                        <a:buSzTx/>
                        <a:buFontTx/>
                        <a:buNone/>
                        <a:tabLst/>
                        <a:defRPr/>
                      </a:pPr>
                      <a:r>
                        <a:rPr lang="en-US" altLang="ja-JP" sz="800" dirty="0"/>
                        <a:t>(JPG/PNG/GIF)</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ja-JP" altLang="en-US" sz="800" dirty="0"/>
                        <a:t>大画像</a:t>
                      </a:r>
                      <a:endParaRPr lang="en-US" altLang="ja-JP" sz="800" dirty="0"/>
                    </a:p>
                    <a:p>
                      <a:pPr algn="l"/>
                      <a:r>
                        <a:rPr lang="en-US" sz="800" dirty="0"/>
                        <a:t>(1MB</a:t>
                      </a:r>
                      <a:r>
                        <a:rPr lang="ja-JP" altLang="en-US" sz="800" dirty="0"/>
                        <a:t>まで</a:t>
                      </a:r>
                      <a:r>
                        <a:rPr lang="en-US" altLang="ja-JP" sz="800" dirty="0"/>
                        <a:t>)</a:t>
                      </a:r>
                      <a:endParaRPr lang="en-US" sz="800" dirty="0"/>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800" dirty="0"/>
                        <a:t>アスペクト比 </a:t>
                      </a:r>
                      <a:r>
                        <a:rPr lang="en-US" altLang="ja-JP" sz="800" dirty="0"/>
                        <a:t>1.91:1</a:t>
                      </a:r>
                    </a:p>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800" dirty="0"/>
                        <a:t>(1200x628px</a:t>
                      </a:r>
                      <a:r>
                        <a:rPr lang="ja-JP" altLang="en-US" sz="800" dirty="0"/>
                        <a:t>推奨</a:t>
                      </a:r>
                      <a:r>
                        <a:rPr lang="en-US" altLang="ja-JP" sz="800" dirty="0"/>
                        <a:t>)</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800" dirty="0"/>
                        <a:t>600x360px</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0">
                <a:tc vMerge="1">
                  <a:txBody>
                    <a:bodyPr/>
                    <a:lstStyle/>
                    <a:p>
                      <a:endParaRPr lang="en-US" sz="900" dirty="0"/>
                    </a:p>
                  </a:txBody>
                  <a:tcPr>
                    <a:lnT w="3175" cap="flat" cmpd="sng" algn="ctr">
                      <a:solidFill>
                        <a:schemeClr val="tx1"/>
                      </a:solidFill>
                      <a:prstDash val="solid"/>
                      <a:round/>
                      <a:headEnd type="none" w="med" len="med"/>
                      <a:tailEnd type="none" w="med" len="med"/>
                    </a:lnT>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800" dirty="0"/>
                        <a:t>小画像</a:t>
                      </a:r>
                      <a:endParaRPr lang="en-US" altLang="ja-JP" sz="800" dirty="0"/>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800" dirty="0"/>
                        <a:t>アスペクト比</a:t>
                      </a:r>
                      <a:r>
                        <a:rPr lang="en-US" altLang="ja-JP" sz="800" baseline="0" dirty="0"/>
                        <a:t> </a:t>
                      </a:r>
                      <a:r>
                        <a:rPr lang="en-US" altLang="ja-JP" sz="800" dirty="0"/>
                        <a:t>1:1</a:t>
                      </a:r>
                      <a:br>
                        <a:rPr lang="en-US" altLang="ja-JP" sz="800" dirty="0"/>
                      </a:br>
                      <a:r>
                        <a:rPr lang="en-US" altLang="ja-JP" sz="800" dirty="0"/>
                        <a:t>(300x300px</a:t>
                      </a:r>
                      <a:r>
                        <a:rPr lang="ja-JP" altLang="en-US" sz="800" dirty="0"/>
                        <a:t>推奨</a:t>
                      </a:r>
                      <a:r>
                        <a:rPr lang="en-US" altLang="ja-JP" sz="800" dirty="0"/>
                        <a:t>)</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800" dirty="0"/>
                        <a:t>160x160px</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14374">
                <a:tc rowSpan="4">
                  <a:txBody>
                    <a:bodyPr/>
                    <a:lstStyle/>
                    <a:p>
                      <a:pPr algn="ctr"/>
                      <a:r>
                        <a:rPr lang="ja-JP" altLang="en-US" sz="800" dirty="0"/>
                        <a:t>テキスト</a:t>
                      </a:r>
                      <a:endParaRPr lang="en-US" sz="800" dirty="0"/>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ja-JP" altLang="en-US" sz="800" dirty="0"/>
                        <a:t>タイトル</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800" dirty="0"/>
                        <a:t>最大</a:t>
                      </a:r>
                      <a:r>
                        <a:rPr lang="en-US" altLang="ja-JP" sz="800" dirty="0"/>
                        <a:t>25</a:t>
                      </a:r>
                      <a:r>
                        <a:rPr lang="ja-JP" altLang="en-US" sz="800" dirty="0"/>
                        <a:t>文字</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800" dirty="0"/>
                        <a:t>10</a:t>
                      </a:r>
                      <a:r>
                        <a:rPr lang="ja-JP" altLang="en-US" sz="800" dirty="0"/>
                        <a:t>文字以上</a:t>
                      </a:r>
                      <a:r>
                        <a:rPr lang="en-US" altLang="ja-JP" sz="800" dirty="0"/>
                        <a:t>32</a:t>
                      </a:r>
                      <a:r>
                        <a:rPr lang="ja-JP" altLang="en-US" sz="800" dirty="0"/>
                        <a:t>文字</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114374">
                <a:tc vMerge="1">
                  <a:txBody>
                    <a:bodyPr/>
                    <a:lstStyle/>
                    <a:p>
                      <a:pPr algn="ctr"/>
                      <a:endParaRPr lang="en-US" sz="800" dirty="0"/>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ja-JP" altLang="en-US" sz="800" dirty="0"/>
                        <a:t>本文</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800" dirty="0"/>
                        <a:t>最大</a:t>
                      </a:r>
                      <a:r>
                        <a:rPr lang="en-US" altLang="ja-JP" sz="800" dirty="0"/>
                        <a:t>300</a:t>
                      </a:r>
                      <a:r>
                        <a:rPr lang="ja-JP" altLang="en-US" sz="800" dirty="0"/>
                        <a:t>文字</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800" dirty="0"/>
                        <a:t>50</a:t>
                      </a:r>
                      <a:r>
                        <a:rPr lang="ja-JP" altLang="en-US" sz="800" dirty="0"/>
                        <a:t>文字以上</a:t>
                      </a:r>
                      <a:r>
                        <a:rPr lang="en-US" altLang="ja-JP" sz="800" dirty="0"/>
                        <a:t>75</a:t>
                      </a:r>
                      <a:r>
                        <a:rPr lang="ja-JP" altLang="en-US" sz="800" dirty="0"/>
                        <a:t>文字</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114374">
                <a:tc vMerge="1">
                  <a:txBody>
                    <a:bodyPr/>
                    <a:lstStyle/>
                    <a:p>
                      <a:pPr algn="ctr"/>
                      <a:endParaRPr lang="en-US" sz="800" dirty="0"/>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altLang="ja-JP" sz="800" dirty="0"/>
                        <a:t>CTA</a:t>
                      </a:r>
                      <a:endParaRPr lang="ja-JP" altLang="en-US" sz="800" dirty="0"/>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ja-JP" altLang="en-US" sz="800" dirty="0"/>
                        <a:t>最大</a:t>
                      </a:r>
                      <a:r>
                        <a:rPr lang="en-US" altLang="ja-JP" sz="800" dirty="0"/>
                        <a:t>20</a:t>
                      </a:r>
                      <a:r>
                        <a:rPr lang="ja-JP" altLang="en-US" sz="800" dirty="0"/>
                        <a:t>文字</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ja-JP" altLang="en-US" sz="800" dirty="0"/>
                        <a:t>（指定不可）</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114374">
                <a:tc vMerge="1">
                  <a:txBody>
                    <a:bodyPr/>
                    <a:lstStyle/>
                    <a:p>
                      <a:pPr algn="ctr"/>
                      <a:endParaRPr lang="en-US" sz="800" dirty="0"/>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ja-JP" altLang="en-US" sz="800" dirty="0"/>
                        <a:t>スポンサー表記</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800" dirty="0"/>
                        <a:t>最大</a:t>
                      </a:r>
                      <a:r>
                        <a:rPr lang="en-US" altLang="ja-JP" sz="800" dirty="0"/>
                        <a:t>20</a:t>
                      </a:r>
                      <a:r>
                        <a:rPr lang="ja-JP" altLang="en-US" sz="800" dirty="0"/>
                        <a:t>文字</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800" dirty="0"/>
                        <a:t>12</a:t>
                      </a:r>
                      <a:r>
                        <a:rPr lang="ja-JP" altLang="en-US" sz="800" dirty="0"/>
                        <a:t>文字以内</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bl>
          </a:graphicData>
        </a:graphic>
      </p:graphicFrame>
      <p:sp>
        <p:nvSpPr>
          <p:cNvPr id="44" name="10-Point Star 43">
            <a:extLst>
              <a:ext uri="{FF2B5EF4-FFF2-40B4-BE49-F238E27FC236}">
                <a16:creationId xmlns:a16="http://schemas.microsoft.com/office/drawing/2014/main" id="{12011FB4-6D4A-0542-93EC-A619B5243620}"/>
              </a:ext>
            </a:extLst>
          </p:cNvPr>
          <p:cNvSpPr/>
          <p:nvPr/>
        </p:nvSpPr>
        <p:spPr>
          <a:xfrm>
            <a:off x="8798402" y="931716"/>
            <a:ext cx="550462" cy="550462"/>
          </a:xfrm>
          <a:prstGeom prst="star10">
            <a:avLst>
              <a:gd name="adj" fmla="val 42697"/>
              <a:gd name="hf" fmla="val 105146"/>
            </a:avLst>
          </a:prstGeom>
          <a:gradFill flip="none" rotWithShape="1">
            <a:gsLst>
              <a:gs pos="0">
                <a:schemeClr val="accent2">
                  <a:lumMod val="0"/>
                  <a:lumOff val="100000"/>
                </a:schemeClr>
              </a:gs>
              <a:gs pos="35000">
                <a:schemeClr val="accent2">
                  <a:lumMod val="0"/>
                  <a:lumOff val="100000"/>
                </a:schemeClr>
              </a:gs>
              <a:gs pos="100000">
                <a:schemeClr val="accent2">
                  <a:lumMod val="100000"/>
                </a:schemeClr>
              </a:gs>
            </a:gsLst>
            <a:path path="circle">
              <a:fillToRect l="50000" t="-80000" r="50000" b="180000"/>
            </a:path>
            <a:tileRect/>
          </a:gradFill>
          <a:ln>
            <a:solidFill>
              <a:schemeClr val="accent2">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altLang="ja-JP" sz="1050" b="1" dirty="0">
                <a:ln w="0"/>
                <a:solidFill>
                  <a:schemeClr val="accent2">
                    <a:lumMod val="75000"/>
                  </a:schemeClr>
                </a:solidFill>
                <a:latin typeface="Meiryo" panose="020B0604030504040204" pitchFamily="34" charset="-128"/>
                <a:ea typeface="Meiryo" panose="020B0604030504040204" pitchFamily="34" charset="-128"/>
              </a:rPr>
              <a:t>NEW!!</a:t>
            </a:r>
            <a:endParaRPr lang="en-US" sz="1050" b="1" dirty="0">
              <a:ln w="0"/>
              <a:solidFill>
                <a:schemeClr val="accent2">
                  <a:lumMod val="75000"/>
                </a:schemeClr>
              </a:solidFill>
              <a:latin typeface="Meiryo" panose="020B0604030504040204" pitchFamily="34" charset="-128"/>
              <a:ea typeface="Meiryo" panose="020B0604030504040204" pitchFamily="34" charset="-128"/>
            </a:endParaRPr>
          </a:p>
        </p:txBody>
      </p:sp>
      <p:sp>
        <p:nvSpPr>
          <p:cNvPr id="45" name="Rounded Rectangle 44">
            <a:extLst>
              <a:ext uri="{FF2B5EF4-FFF2-40B4-BE49-F238E27FC236}">
                <a16:creationId xmlns:a16="http://schemas.microsoft.com/office/drawing/2014/main" id="{359E81CF-E007-2844-8B76-75EC8FA6EA02}"/>
              </a:ext>
            </a:extLst>
          </p:cNvPr>
          <p:cNvSpPr/>
          <p:nvPr/>
        </p:nvSpPr>
        <p:spPr>
          <a:xfrm>
            <a:off x="9289808" y="2072601"/>
            <a:ext cx="275856" cy="126413"/>
          </a:xfrm>
          <a:prstGeom prst="roundRect">
            <a:avLst>
              <a:gd name="adj" fmla="val 29086"/>
            </a:avLst>
          </a:prstGeom>
          <a:solidFill>
            <a:schemeClr val="bg1">
              <a:alpha val="50000"/>
            </a:schemeClr>
          </a:solidFill>
          <a:ln>
            <a:solidFill>
              <a:srgbClr val="FF5F5E"/>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600" dirty="0">
                <a:solidFill>
                  <a:srgbClr val="FF5F5E"/>
                </a:solidFill>
              </a:rPr>
              <a:t>必須</a:t>
            </a:r>
            <a:endParaRPr lang="en-US" sz="600" dirty="0">
              <a:solidFill>
                <a:srgbClr val="FF5F5E"/>
              </a:solidFill>
            </a:endParaRPr>
          </a:p>
        </p:txBody>
      </p:sp>
      <p:sp>
        <p:nvSpPr>
          <p:cNvPr id="48" name="Rounded Rectangle 47">
            <a:extLst>
              <a:ext uri="{FF2B5EF4-FFF2-40B4-BE49-F238E27FC236}">
                <a16:creationId xmlns:a16="http://schemas.microsoft.com/office/drawing/2014/main" id="{BCC76CD2-40AC-AA41-B000-F108C4C92958}"/>
              </a:ext>
            </a:extLst>
          </p:cNvPr>
          <p:cNvSpPr/>
          <p:nvPr/>
        </p:nvSpPr>
        <p:spPr>
          <a:xfrm>
            <a:off x="9393175" y="2374750"/>
            <a:ext cx="275856" cy="126413"/>
          </a:xfrm>
          <a:prstGeom prst="roundRect">
            <a:avLst>
              <a:gd name="adj" fmla="val 29086"/>
            </a:avLst>
          </a:prstGeom>
          <a:solidFill>
            <a:schemeClr val="bg1">
              <a:alpha val="50000"/>
            </a:schemeClr>
          </a:solidFill>
          <a:ln>
            <a:solidFill>
              <a:srgbClr val="FF5F5E"/>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600" dirty="0">
                <a:solidFill>
                  <a:srgbClr val="FF5F5E"/>
                </a:solidFill>
              </a:rPr>
              <a:t>必須</a:t>
            </a:r>
            <a:endParaRPr lang="en-US" sz="600" dirty="0">
              <a:solidFill>
                <a:srgbClr val="FF5F5E"/>
              </a:solidFill>
            </a:endParaRPr>
          </a:p>
        </p:txBody>
      </p:sp>
      <p:sp>
        <p:nvSpPr>
          <p:cNvPr id="49" name="Rounded Rectangle 48">
            <a:extLst>
              <a:ext uri="{FF2B5EF4-FFF2-40B4-BE49-F238E27FC236}">
                <a16:creationId xmlns:a16="http://schemas.microsoft.com/office/drawing/2014/main" id="{0889A941-8398-6345-803B-F778271016CE}"/>
              </a:ext>
            </a:extLst>
          </p:cNvPr>
          <p:cNvSpPr/>
          <p:nvPr/>
        </p:nvSpPr>
        <p:spPr>
          <a:xfrm>
            <a:off x="9369322" y="3259571"/>
            <a:ext cx="275856" cy="126413"/>
          </a:xfrm>
          <a:prstGeom prst="roundRect">
            <a:avLst>
              <a:gd name="adj" fmla="val 29086"/>
            </a:avLst>
          </a:prstGeom>
          <a:solidFill>
            <a:schemeClr val="bg1">
              <a:alpha val="50000"/>
            </a:schemeClr>
          </a:solidFill>
          <a:ln>
            <a:solidFill>
              <a:srgbClr val="FF5F5E"/>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600" dirty="0">
                <a:solidFill>
                  <a:srgbClr val="FF5F5E"/>
                </a:solidFill>
              </a:rPr>
              <a:t>必須</a:t>
            </a:r>
            <a:endParaRPr lang="en-US" sz="600" dirty="0">
              <a:solidFill>
                <a:srgbClr val="FF5F5E"/>
              </a:solidFill>
            </a:endParaRPr>
          </a:p>
        </p:txBody>
      </p:sp>
      <p:sp>
        <p:nvSpPr>
          <p:cNvPr id="8" name="TextBox 7">
            <a:extLst>
              <a:ext uri="{FF2B5EF4-FFF2-40B4-BE49-F238E27FC236}">
                <a16:creationId xmlns:a16="http://schemas.microsoft.com/office/drawing/2014/main" id="{A6C3AE17-A47F-F341-B367-28022FDC4262}"/>
              </a:ext>
            </a:extLst>
          </p:cNvPr>
          <p:cNvSpPr txBox="1"/>
          <p:nvPr/>
        </p:nvSpPr>
        <p:spPr>
          <a:xfrm>
            <a:off x="8959524" y="1500396"/>
            <a:ext cx="962517" cy="246221"/>
          </a:xfrm>
          <a:prstGeom prst="rect">
            <a:avLst/>
          </a:prstGeom>
          <a:noFill/>
        </p:spPr>
        <p:txBody>
          <a:bodyPr wrap="square" rtlCol="0">
            <a:spAutoFit/>
          </a:bodyPr>
          <a:lstStyle/>
          <a:p>
            <a:r>
              <a:rPr lang="ja-JP" altLang="en-US" sz="500" dirty="0"/>
              <a:t>インフィード広告を</a:t>
            </a:r>
            <a:br>
              <a:rPr lang="en-US" altLang="ja-JP" sz="500" dirty="0"/>
            </a:br>
            <a:r>
              <a:rPr lang="ja-JP" altLang="en-US" sz="500" dirty="0"/>
              <a:t>入稿する場合の必須要素</a:t>
            </a:r>
            <a:endParaRPr lang="en-US" sz="500" dirty="0"/>
          </a:p>
        </p:txBody>
      </p:sp>
      <p:sp>
        <p:nvSpPr>
          <p:cNvPr id="51" name="Rounded Rectangle 50">
            <a:extLst>
              <a:ext uri="{FF2B5EF4-FFF2-40B4-BE49-F238E27FC236}">
                <a16:creationId xmlns:a16="http://schemas.microsoft.com/office/drawing/2014/main" id="{C25D832D-D0F3-6C49-BE8B-96242973F611}"/>
              </a:ext>
            </a:extLst>
          </p:cNvPr>
          <p:cNvSpPr/>
          <p:nvPr/>
        </p:nvSpPr>
        <p:spPr>
          <a:xfrm>
            <a:off x="8932926" y="1571669"/>
            <a:ext cx="82737" cy="85872"/>
          </a:xfrm>
          <a:prstGeom prst="roundRect">
            <a:avLst>
              <a:gd name="adj" fmla="val 29086"/>
            </a:avLst>
          </a:prstGeom>
          <a:solidFill>
            <a:schemeClr val="bg1">
              <a:alpha val="50000"/>
            </a:schemeClr>
          </a:solidFill>
          <a:ln>
            <a:solidFill>
              <a:srgbClr val="FF5F5E"/>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endParaRPr lang="en-US" sz="600" dirty="0">
              <a:solidFill>
                <a:srgbClr val="FF5F5E"/>
              </a:solidFill>
            </a:endParaRPr>
          </a:p>
        </p:txBody>
      </p:sp>
    </p:spTree>
    <p:extLst>
      <p:ext uri="{BB962C8B-B14F-4D97-AF65-F5344CB8AC3E}">
        <p14:creationId xmlns:p14="http://schemas.microsoft.com/office/powerpoint/2010/main" val="20300216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Straight Arrow Connector 41"/>
          <p:cNvCxnSpPr/>
          <p:nvPr/>
        </p:nvCxnSpPr>
        <p:spPr>
          <a:xfrm flipV="1">
            <a:off x="1181100" y="2993387"/>
            <a:ext cx="7897586" cy="4887"/>
          </a:xfrm>
          <a:prstGeom prst="straightConnector1">
            <a:avLst/>
          </a:prstGeom>
          <a:ln w="76200">
            <a:solidFill>
              <a:schemeClr val="accent6">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247650" y="2859507"/>
            <a:ext cx="952500" cy="276999"/>
          </a:xfrm>
          <a:prstGeom prst="rect">
            <a:avLst/>
          </a:prstGeom>
          <a:noFill/>
        </p:spPr>
        <p:txBody>
          <a:bodyPr wrap="square" rtlCol="0">
            <a:spAutoFit/>
          </a:bodyPr>
          <a:lstStyle/>
          <a:p>
            <a:pPr algn="ctr"/>
            <a:r>
              <a:rPr lang="en-US" altLang="ja-JP" sz="1200">
                <a:latin typeface="Meiryo" charset="-128"/>
                <a:ea typeface="Meiryo" charset="-128"/>
                <a:cs typeface="Meiryo" charset="-128"/>
              </a:rPr>
              <a:t>GeoLogic</a:t>
            </a:r>
            <a:endParaRPr lang="en-US" sz="1200" dirty="0">
              <a:latin typeface="Meiryo" charset="-128"/>
              <a:ea typeface="Meiryo" charset="-128"/>
              <a:cs typeface="Meiryo" charset="-128"/>
            </a:endParaRPr>
          </a:p>
        </p:txBody>
      </p:sp>
      <p:cxnSp>
        <p:nvCxnSpPr>
          <p:cNvPr id="44" name="Straight Arrow Connector 43"/>
          <p:cNvCxnSpPr/>
          <p:nvPr/>
        </p:nvCxnSpPr>
        <p:spPr>
          <a:xfrm flipV="1">
            <a:off x="1181100" y="4046971"/>
            <a:ext cx="7897586" cy="8578"/>
          </a:xfrm>
          <a:prstGeom prst="straightConnector1">
            <a:avLst/>
          </a:prstGeom>
          <a:ln w="76200">
            <a:solidFill>
              <a:schemeClr val="accent6">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247650" y="3916782"/>
            <a:ext cx="952500" cy="276999"/>
          </a:xfrm>
          <a:prstGeom prst="rect">
            <a:avLst/>
          </a:prstGeom>
          <a:noFill/>
        </p:spPr>
        <p:txBody>
          <a:bodyPr wrap="square" rtlCol="0">
            <a:spAutoFit/>
          </a:bodyPr>
          <a:lstStyle/>
          <a:p>
            <a:pPr algn="ctr"/>
            <a:r>
              <a:rPr lang="en-US" altLang="ja-JP" sz="1200" dirty="0" err="1">
                <a:latin typeface="Meiryo" charset="-128"/>
                <a:ea typeface="Meiryo" charset="-128"/>
                <a:cs typeface="Meiryo" charset="-128"/>
              </a:rPr>
              <a:t>AppNexus</a:t>
            </a:r>
            <a:endParaRPr lang="en-US" sz="1200" dirty="0">
              <a:latin typeface="Meiryo" charset="-128"/>
              <a:ea typeface="Meiryo" charset="-128"/>
              <a:cs typeface="Meiryo" charset="-128"/>
            </a:endParaRPr>
          </a:p>
        </p:txBody>
      </p:sp>
      <p:cxnSp>
        <p:nvCxnSpPr>
          <p:cNvPr id="17" name="Straight Arrow Connector 16"/>
          <p:cNvCxnSpPr/>
          <p:nvPr/>
        </p:nvCxnSpPr>
        <p:spPr>
          <a:xfrm>
            <a:off x="1181100" y="1836224"/>
            <a:ext cx="7897586" cy="0"/>
          </a:xfrm>
          <a:prstGeom prst="straightConnector1">
            <a:avLst/>
          </a:prstGeom>
          <a:ln w="76200">
            <a:solidFill>
              <a:schemeClr val="accent6">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 name="Title 6"/>
          <p:cNvSpPr>
            <a:spLocks noGrp="1"/>
          </p:cNvSpPr>
          <p:nvPr>
            <p:ph type="title"/>
          </p:nvPr>
        </p:nvSpPr>
        <p:spPr/>
        <p:txBody>
          <a:bodyPr/>
          <a:lstStyle/>
          <a:p>
            <a:r>
              <a:rPr lang="ja-JP" altLang="en-US" dirty="0"/>
              <a:t>配信までの流れ</a:t>
            </a:r>
            <a:endParaRPr lang="en-US" dirty="0"/>
          </a:p>
        </p:txBody>
      </p:sp>
      <p:sp>
        <p:nvSpPr>
          <p:cNvPr id="67" name="Content Placeholder 66"/>
          <p:cNvSpPr>
            <a:spLocks noGrp="1"/>
          </p:cNvSpPr>
          <p:nvPr>
            <p:ph idx="1"/>
          </p:nvPr>
        </p:nvSpPr>
        <p:spPr/>
        <p:txBody>
          <a:bodyPr/>
          <a:lstStyle/>
          <a:p>
            <a:r>
              <a:rPr lang="ja-JP" altLang="en-US" dirty="0"/>
              <a:t>配信開始までのフロー</a:t>
            </a:r>
            <a:endParaRPr lang="en-US" altLang="ja-JP"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ja-JP" altLang="en-US" dirty="0"/>
              <a:t>ご連絡先</a:t>
            </a:r>
            <a:endParaRPr lang="en-US" altLang="ja-JP" dirty="0"/>
          </a:p>
          <a:p>
            <a:pPr lvl="1"/>
            <a:r>
              <a:rPr lang="ja-JP" altLang="en-US" dirty="0"/>
              <a:t>シミュレーション依頼・掲載可否</a:t>
            </a:r>
            <a:r>
              <a:rPr lang="en-US" altLang="ja-JP" dirty="0"/>
              <a:t> </a:t>
            </a:r>
            <a:r>
              <a:rPr lang="en-US" altLang="ja-JP" dirty="0">
                <a:solidFill>
                  <a:srgbClr val="329FFB"/>
                </a:solidFill>
              </a:rPr>
              <a:t>sales@geologic.co.jp</a:t>
            </a:r>
          </a:p>
          <a:p>
            <a:pPr lvl="1"/>
            <a:r>
              <a:rPr lang="ja-JP" altLang="en-US" dirty="0"/>
              <a:t>発注・入稿・差し替え</a:t>
            </a:r>
            <a:r>
              <a:rPr lang="en-US" altLang="ja-JP" dirty="0"/>
              <a:t> </a:t>
            </a:r>
            <a:r>
              <a:rPr lang="en-US" altLang="ja-JP" dirty="0" err="1">
                <a:solidFill>
                  <a:srgbClr val="329FFB"/>
                </a:solidFill>
              </a:rPr>
              <a:t>order@geologic.co.jp</a:t>
            </a:r>
            <a:endParaRPr lang="en-US" dirty="0">
              <a:solidFill>
                <a:srgbClr val="329FFB"/>
              </a:solidFill>
            </a:endParaRPr>
          </a:p>
        </p:txBody>
      </p:sp>
      <p:sp>
        <p:nvSpPr>
          <p:cNvPr id="5" name="Footer Placeholder 4"/>
          <p:cNvSpPr>
            <a:spLocks noGrp="1"/>
          </p:cNvSpPr>
          <p:nvPr>
            <p:ph type="ftr" sz="quarter" idx="11"/>
          </p:nvPr>
        </p:nvSpPr>
        <p:spPr/>
        <p:txBody>
          <a:bodyPr/>
          <a:lstStyle/>
          <a:p>
            <a:r>
              <a:rPr kumimoji="1" lang="en-US" altLang="ja-JP"/>
              <a:t>(c)GeoLogic, Inc.</a:t>
            </a:r>
            <a:endParaRPr kumimoji="1" lang="ja-JP" altLang="en-US" dirty="0"/>
          </a:p>
        </p:txBody>
      </p:sp>
      <p:sp>
        <p:nvSpPr>
          <p:cNvPr id="6" name="Slide Number Placeholder 5"/>
          <p:cNvSpPr>
            <a:spLocks noGrp="1"/>
          </p:cNvSpPr>
          <p:nvPr>
            <p:ph type="sldNum" sz="quarter" idx="12"/>
          </p:nvPr>
        </p:nvSpPr>
        <p:spPr/>
        <p:txBody>
          <a:bodyPr/>
          <a:lstStyle/>
          <a:p>
            <a:fld id="{04ACE752-BD15-4044-A9B6-0BE975522DFF}" type="slidenum">
              <a:rPr kumimoji="1" lang="ja-JP" altLang="en-US" smtClean="0"/>
              <a:t>35</a:t>
            </a:fld>
            <a:endParaRPr kumimoji="1" lang="ja-JP" altLang="en-US"/>
          </a:p>
        </p:txBody>
      </p:sp>
      <p:sp>
        <p:nvSpPr>
          <p:cNvPr id="2" name="Rounded Rectangle 1"/>
          <p:cNvSpPr/>
          <p:nvPr/>
        </p:nvSpPr>
        <p:spPr>
          <a:xfrm>
            <a:off x="2359298" y="1561640"/>
            <a:ext cx="971550" cy="52442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1200"/>
              <a:t>お申込み</a:t>
            </a:r>
            <a:endParaRPr lang="en-US" sz="1200" dirty="0"/>
          </a:p>
        </p:txBody>
      </p:sp>
      <p:sp>
        <p:nvSpPr>
          <p:cNvPr id="10" name="Rounded Rectangle 9"/>
          <p:cNvSpPr/>
          <p:nvPr/>
        </p:nvSpPr>
        <p:spPr>
          <a:xfrm>
            <a:off x="3554620" y="2731173"/>
            <a:ext cx="866775" cy="52442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1200" dirty="0"/>
              <a:t>受領</a:t>
            </a:r>
            <a:endParaRPr lang="en-US" sz="1200" dirty="0"/>
          </a:p>
        </p:txBody>
      </p:sp>
      <p:sp>
        <p:nvSpPr>
          <p:cNvPr id="12" name="Rounded Rectangle 11"/>
          <p:cNvSpPr/>
          <p:nvPr/>
        </p:nvSpPr>
        <p:spPr>
          <a:xfrm>
            <a:off x="4645937" y="2731173"/>
            <a:ext cx="866775" cy="52442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1200"/>
              <a:t>審査依頼</a:t>
            </a:r>
            <a:endParaRPr lang="en-US" sz="1200" dirty="0"/>
          </a:p>
        </p:txBody>
      </p:sp>
      <p:sp>
        <p:nvSpPr>
          <p:cNvPr id="14" name="Rounded Rectangle 13"/>
          <p:cNvSpPr/>
          <p:nvPr/>
        </p:nvSpPr>
        <p:spPr>
          <a:xfrm>
            <a:off x="5495836" y="3800117"/>
            <a:ext cx="1309429" cy="52442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1200"/>
              <a:t>クリエイティブ</a:t>
            </a:r>
            <a:endParaRPr lang="en-US" altLang="ja-JP" sz="1200" dirty="0"/>
          </a:p>
          <a:p>
            <a:pPr algn="ctr"/>
            <a:r>
              <a:rPr lang="ja-JP" altLang="en-US" sz="1200" dirty="0"/>
              <a:t>審査</a:t>
            </a:r>
            <a:endParaRPr lang="en-US" sz="1200" dirty="0"/>
          </a:p>
        </p:txBody>
      </p:sp>
      <p:sp>
        <p:nvSpPr>
          <p:cNvPr id="15" name="Rounded Rectangle 14"/>
          <p:cNvSpPr/>
          <p:nvPr/>
        </p:nvSpPr>
        <p:spPr>
          <a:xfrm>
            <a:off x="6769863" y="2731173"/>
            <a:ext cx="895350" cy="52442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1200" dirty="0"/>
              <a:t>配信開始</a:t>
            </a:r>
            <a:endParaRPr lang="en-US" altLang="ja-JP" sz="1200" dirty="0"/>
          </a:p>
          <a:p>
            <a:pPr algn="ctr"/>
            <a:r>
              <a:rPr lang="ja-JP" altLang="en-US" sz="1200" dirty="0"/>
              <a:t>ご連絡</a:t>
            </a:r>
            <a:endParaRPr lang="en-US" sz="1200" dirty="0"/>
          </a:p>
        </p:txBody>
      </p:sp>
      <p:sp>
        <p:nvSpPr>
          <p:cNvPr id="18" name="TextBox 17"/>
          <p:cNvSpPr txBox="1"/>
          <p:nvPr/>
        </p:nvSpPr>
        <p:spPr>
          <a:xfrm>
            <a:off x="247650" y="1621257"/>
            <a:ext cx="952500" cy="461665"/>
          </a:xfrm>
          <a:prstGeom prst="rect">
            <a:avLst/>
          </a:prstGeom>
          <a:noFill/>
        </p:spPr>
        <p:txBody>
          <a:bodyPr wrap="square" rtlCol="0">
            <a:spAutoFit/>
          </a:bodyPr>
          <a:lstStyle/>
          <a:p>
            <a:r>
              <a:rPr lang="ja-JP" altLang="en-US" sz="1200" dirty="0">
                <a:latin typeface="Meiryo" charset="-128"/>
                <a:ea typeface="Meiryo" charset="-128"/>
                <a:cs typeface="Meiryo" charset="-128"/>
              </a:rPr>
              <a:t>代理店様・</a:t>
            </a:r>
            <a:endParaRPr lang="en-US" altLang="ja-JP" sz="1200" dirty="0">
              <a:latin typeface="Meiryo" charset="-128"/>
              <a:ea typeface="Meiryo" charset="-128"/>
              <a:cs typeface="Meiryo" charset="-128"/>
            </a:endParaRPr>
          </a:p>
          <a:p>
            <a:r>
              <a:rPr lang="ja-JP" altLang="en-US" sz="1200" dirty="0">
                <a:latin typeface="Meiryo" charset="-128"/>
                <a:ea typeface="Meiryo" charset="-128"/>
                <a:cs typeface="Meiryo" charset="-128"/>
              </a:rPr>
              <a:t>広告主様</a:t>
            </a:r>
            <a:endParaRPr lang="en-US" sz="1200" dirty="0">
              <a:latin typeface="Meiryo" charset="-128"/>
              <a:ea typeface="Meiryo" charset="-128"/>
              <a:cs typeface="Meiryo" charset="-128"/>
            </a:endParaRPr>
          </a:p>
        </p:txBody>
      </p:sp>
      <p:cxnSp>
        <p:nvCxnSpPr>
          <p:cNvPr id="20" name="Straight Arrow Connector 19"/>
          <p:cNvCxnSpPr>
            <a:stCxn id="2" idx="3"/>
            <a:endCxn id="10" idx="1"/>
          </p:cNvCxnSpPr>
          <p:nvPr/>
        </p:nvCxnSpPr>
        <p:spPr>
          <a:xfrm>
            <a:off x="3330848" y="1823854"/>
            <a:ext cx="223772" cy="116953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0" idx="3"/>
            <a:endCxn id="12" idx="1"/>
          </p:cNvCxnSpPr>
          <p:nvPr/>
        </p:nvCxnSpPr>
        <p:spPr>
          <a:xfrm>
            <a:off x="4421395" y="2993387"/>
            <a:ext cx="22454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2" idx="2"/>
            <a:endCxn id="14" idx="1"/>
          </p:cNvCxnSpPr>
          <p:nvPr/>
        </p:nvCxnSpPr>
        <p:spPr>
          <a:xfrm rot="16200000" flipH="1">
            <a:off x="4884215" y="3450709"/>
            <a:ext cx="806731" cy="41651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cxnSpLocks/>
            <a:stCxn id="14" idx="3"/>
            <a:endCxn id="15" idx="2"/>
          </p:cNvCxnSpPr>
          <p:nvPr/>
        </p:nvCxnSpPr>
        <p:spPr>
          <a:xfrm flipV="1">
            <a:off x="6805265" y="3255600"/>
            <a:ext cx="412273" cy="80673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7866564" y="2731173"/>
            <a:ext cx="895350" cy="52442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1200"/>
              <a:t>レポート画面発行</a:t>
            </a:r>
            <a:endParaRPr lang="en-US" sz="1200" dirty="0"/>
          </a:p>
        </p:txBody>
      </p:sp>
      <p:cxnSp>
        <p:nvCxnSpPr>
          <p:cNvPr id="35" name="Straight Arrow Connector 34"/>
          <p:cNvCxnSpPr>
            <a:stCxn id="15" idx="3"/>
            <a:endCxn id="33" idx="1"/>
          </p:cNvCxnSpPr>
          <p:nvPr/>
        </p:nvCxnSpPr>
        <p:spPr>
          <a:xfrm>
            <a:off x="7665213" y="2993387"/>
            <a:ext cx="2013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15" idx="0"/>
          </p:cNvCxnSpPr>
          <p:nvPr/>
        </p:nvCxnSpPr>
        <p:spPr>
          <a:xfrm flipV="1">
            <a:off x="7217538" y="1849283"/>
            <a:ext cx="16077" cy="8818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33" idx="0"/>
          </p:cNvCxnSpPr>
          <p:nvPr/>
        </p:nvCxnSpPr>
        <p:spPr>
          <a:xfrm flipV="1">
            <a:off x="8314239" y="1880664"/>
            <a:ext cx="0" cy="8505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2691312" y="1978195"/>
            <a:ext cx="1666876" cy="382456"/>
          </a:xfrm>
          <a:prstGeom prst="roundRect">
            <a:avLst>
              <a:gd name="adj" fmla="val 7292"/>
            </a:avLst>
          </a:prstGeom>
          <a:solidFill>
            <a:schemeClr val="bg1"/>
          </a:solidFill>
          <a:effectLst/>
        </p:spPr>
        <p:style>
          <a:lnRef idx="1">
            <a:schemeClr val="accent1"/>
          </a:lnRef>
          <a:fillRef idx="2">
            <a:schemeClr val="accent1"/>
          </a:fillRef>
          <a:effectRef idx="1">
            <a:schemeClr val="accent1"/>
          </a:effectRef>
          <a:fontRef idx="minor">
            <a:schemeClr val="dk1"/>
          </a:fontRef>
        </p:style>
        <p:txBody>
          <a:bodyPr rtlCol="0" anchor="t"/>
          <a:lstStyle/>
          <a:p>
            <a:r>
              <a:rPr lang="ja-JP" altLang="en-US" sz="800" dirty="0">
                <a:latin typeface="Meiryo" charset="-128"/>
                <a:ea typeface="Meiryo" charset="-128"/>
                <a:cs typeface="Meiryo" charset="-128"/>
              </a:rPr>
              <a:t>・指定メールフォーマット</a:t>
            </a:r>
            <a:endParaRPr lang="en-US" altLang="ja-JP" sz="800" dirty="0">
              <a:latin typeface="Meiryo" charset="-128"/>
              <a:ea typeface="Meiryo" charset="-128"/>
              <a:cs typeface="Meiryo" charset="-128"/>
            </a:endParaRPr>
          </a:p>
          <a:p>
            <a:r>
              <a:rPr lang="ja-JP" altLang="en-US" sz="800" dirty="0">
                <a:latin typeface="Meiryo" charset="-128"/>
                <a:ea typeface="Meiryo" charset="-128"/>
                <a:cs typeface="Meiryo" charset="-128"/>
              </a:rPr>
              <a:t>・クリエイティブ素材添付</a:t>
            </a:r>
            <a:endParaRPr lang="en-US" sz="800" dirty="0">
              <a:latin typeface="Meiryo" charset="-128"/>
              <a:ea typeface="Meiryo" charset="-128"/>
              <a:cs typeface="Meiryo" charset="-128"/>
            </a:endParaRPr>
          </a:p>
        </p:txBody>
      </p:sp>
      <p:sp>
        <p:nvSpPr>
          <p:cNvPr id="53" name="Rectangle 52"/>
          <p:cNvSpPr/>
          <p:nvPr/>
        </p:nvSpPr>
        <p:spPr>
          <a:xfrm>
            <a:off x="5745738" y="4283872"/>
            <a:ext cx="2614354" cy="338554"/>
          </a:xfrm>
          <a:prstGeom prst="rect">
            <a:avLst/>
          </a:prstGeom>
          <a:solidFill>
            <a:schemeClr val="bg1"/>
          </a:solidFill>
          <a:ln>
            <a:solidFill>
              <a:srgbClr val="329FFB"/>
            </a:solidFill>
          </a:ln>
        </p:spPr>
        <p:txBody>
          <a:bodyPr wrap="square">
            <a:spAutoFit/>
          </a:bodyPr>
          <a:lstStyle/>
          <a:p>
            <a:r>
              <a:rPr lang="ja-JP" altLang="en-US" sz="800" dirty="0">
                <a:latin typeface="Meiryo" charset="-128"/>
                <a:ea typeface="Meiryo" charset="-128"/>
                <a:cs typeface="Meiryo" charset="-128"/>
              </a:rPr>
              <a:t>審査依頼から</a:t>
            </a:r>
            <a:r>
              <a:rPr lang="en-US" altLang="ja-JP" sz="800" dirty="0">
                <a:latin typeface="Meiryo" charset="-128"/>
                <a:ea typeface="Meiryo" charset="-128"/>
                <a:cs typeface="Meiryo" charset="-128"/>
              </a:rPr>
              <a:t>1</a:t>
            </a:r>
            <a:r>
              <a:rPr lang="ja-JP" altLang="en-US" sz="800" dirty="0">
                <a:latin typeface="Meiryo" charset="-128"/>
                <a:ea typeface="Meiryo" charset="-128"/>
                <a:cs typeface="Meiryo" charset="-128"/>
              </a:rPr>
              <a:t>営業日以内に審査完了</a:t>
            </a:r>
            <a:endParaRPr lang="en-US" altLang="ja-JP" sz="800" dirty="0">
              <a:latin typeface="Meiryo" charset="-128"/>
              <a:ea typeface="Meiryo" charset="-128"/>
              <a:cs typeface="Meiryo" charset="-128"/>
            </a:endParaRPr>
          </a:p>
          <a:p>
            <a:pPr marL="285750" indent="-342900"/>
            <a:r>
              <a:rPr lang="en-US" altLang="ja-JP" sz="800" dirty="0">
                <a:latin typeface="Meiryo" charset="-128"/>
                <a:ea typeface="Meiryo" charset="-128"/>
                <a:cs typeface="Meiryo" charset="-128"/>
              </a:rPr>
              <a:t>[</a:t>
            </a:r>
            <a:r>
              <a:rPr lang="ja-JP" altLang="en-US" sz="800" dirty="0">
                <a:latin typeface="Meiryo" charset="-128"/>
                <a:ea typeface="Meiryo" charset="-128"/>
                <a:cs typeface="Meiryo" charset="-128"/>
              </a:rPr>
              <a:t>営業日</a:t>
            </a:r>
            <a:r>
              <a:rPr lang="en-US" altLang="ja-JP" sz="800" dirty="0">
                <a:latin typeface="Meiryo" charset="-128"/>
                <a:ea typeface="Meiryo" charset="-128"/>
                <a:cs typeface="Meiryo" charset="-128"/>
              </a:rPr>
              <a:t>] </a:t>
            </a:r>
            <a:r>
              <a:rPr lang="ja-JP" altLang="en-US" sz="800" dirty="0">
                <a:latin typeface="Meiryo" charset="-128"/>
                <a:ea typeface="Meiryo" charset="-128"/>
                <a:cs typeface="Meiryo" charset="-128"/>
              </a:rPr>
              <a:t>米国東部時間 日曜</a:t>
            </a:r>
            <a:r>
              <a:rPr lang="en-US" altLang="ja-JP" sz="800" dirty="0">
                <a:latin typeface="Meiryo" charset="-128"/>
                <a:ea typeface="Meiryo" charset="-128"/>
                <a:cs typeface="Meiryo" charset="-128"/>
              </a:rPr>
              <a:t>9:00PM〜</a:t>
            </a:r>
            <a:r>
              <a:rPr lang="ja-JP" altLang="en-US" sz="800" dirty="0">
                <a:latin typeface="Meiryo" charset="-128"/>
                <a:ea typeface="Meiryo" charset="-128"/>
                <a:cs typeface="Meiryo" charset="-128"/>
              </a:rPr>
              <a:t>金曜</a:t>
            </a:r>
            <a:r>
              <a:rPr lang="en-US" altLang="ja-JP" sz="800" dirty="0">
                <a:latin typeface="Meiryo" charset="-128"/>
                <a:ea typeface="Meiryo" charset="-128"/>
                <a:cs typeface="Meiryo" charset="-128"/>
              </a:rPr>
              <a:t>11:59PM</a:t>
            </a:r>
          </a:p>
        </p:txBody>
      </p:sp>
      <p:sp>
        <p:nvSpPr>
          <p:cNvPr id="57" name="Rounded Rectangle 56"/>
          <p:cNvSpPr/>
          <p:nvPr/>
        </p:nvSpPr>
        <p:spPr>
          <a:xfrm>
            <a:off x="5717164" y="2729897"/>
            <a:ext cx="866775" cy="524427"/>
          </a:xfrm>
          <a:prstGeom prst="roundRect">
            <a:avLst/>
          </a:prstGeom>
          <a:ln>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CV, RTG</a:t>
            </a:r>
          </a:p>
          <a:p>
            <a:pPr algn="ctr"/>
            <a:r>
              <a:rPr lang="ja-JP" altLang="en-US" sz="1200" dirty="0"/>
              <a:t>タグ発行</a:t>
            </a:r>
            <a:endParaRPr lang="en-US" sz="1200" dirty="0"/>
          </a:p>
        </p:txBody>
      </p:sp>
      <p:cxnSp>
        <p:nvCxnSpPr>
          <p:cNvPr id="58" name="Straight Arrow Connector 23"/>
          <p:cNvCxnSpPr>
            <a:cxnSpLocks/>
            <a:stCxn id="12" idx="3"/>
            <a:endCxn id="57" idx="1"/>
          </p:cNvCxnSpPr>
          <p:nvPr/>
        </p:nvCxnSpPr>
        <p:spPr>
          <a:xfrm flipV="1">
            <a:off x="5512712" y="2992111"/>
            <a:ext cx="204452" cy="12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23"/>
          <p:cNvCxnSpPr>
            <a:stCxn id="57" idx="3"/>
            <a:endCxn id="15" idx="1"/>
          </p:cNvCxnSpPr>
          <p:nvPr/>
        </p:nvCxnSpPr>
        <p:spPr>
          <a:xfrm>
            <a:off x="6583939" y="2992111"/>
            <a:ext cx="185924" cy="12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57" idx="0"/>
            <a:endCxn id="46" idx="2"/>
          </p:cNvCxnSpPr>
          <p:nvPr/>
        </p:nvCxnSpPr>
        <p:spPr>
          <a:xfrm flipH="1" flipV="1">
            <a:off x="6136135" y="2098437"/>
            <a:ext cx="14417" cy="6314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Rounded Rectangle 45"/>
          <p:cNvSpPr/>
          <p:nvPr/>
        </p:nvSpPr>
        <p:spPr>
          <a:xfrm>
            <a:off x="5688331" y="1574010"/>
            <a:ext cx="895608" cy="524427"/>
          </a:xfrm>
          <a:prstGeom prst="roundRect">
            <a:avLst/>
          </a:prstGeom>
          <a:ln>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1200" dirty="0"/>
              <a:t>タグ埋め込み</a:t>
            </a:r>
            <a:endParaRPr lang="en-US" sz="1200" dirty="0"/>
          </a:p>
        </p:txBody>
      </p:sp>
      <p:sp>
        <p:nvSpPr>
          <p:cNvPr id="48" name="Rounded Rectangle 47"/>
          <p:cNvSpPr/>
          <p:nvPr/>
        </p:nvSpPr>
        <p:spPr>
          <a:xfrm>
            <a:off x="8504815" y="1107725"/>
            <a:ext cx="383622" cy="125806"/>
          </a:xfrm>
          <a:prstGeom prst="roundRect">
            <a:avLst/>
          </a:prstGeom>
          <a:ln>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1200" dirty="0"/>
          </a:p>
        </p:txBody>
      </p:sp>
      <p:sp>
        <p:nvSpPr>
          <p:cNvPr id="34" name="TextBox 33"/>
          <p:cNvSpPr txBox="1"/>
          <p:nvPr/>
        </p:nvSpPr>
        <p:spPr>
          <a:xfrm>
            <a:off x="8859058" y="1056048"/>
            <a:ext cx="954107" cy="246221"/>
          </a:xfrm>
          <a:prstGeom prst="rect">
            <a:avLst/>
          </a:prstGeom>
          <a:noFill/>
        </p:spPr>
        <p:txBody>
          <a:bodyPr wrap="none" rtlCol="0">
            <a:spAutoFit/>
          </a:bodyPr>
          <a:lstStyle/>
          <a:p>
            <a:r>
              <a:rPr lang="ja-JP" altLang="en-US" sz="1000"/>
              <a:t>必要に応じて</a:t>
            </a:r>
            <a:endParaRPr lang="en-US" sz="1000" dirty="0"/>
          </a:p>
        </p:txBody>
      </p:sp>
      <p:sp>
        <p:nvSpPr>
          <p:cNvPr id="37" name="10-Point Star 36">
            <a:extLst>
              <a:ext uri="{FF2B5EF4-FFF2-40B4-BE49-F238E27FC236}">
                <a16:creationId xmlns:a16="http://schemas.microsoft.com/office/drawing/2014/main" id="{CB6400A8-2C94-954B-81A8-D45C20883CD0}"/>
              </a:ext>
            </a:extLst>
          </p:cNvPr>
          <p:cNvSpPr/>
          <p:nvPr/>
        </p:nvSpPr>
        <p:spPr>
          <a:xfrm>
            <a:off x="6782227" y="826847"/>
            <a:ext cx="902776" cy="902776"/>
          </a:xfrm>
          <a:prstGeom prst="star10">
            <a:avLst>
              <a:gd name="adj" fmla="val 42697"/>
              <a:gd name="hf" fmla="val 105146"/>
            </a:avLst>
          </a:prstGeom>
          <a:gradFill flip="none" rotWithShape="1">
            <a:gsLst>
              <a:gs pos="0">
                <a:schemeClr val="accent2">
                  <a:lumMod val="0"/>
                  <a:lumOff val="100000"/>
                </a:schemeClr>
              </a:gs>
              <a:gs pos="35000">
                <a:schemeClr val="accent2">
                  <a:lumMod val="0"/>
                  <a:lumOff val="100000"/>
                </a:schemeClr>
              </a:gs>
              <a:gs pos="100000">
                <a:schemeClr val="accent2">
                  <a:lumMod val="100000"/>
                </a:schemeClr>
              </a:gs>
            </a:gsLst>
            <a:path path="circle">
              <a:fillToRect l="50000" t="-80000" r="50000" b="180000"/>
            </a:path>
            <a:tileRect/>
          </a:gradFill>
          <a:ln>
            <a:solidFill>
              <a:schemeClr val="accent2">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050" b="1" dirty="0">
                <a:ln w="0"/>
                <a:solidFill>
                  <a:schemeClr val="accent2">
                    <a:lumMod val="75000"/>
                  </a:schemeClr>
                </a:solidFill>
                <a:latin typeface="Meiryo" panose="020B0604030504040204" pitchFamily="34" charset="-128"/>
                <a:ea typeface="Meiryo" panose="020B0604030504040204" pitchFamily="34" charset="-128"/>
              </a:rPr>
              <a:t>最短</a:t>
            </a:r>
            <a:br>
              <a:rPr lang="en-US" altLang="ja-JP" sz="1050" b="1" dirty="0">
                <a:ln w="0"/>
                <a:solidFill>
                  <a:schemeClr val="accent2">
                    <a:lumMod val="75000"/>
                  </a:schemeClr>
                </a:solidFill>
                <a:latin typeface="Meiryo" panose="020B0604030504040204" pitchFamily="34" charset="-128"/>
                <a:ea typeface="Meiryo" panose="020B0604030504040204" pitchFamily="34" charset="-128"/>
              </a:rPr>
            </a:br>
            <a:r>
              <a:rPr lang="en-US" altLang="ja-JP" sz="1400" b="1" dirty="0">
                <a:ln w="0"/>
                <a:solidFill>
                  <a:schemeClr val="accent2">
                    <a:lumMod val="75000"/>
                  </a:schemeClr>
                </a:solidFill>
                <a:latin typeface="Meiryo" panose="020B0604030504040204" pitchFamily="34" charset="-128"/>
                <a:ea typeface="Meiryo" panose="020B0604030504040204" pitchFamily="34" charset="-128"/>
              </a:rPr>
              <a:t>1</a:t>
            </a:r>
            <a:r>
              <a:rPr lang="ja-JP" altLang="en-US" sz="1400" b="1" dirty="0">
                <a:ln w="0"/>
                <a:solidFill>
                  <a:schemeClr val="accent2">
                    <a:lumMod val="75000"/>
                  </a:schemeClr>
                </a:solidFill>
                <a:latin typeface="Meiryo" panose="020B0604030504040204" pitchFamily="34" charset="-128"/>
                <a:ea typeface="Meiryo" panose="020B0604030504040204" pitchFamily="34" charset="-128"/>
              </a:rPr>
              <a:t>営業日</a:t>
            </a:r>
            <a:r>
              <a:rPr lang="ja-JP" altLang="en-US" sz="1050" b="1" dirty="0">
                <a:ln w="0"/>
                <a:solidFill>
                  <a:schemeClr val="accent2">
                    <a:lumMod val="75000"/>
                  </a:schemeClr>
                </a:solidFill>
                <a:latin typeface="Meiryo" panose="020B0604030504040204" pitchFamily="34" charset="-128"/>
                <a:ea typeface="Meiryo" panose="020B0604030504040204" pitchFamily="34" charset="-128"/>
              </a:rPr>
              <a:t>で</a:t>
            </a:r>
            <a:endParaRPr lang="en-US" altLang="ja-JP" sz="1050" b="1" dirty="0">
              <a:ln w="0"/>
              <a:solidFill>
                <a:schemeClr val="accent2">
                  <a:lumMod val="75000"/>
                </a:schemeClr>
              </a:solidFill>
              <a:latin typeface="Meiryo" panose="020B0604030504040204" pitchFamily="34" charset="-128"/>
              <a:ea typeface="Meiryo" panose="020B0604030504040204" pitchFamily="34" charset="-128"/>
            </a:endParaRPr>
          </a:p>
          <a:p>
            <a:pPr algn="ctr"/>
            <a:r>
              <a:rPr lang="ja-JP" altLang="en-US" sz="1050" b="1" dirty="0">
                <a:ln w="0"/>
                <a:solidFill>
                  <a:schemeClr val="accent2">
                    <a:lumMod val="75000"/>
                  </a:schemeClr>
                </a:solidFill>
                <a:latin typeface="Meiryo" panose="020B0604030504040204" pitchFamily="34" charset="-128"/>
                <a:ea typeface="Meiryo" panose="020B0604030504040204" pitchFamily="34" charset="-128"/>
              </a:rPr>
              <a:t>　配信開始！</a:t>
            </a:r>
            <a:endParaRPr lang="en-US" sz="1050" b="1" dirty="0">
              <a:ln w="0"/>
              <a:solidFill>
                <a:schemeClr val="accent2">
                  <a:lumMod val="75000"/>
                </a:schemeClr>
              </a:solidFill>
              <a:latin typeface="Meiryo" panose="020B0604030504040204" pitchFamily="34" charset="-128"/>
              <a:ea typeface="Meiryo" panose="020B0604030504040204" pitchFamily="34" charset="-128"/>
            </a:endParaRPr>
          </a:p>
        </p:txBody>
      </p:sp>
      <p:sp>
        <p:nvSpPr>
          <p:cNvPr id="38" name="Rounded Rectangle 37">
            <a:extLst>
              <a:ext uri="{FF2B5EF4-FFF2-40B4-BE49-F238E27FC236}">
                <a16:creationId xmlns:a16="http://schemas.microsoft.com/office/drawing/2014/main" id="{97BE0515-5A82-8E43-9BD7-944C9C1D0862}"/>
              </a:ext>
            </a:extLst>
          </p:cNvPr>
          <p:cNvSpPr/>
          <p:nvPr/>
        </p:nvSpPr>
        <p:spPr>
          <a:xfrm>
            <a:off x="1283037" y="1576819"/>
            <a:ext cx="866775" cy="524427"/>
          </a:xfrm>
          <a:prstGeom prst="roundRect">
            <a:avLst/>
          </a:prstGeom>
          <a:ln>
            <a:prstDash val="sysDash"/>
          </a:ln>
        </p:spPr>
        <p:style>
          <a:lnRef idx="2">
            <a:schemeClr val="accent2"/>
          </a:lnRef>
          <a:fillRef idx="1">
            <a:schemeClr val="lt1"/>
          </a:fillRef>
          <a:effectRef idx="0">
            <a:schemeClr val="accent2"/>
          </a:effectRef>
          <a:fontRef idx="minor">
            <a:schemeClr val="dk1"/>
          </a:fontRef>
        </p:style>
        <p:txBody>
          <a:bodyPr wrap="none" lIns="36000" rIns="36000" rtlCol="0" anchor="ctr"/>
          <a:lstStyle/>
          <a:p>
            <a:pPr algn="ctr"/>
            <a:r>
              <a:rPr lang="ja-JP" altLang="en-US" sz="1200" dirty="0"/>
              <a:t>シミュレー</a:t>
            </a:r>
            <a:br>
              <a:rPr lang="en-US" altLang="ja-JP" sz="1200" dirty="0"/>
            </a:br>
            <a:r>
              <a:rPr lang="ja-JP" altLang="en-US" sz="1200" dirty="0"/>
              <a:t>ション依頼</a:t>
            </a:r>
            <a:endParaRPr lang="en-US" sz="1200" dirty="0"/>
          </a:p>
        </p:txBody>
      </p:sp>
      <p:sp>
        <p:nvSpPr>
          <p:cNvPr id="41" name="Rounded Rectangle 40">
            <a:extLst>
              <a:ext uri="{FF2B5EF4-FFF2-40B4-BE49-F238E27FC236}">
                <a16:creationId xmlns:a16="http://schemas.microsoft.com/office/drawing/2014/main" id="{B4363BB2-EF78-304D-946E-45E861026226}"/>
              </a:ext>
            </a:extLst>
          </p:cNvPr>
          <p:cNvSpPr/>
          <p:nvPr/>
        </p:nvSpPr>
        <p:spPr>
          <a:xfrm>
            <a:off x="1283037" y="2729897"/>
            <a:ext cx="866775" cy="524427"/>
          </a:xfrm>
          <a:prstGeom prst="roundRect">
            <a:avLst/>
          </a:prstGeom>
          <a:ln>
            <a:prstDash val="sysDash"/>
          </a:ln>
        </p:spPr>
        <p:style>
          <a:lnRef idx="2">
            <a:schemeClr val="accent2"/>
          </a:lnRef>
          <a:fillRef idx="1">
            <a:schemeClr val="lt1"/>
          </a:fillRef>
          <a:effectRef idx="0">
            <a:schemeClr val="accent2"/>
          </a:effectRef>
          <a:fontRef idx="minor">
            <a:schemeClr val="dk1"/>
          </a:fontRef>
        </p:style>
        <p:txBody>
          <a:bodyPr wrap="none" lIns="36000" rIns="36000" rtlCol="0" anchor="ctr"/>
          <a:lstStyle/>
          <a:p>
            <a:pPr algn="ctr"/>
            <a:r>
              <a:rPr lang="ja-JP" altLang="en-US" sz="1200" dirty="0"/>
              <a:t>シミュレー</a:t>
            </a:r>
            <a:br>
              <a:rPr lang="en-US" altLang="ja-JP" sz="1200" dirty="0"/>
            </a:br>
            <a:r>
              <a:rPr lang="ja-JP" altLang="en-US" sz="1200" dirty="0"/>
              <a:t>ション提出</a:t>
            </a:r>
            <a:endParaRPr lang="en-US" sz="1200" dirty="0"/>
          </a:p>
        </p:txBody>
      </p:sp>
      <p:cxnSp>
        <p:nvCxnSpPr>
          <p:cNvPr id="47" name="Straight Arrow Connector 46">
            <a:extLst>
              <a:ext uri="{FF2B5EF4-FFF2-40B4-BE49-F238E27FC236}">
                <a16:creationId xmlns:a16="http://schemas.microsoft.com/office/drawing/2014/main" id="{8F85AE4B-2391-564E-B16A-067998E2157F}"/>
              </a:ext>
            </a:extLst>
          </p:cNvPr>
          <p:cNvCxnSpPr>
            <a:cxnSpLocks/>
          </p:cNvCxnSpPr>
          <p:nvPr/>
        </p:nvCxnSpPr>
        <p:spPr>
          <a:xfrm>
            <a:off x="1533016" y="2101246"/>
            <a:ext cx="0" cy="6286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10785C1B-E525-404D-AB20-ACB66B7A9BE0}"/>
              </a:ext>
            </a:extLst>
          </p:cNvPr>
          <p:cNvCxnSpPr>
            <a:cxnSpLocks/>
          </p:cNvCxnSpPr>
          <p:nvPr/>
        </p:nvCxnSpPr>
        <p:spPr>
          <a:xfrm flipV="1">
            <a:off x="1864598" y="2095631"/>
            <a:ext cx="0" cy="6342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73634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ご発注方法</a:t>
            </a:r>
          </a:p>
        </p:txBody>
      </p:sp>
      <p:sp>
        <p:nvSpPr>
          <p:cNvPr id="3" name="コンテンツ プレースホルダー 2"/>
          <p:cNvSpPr>
            <a:spLocks noGrp="1"/>
          </p:cNvSpPr>
          <p:nvPr>
            <p:ph idx="1"/>
          </p:nvPr>
        </p:nvSpPr>
        <p:spPr>
          <a:xfrm>
            <a:off x="495300" y="915840"/>
            <a:ext cx="8915400" cy="1419856"/>
          </a:xfrm>
        </p:spPr>
        <p:txBody>
          <a:bodyPr>
            <a:normAutofit/>
          </a:bodyPr>
          <a:lstStyle/>
          <a:p>
            <a:r>
              <a:rPr kumimoji="1" lang="ja-JP" altLang="en-US" sz="1200" dirty="0"/>
              <a:t>以下のメールフォーマットにてご発注をお願いいたします</a:t>
            </a:r>
            <a:endParaRPr kumimoji="1" lang="en-US" altLang="ja-JP" sz="1200" dirty="0"/>
          </a:p>
          <a:p>
            <a:endParaRPr lang="ja-JP" altLang="en-US" sz="1200" dirty="0"/>
          </a:p>
          <a:p>
            <a:r>
              <a:rPr kumimoji="1" lang="ja-JP" altLang="en-US" sz="1200" dirty="0"/>
              <a:t>メールアドレス</a:t>
            </a:r>
            <a:endParaRPr lang="en-US" altLang="ja-JP" sz="1200" dirty="0"/>
          </a:p>
          <a:p>
            <a:pPr marL="457200" lvl="1" indent="0">
              <a:buNone/>
            </a:pPr>
            <a:r>
              <a:rPr kumimoji="1" lang="en-US" altLang="ja-JP" sz="1100" dirty="0" err="1"/>
              <a:t>order@geologic.co.jp</a:t>
            </a:r>
            <a:endParaRPr kumimoji="1" lang="en-US" altLang="ja-JP" sz="1100" dirty="0"/>
          </a:p>
        </p:txBody>
      </p:sp>
      <p:sp>
        <p:nvSpPr>
          <p:cNvPr id="4" name="フッター プレースホルダー 3"/>
          <p:cNvSpPr>
            <a:spLocks noGrp="1"/>
          </p:cNvSpPr>
          <p:nvPr>
            <p:ph type="ftr" sz="quarter" idx="11"/>
          </p:nvPr>
        </p:nvSpPr>
        <p:spPr/>
        <p:txBody>
          <a:bodyPr/>
          <a:lstStyle/>
          <a:p>
            <a:r>
              <a:rPr kumimoji="1" lang="en-US" altLang="ja-JP"/>
              <a:t>(c)GeoLogic, Inc.</a:t>
            </a:r>
            <a:endParaRPr kumimoji="1" lang="ja-JP" altLang="en-US" dirty="0"/>
          </a:p>
        </p:txBody>
      </p:sp>
      <p:sp>
        <p:nvSpPr>
          <p:cNvPr id="5" name="スライド番号プレースホルダー 4"/>
          <p:cNvSpPr>
            <a:spLocks noGrp="1"/>
          </p:cNvSpPr>
          <p:nvPr>
            <p:ph type="sldNum" sz="quarter" idx="12"/>
          </p:nvPr>
        </p:nvSpPr>
        <p:spPr/>
        <p:txBody>
          <a:bodyPr/>
          <a:lstStyle/>
          <a:p>
            <a:fld id="{04ACE752-BD15-4044-A9B6-0BE975522DFF}" type="slidenum">
              <a:rPr kumimoji="1" lang="ja-JP" altLang="en-US" smtClean="0"/>
              <a:t>36</a:t>
            </a:fld>
            <a:endParaRPr kumimoji="1" lang="ja-JP" altLang="en-US"/>
          </a:p>
        </p:txBody>
      </p:sp>
      <p:sp>
        <p:nvSpPr>
          <p:cNvPr id="7" name="TextBox 6"/>
          <p:cNvSpPr txBox="1"/>
          <p:nvPr/>
        </p:nvSpPr>
        <p:spPr>
          <a:xfrm>
            <a:off x="495300" y="2015295"/>
            <a:ext cx="4625340" cy="4762842"/>
          </a:xfrm>
          <a:prstGeom prst="rect">
            <a:avLst/>
          </a:prstGeom>
          <a:noFill/>
        </p:spPr>
        <p:txBody>
          <a:bodyPr wrap="square" rtlCol="0">
            <a:spAutoFit/>
          </a:bodyPr>
          <a:lstStyle/>
          <a:p>
            <a:pPr marL="171450" indent="-171450">
              <a:buFont typeface="Wingdings" charset="2"/>
              <a:buChar char="ü"/>
            </a:pPr>
            <a:r>
              <a:rPr lang="ja-JP" altLang="en-US" sz="1050" dirty="0">
                <a:latin typeface="Meiryo" charset="-128"/>
                <a:ea typeface="Meiryo" charset="-128"/>
                <a:cs typeface="Meiryo" charset="-128"/>
              </a:rPr>
              <a:t>件名</a:t>
            </a:r>
            <a:endParaRPr lang="en-US" altLang="ja-JP" sz="1050" dirty="0">
              <a:latin typeface="Meiryo" charset="-128"/>
              <a:ea typeface="Meiryo" charset="-128"/>
              <a:cs typeface="Meiryo" charset="-128"/>
            </a:endParaRPr>
          </a:p>
          <a:p>
            <a:pPr lvl="1"/>
            <a:r>
              <a:rPr lang="en-US" altLang="ja-JP" sz="800" dirty="0">
                <a:latin typeface="Meiryo" charset="-128"/>
                <a:ea typeface="Meiryo" charset="-128"/>
                <a:cs typeface="Meiryo" charset="-128"/>
              </a:rPr>
              <a:t>[</a:t>
            </a:r>
            <a:r>
              <a:rPr lang="ja-JP" altLang="en-US" sz="800" dirty="0">
                <a:latin typeface="Meiryo" charset="-128"/>
                <a:ea typeface="Meiryo" charset="-128"/>
                <a:cs typeface="Meiryo" charset="-128"/>
              </a:rPr>
              <a:t>申込</a:t>
            </a:r>
            <a:r>
              <a:rPr lang="en-US" altLang="ja-JP" sz="800" dirty="0">
                <a:latin typeface="Meiryo" charset="-128"/>
                <a:ea typeface="Meiryo" charset="-128"/>
                <a:cs typeface="Meiryo" charset="-128"/>
              </a:rPr>
              <a:t>]</a:t>
            </a:r>
            <a:r>
              <a:rPr lang="ja-JP" altLang="en-US" sz="800" dirty="0">
                <a:latin typeface="Meiryo" charset="-128"/>
                <a:ea typeface="Meiryo" charset="-128"/>
                <a:cs typeface="Meiryo" charset="-128"/>
              </a:rPr>
              <a:t> </a:t>
            </a:r>
            <a:r>
              <a:rPr lang="en-US" altLang="ja-JP" sz="800" dirty="0">
                <a:latin typeface="Meiryo" charset="-128"/>
                <a:ea typeface="Meiryo" charset="-128"/>
                <a:cs typeface="Meiryo" charset="-128"/>
              </a:rPr>
              <a:t>GeoLogic Ad / </a:t>
            </a:r>
            <a:r>
              <a:rPr lang="ja-JP" altLang="en-US" sz="800" dirty="0">
                <a:latin typeface="Meiryo" charset="-128"/>
                <a:ea typeface="Meiryo" charset="-128"/>
                <a:cs typeface="Meiryo" charset="-128"/>
              </a:rPr>
              <a:t>●（御社名）</a:t>
            </a:r>
            <a:endParaRPr lang="en-US" altLang="ja-JP" sz="800" dirty="0">
              <a:latin typeface="Meiryo" charset="-128"/>
              <a:ea typeface="Meiryo" charset="-128"/>
              <a:cs typeface="Meiryo" charset="-128"/>
            </a:endParaRPr>
          </a:p>
          <a:p>
            <a:pPr marL="628650" lvl="1" indent="-171450">
              <a:buFont typeface="Wingdings" charset="2"/>
              <a:buChar char="ü"/>
            </a:pPr>
            <a:endParaRPr lang="ja-JP" altLang="en-US" sz="800" dirty="0">
              <a:latin typeface="Meiryo" charset="-128"/>
              <a:ea typeface="Meiryo" charset="-128"/>
              <a:cs typeface="Meiryo" charset="-128"/>
            </a:endParaRPr>
          </a:p>
          <a:p>
            <a:pPr marL="171450" indent="-171450">
              <a:buFont typeface="Wingdings" charset="2"/>
              <a:buChar char="ü"/>
            </a:pPr>
            <a:r>
              <a:rPr lang="ja-JP" altLang="en-US" sz="1050" dirty="0">
                <a:latin typeface="Meiryo" charset="-128"/>
                <a:ea typeface="Meiryo" charset="-128"/>
                <a:cs typeface="Meiryo" charset="-128"/>
              </a:rPr>
              <a:t>本文</a:t>
            </a:r>
            <a:endParaRPr lang="en-US" altLang="ja-JP" sz="1050" dirty="0">
              <a:latin typeface="Meiryo" charset="-128"/>
              <a:ea typeface="Meiryo" charset="-128"/>
              <a:cs typeface="Meiryo" charset="-128"/>
            </a:endParaRPr>
          </a:p>
          <a:p>
            <a:pPr lvl="1"/>
            <a:r>
              <a:rPr lang="ja-JP" altLang="en-US" sz="800" dirty="0">
                <a:latin typeface="Meiryo" charset="-128"/>
                <a:ea typeface="Meiryo" charset="-128"/>
                <a:cs typeface="Meiryo" charset="-128"/>
              </a:rPr>
              <a:t>申込者は「</a:t>
            </a:r>
            <a:r>
              <a:rPr lang="en-US" altLang="ja-JP" sz="800" dirty="0">
                <a:latin typeface="Meiryo" charset="-128"/>
                <a:ea typeface="Meiryo" charset="-128"/>
                <a:cs typeface="Meiryo" charset="-128"/>
              </a:rPr>
              <a:t>GeoLogic Ad</a:t>
            </a:r>
            <a:r>
              <a:rPr lang="ja-JP" altLang="en-US" sz="800" dirty="0">
                <a:latin typeface="Meiryo" charset="-128"/>
                <a:ea typeface="Meiryo" charset="-128"/>
                <a:cs typeface="Meiryo" charset="-128"/>
              </a:rPr>
              <a:t>」を提供する株式会社ジオロジックに対し、</a:t>
            </a:r>
            <a:r>
              <a:rPr lang="en-US" altLang="ja-JP" sz="800" dirty="0">
                <a:latin typeface="Meiryo" charset="-128"/>
                <a:ea typeface="Meiryo" charset="-128"/>
                <a:cs typeface="Meiryo" charset="-128"/>
              </a:rPr>
              <a:t>GeoLogic Ad</a:t>
            </a:r>
            <a:r>
              <a:rPr lang="ja-JP" altLang="en-US" sz="800" dirty="0">
                <a:latin typeface="Meiryo" charset="-128"/>
                <a:ea typeface="Meiryo" charset="-128"/>
                <a:cs typeface="Meiryo" charset="-128"/>
              </a:rPr>
              <a:t>サービス利用規約上の広告主等として利用規約に同意し、以下のとおり</a:t>
            </a:r>
            <a:r>
              <a:rPr lang="en-US" altLang="ja-JP" sz="800" dirty="0">
                <a:latin typeface="Meiryo" charset="-128"/>
                <a:ea typeface="Meiryo" charset="-128"/>
                <a:cs typeface="Meiryo" charset="-128"/>
              </a:rPr>
              <a:t>GeoLogic Ad</a:t>
            </a:r>
            <a:r>
              <a:rPr lang="ja-JP" altLang="en-US" sz="800" dirty="0">
                <a:latin typeface="Meiryo" charset="-128"/>
                <a:ea typeface="Meiryo" charset="-128"/>
                <a:cs typeface="Meiryo" charset="-128"/>
              </a:rPr>
              <a:t>を申し込みます。</a:t>
            </a:r>
          </a:p>
          <a:p>
            <a:pPr lvl="1"/>
            <a:r>
              <a:rPr lang="ja-JP" altLang="en-US" sz="800" dirty="0">
                <a:latin typeface="Meiryo" charset="-128"/>
                <a:ea typeface="Meiryo" charset="-128"/>
                <a:cs typeface="Meiryo" charset="-128"/>
              </a:rPr>
              <a:t> </a:t>
            </a:r>
          </a:p>
          <a:p>
            <a:pPr lvl="1"/>
            <a:r>
              <a:rPr lang="en-US" altLang="ja-JP" sz="800" dirty="0">
                <a:latin typeface="Meiryo" charset="-128"/>
                <a:ea typeface="Meiryo" charset="-128"/>
                <a:cs typeface="Meiryo" charset="-128"/>
              </a:rPr>
              <a:t>[</a:t>
            </a:r>
            <a:r>
              <a:rPr lang="ja-JP" altLang="en-US" sz="800" dirty="0">
                <a:latin typeface="Meiryo" charset="-128"/>
                <a:ea typeface="Meiryo" charset="-128"/>
                <a:cs typeface="Meiryo" charset="-128"/>
              </a:rPr>
              <a:t>広告主名</a:t>
            </a:r>
            <a:r>
              <a:rPr lang="en-US" altLang="ja-JP" sz="800" dirty="0">
                <a:latin typeface="Meiryo" charset="-128"/>
                <a:ea typeface="Meiryo" charset="-128"/>
                <a:cs typeface="Meiryo" charset="-128"/>
              </a:rPr>
              <a:t>] </a:t>
            </a:r>
            <a:r>
              <a:rPr lang="ja-JP" altLang="en-US" sz="800" dirty="0">
                <a:latin typeface="Meiryo" charset="-128"/>
                <a:ea typeface="Meiryo" charset="-128"/>
                <a:cs typeface="Meiryo" charset="-128"/>
              </a:rPr>
              <a:t>株式会社●</a:t>
            </a:r>
          </a:p>
          <a:p>
            <a:pPr lvl="1"/>
            <a:r>
              <a:rPr lang="en-US" altLang="ja-JP" sz="800" dirty="0">
                <a:latin typeface="Meiryo" charset="-128"/>
                <a:ea typeface="Meiryo" charset="-128"/>
                <a:cs typeface="Meiryo" charset="-128"/>
              </a:rPr>
              <a:t>[</a:t>
            </a:r>
            <a:r>
              <a:rPr lang="ja-JP" altLang="en-US" sz="800" dirty="0">
                <a:latin typeface="Meiryo" charset="-128"/>
                <a:ea typeface="Meiryo" charset="-128"/>
                <a:cs typeface="Meiryo" charset="-128"/>
              </a:rPr>
              <a:t>担当者名</a:t>
            </a:r>
            <a:r>
              <a:rPr lang="en-US" altLang="ja-JP" sz="800" dirty="0">
                <a:latin typeface="Meiryo" charset="-128"/>
                <a:ea typeface="Meiryo" charset="-128"/>
                <a:cs typeface="Meiryo" charset="-128"/>
              </a:rPr>
              <a:t>] ●</a:t>
            </a:r>
          </a:p>
          <a:p>
            <a:pPr lvl="1"/>
            <a:r>
              <a:rPr lang="en-US" altLang="ja-JP" sz="800" dirty="0">
                <a:latin typeface="Meiryo" charset="-128"/>
                <a:ea typeface="Meiryo" charset="-128"/>
                <a:cs typeface="Meiryo" charset="-128"/>
              </a:rPr>
              <a:t>[</a:t>
            </a:r>
            <a:r>
              <a:rPr lang="ja-JP" altLang="en-US" sz="800" dirty="0">
                <a:latin typeface="Meiryo" charset="-128"/>
                <a:ea typeface="Meiryo" charset="-128"/>
                <a:cs typeface="Meiryo" charset="-128"/>
              </a:rPr>
              <a:t>レポート画面利用者メールアドレス</a:t>
            </a:r>
            <a:r>
              <a:rPr lang="en-US" altLang="ja-JP" sz="800" dirty="0">
                <a:latin typeface="Meiryo" charset="-128"/>
                <a:ea typeface="Meiryo" charset="-128"/>
                <a:cs typeface="Meiryo" charset="-128"/>
              </a:rPr>
              <a:t>] ●@●</a:t>
            </a:r>
          </a:p>
          <a:p>
            <a:pPr lvl="1"/>
            <a:r>
              <a:rPr lang="en-US" altLang="ja-JP" sz="800" dirty="0">
                <a:latin typeface="Meiryo" charset="-128"/>
                <a:ea typeface="Meiryo" charset="-128"/>
                <a:cs typeface="Meiryo" charset="-128"/>
              </a:rPr>
              <a:t> </a:t>
            </a:r>
          </a:p>
          <a:p>
            <a:pPr lvl="1"/>
            <a:r>
              <a:rPr lang="en-US" altLang="ja-JP" sz="800" dirty="0">
                <a:latin typeface="Meiryo" charset="-128"/>
                <a:ea typeface="Meiryo" charset="-128"/>
                <a:cs typeface="Meiryo" charset="-128"/>
              </a:rPr>
              <a:t>[</a:t>
            </a:r>
            <a:r>
              <a:rPr lang="ja-JP" altLang="en-US" sz="800" dirty="0">
                <a:latin typeface="Meiryo" charset="-128"/>
                <a:ea typeface="Meiryo" charset="-128"/>
                <a:cs typeface="Meiryo" charset="-128"/>
              </a:rPr>
              <a:t>申込メニュー</a:t>
            </a:r>
            <a:r>
              <a:rPr lang="en-US" altLang="ja-JP" sz="800" dirty="0">
                <a:latin typeface="Meiryo" charset="-128"/>
                <a:ea typeface="Meiryo" charset="-128"/>
                <a:cs typeface="Meiryo" charset="-128"/>
              </a:rPr>
              <a:t>] ※</a:t>
            </a:r>
            <a:r>
              <a:rPr lang="ja-JP" altLang="en-US" sz="800" dirty="0">
                <a:latin typeface="Meiryo" charset="-128"/>
                <a:ea typeface="Meiryo" charset="-128"/>
                <a:cs typeface="Meiryo" charset="-128"/>
              </a:rPr>
              <a:t>下記より選択してください（複数可）</a:t>
            </a:r>
          </a:p>
          <a:p>
            <a:pPr lvl="1"/>
            <a:r>
              <a:rPr lang="en-US" altLang="ja-JP" sz="800" dirty="0">
                <a:latin typeface="Meiryo" charset="-128"/>
                <a:ea typeface="Meiryo" charset="-128"/>
                <a:cs typeface="Meiryo" charset="-128"/>
              </a:rPr>
              <a:t>GeoGenome</a:t>
            </a:r>
            <a:r>
              <a:rPr lang="ja-JP" altLang="en-US" sz="800" dirty="0">
                <a:latin typeface="Meiryo" charset="-128"/>
                <a:ea typeface="Meiryo" charset="-128"/>
                <a:cs typeface="Meiryo" charset="-128"/>
              </a:rPr>
              <a:t>／足あと／ジオフェンス／ジオターゲティング／動画広告／リターゲティング／カスタムターゲティング</a:t>
            </a:r>
          </a:p>
          <a:p>
            <a:pPr lvl="1"/>
            <a:r>
              <a:rPr lang="en-US" altLang="ja-JP" sz="800" dirty="0">
                <a:latin typeface="Meiryo" charset="-128"/>
                <a:ea typeface="Meiryo" charset="-128"/>
                <a:cs typeface="Meiryo" charset="-128"/>
              </a:rPr>
              <a:t>[</a:t>
            </a:r>
            <a:r>
              <a:rPr lang="ja-JP" altLang="en-US" sz="800" dirty="0">
                <a:latin typeface="Meiryo" charset="-128"/>
                <a:ea typeface="Meiryo" charset="-128"/>
                <a:cs typeface="Meiryo" charset="-128"/>
              </a:rPr>
              <a:t>配信開始日</a:t>
            </a:r>
            <a:r>
              <a:rPr lang="en-US" altLang="ja-JP" sz="800" dirty="0">
                <a:latin typeface="Meiryo" charset="-128"/>
                <a:ea typeface="Meiryo" charset="-128"/>
                <a:cs typeface="Meiryo" charset="-128"/>
              </a:rPr>
              <a:t>] 2018</a:t>
            </a:r>
            <a:r>
              <a:rPr lang="ja-JP" altLang="en-US" sz="800" dirty="0">
                <a:latin typeface="Meiryo" charset="-128"/>
                <a:ea typeface="Meiryo" charset="-128"/>
                <a:cs typeface="Meiryo" charset="-128"/>
              </a:rPr>
              <a:t>年●月●日</a:t>
            </a:r>
          </a:p>
          <a:p>
            <a:pPr lvl="1"/>
            <a:r>
              <a:rPr lang="en-US" altLang="ja-JP" sz="800" dirty="0">
                <a:latin typeface="Meiryo" charset="-128"/>
                <a:ea typeface="Meiryo" charset="-128"/>
                <a:cs typeface="Meiryo" charset="-128"/>
              </a:rPr>
              <a:t>[</a:t>
            </a:r>
            <a:r>
              <a:rPr lang="ja-JP" altLang="en-US" sz="800" dirty="0">
                <a:latin typeface="Meiryo" charset="-128"/>
                <a:ea typeface="Meiryo" charset="-128"/>
                <a:cs typeface="Meiryo" charset="-128"/>
              </a:rPr>
              <a:t>配信終了日</a:t>
            </a:r>
            <a:r>
              <a:rPr lang="en-US" altLang="ja-JP" sz="800" dirty="0">
                <a:latin typeface="Meiryo" charset="-128"/>
                <a:ea typeface="Meiryo" charset="-128"/>
                <a:cs typeface="Meiryo" charset="-128"/>
              </a:rPr>
              <a:t>] ●</a:t>
            </a:r>
            <a:r>
              <a:rPr lang="ja-JP" altLang="en-US" sz="800" dirty="0">
                <a:latin typeface="Meiryo" charset="-128"/>
                <a:ea typeface="Meiryo" charset="-128"/>
                <a:cs typeface="Meiryo" charset="-128"/>
              </a:rPr>
              <a:t>年●月●日 </a:t>
            </a:r>
            <a:r>
              <a:rPr lang="en-US" altLang="ja-JP" sz="800" dirty="0">
                <a:latin typeface="Meiryo" charset="-128"/>
                <a:ea typeface="Meiryo" charset="-128"/>
                <a:cs typeface="Meiryo" charset="-128"/>
              </a:rPr>
              <a:t>※</a:t>
            </a:r>
            <a:r>
              <a:rPr lang="ja-JP" altLang="en-US" sz="800" dirty="0">
                <a:latin typeface="Meiryo" charset="-128"/>
                <a:ea typeface="Meiryo" charset="-128"/>
                <a:cs typeface="Meiryo" charset="-128"/>
              </a:rPr>
              <a:t>特に無い場合、空欄</a:t>
            </a:r>
          </a:p>
          <a:p>
            <a:pPr lvl="1"/>
            <a:r>
              <a:rPr lang="en-US" altLang="ja-JP" sz="800" dirty="0">
                <a:latin typeface="Meiryo" charset="-128"/>
                <a:ea typeface="Meiryo" charset="-128"/>
                <a:cs typeface="Meiryo" charset="-128"/>
              </a:rPr>
              <a:t>[</a:t>
            </a:r>
            <a:r>
              <a:rPr lang="ja-JP" altLang="en-US" sz="800" dirty="0">
                <a:latin typeface="Meiryo" charset="-128"/>
                <a:ea typeface="Meiryo" charset="-128"/>
                <a:cs typeface="Meiryo" charset="-128"/>
              </a:rPr>
              <a:t>お申込金額</a:t>
            </a:r>
            <a:r>
              <a:rPr lang="en-US" altLang="ja-JP" sz="800" dirty="0">
                <a:latin typeface="Meiryo" charset="-128"/>
                <a:ea typeface="Meiryo" charset="-128"/>
                <a:cs typeface="Meiryo" charset="-128"/>
              </a:rPr>
              <a:t>] ●</a:t>
            </a:r>
            <a:r>
              <a:rPr lang="ja-JP" altLang="en-US" sz="800" dirty="0">
                <a:latin typeface="Meiryo" charset="-128"/>
                <a:ea typeface="Meiryo" charset="-128"/>
                <a:cs typeface="Meiryo" charset="-128"/>
              </a:rPr>
              <a:t>円</a:t>
            </a:r>
          </a:p>
          <a:p>
            <a:pPr lvl="1"/>
            <a:r>
              <a:rPr lang="en-US" altLang="ja-JP" sz="800" dirty="0">
                <a:latin typeface="Meiryo" charset="-128"/>
                <a:ea typeface="Meiryo" charset="-128"/>
                <a:cs typeface="Meiryo" charset="-128"/>
              </a:rPr>
              <a:t>[</a:t>
            </a:r>
            <a:r>
              <a:rPr lang="ja-JP" altLang="en-US" sz="800" dirty="0">
                <a:latin typeface="Meiryo" charset="-128"/>
                <a:ea typeface="Meiryo" charset="-128"/>
                <a:cs typeface="Meiryo" charset="-128"/>
              </a:rPr>
              <a:t>一日上限予算</a:t>
            </a:r>
            <a:r>
              <a:rPr lang="en-US" altLang="ja-JP" sz="800" dirty="0">
                <a:latin typeface="Meiryo" charset="-128"/>
                <a:ea typeface="Meiryo" charset="-128"/>
                <a:cs typeface="Meiryo" charset="-128"/>
              </a:rPr>
              <a:t>] ●</a:t>
            </a:r>
            <a:r>
              <a:rPr lang="ja-JP" altLang="en-US" sz="800" dirty="0">
                <a:latin typeface="Meiryo" charset="-128"/>
                <a:ea typeface="Meiryo" charset="-128"/>
                <a:cs typeface="Meiryo" charset="-128"/>
              </a:rPr>
              <a:t>円 </a:t>
            </a:r>
            <a:r>
              <a:rPr lang="en-US" altLang="ja-JP" sz="800" dirty="0">
                <a:latin typeface="Meiryo" charset="-128"/>
                <a:ea typeface="Meiryo" charset="-128"/>
                <a:cs typeface="Meiryo" charset="-128"/>
              </a:rPr>
              <a:t>or </a:t>
            </a:r>
            <a:r>
              <a:rPr lang="ja-JP" altLang="en-US" sz="800" dirty="0">
                <a:latin typeface="Meiryo" charset="-128"/>
                <a:ea typeface="Meiryo" charset="-128"/>
                <a:cs typeface="Meiryo" charset="-128"/>
              </a:rPr>
              <a:t>均等配信 </a:t>
            </a:r>
            <a:r>
              <a:rPr lang="en-US" altLang="ja-JP" sz="800" dirty="0">
                <a:latin typeface="Meiryo" charset="-128"/>
                <a:ea typeface="Meiryo" charset="-128"/>
                <a:cs typeface="Meiryo" charset="-128"/>
              </a:rPr>
              <a:t>※</a:t>
            </a:r>
            <a:r>
              <a:rPr lang="ja-JP" altLang="en-US" sz="800" dirty="0">
                <a:latin typeface="Meiryo" charset="-128"/>
                <a:ea typeface="Meiryo" charset="-128"/>
                <a:cs typeface="Meiryo" charset="-128"/>
              </a:rPr>
              <a:t>特に無い場合、空欄</a:t>
            </a:r>
          </a:p>
          <a:p>
            <a:pPr lvl="1"/>
            <a:r>
              <a:rPr lang="en-US" altLang="ja-JP" sz="800" dirty="0">
                <a:latin typeface="Meiryo" charset="-128"/>
                <a:ea typeface="Meiryo" charset="-128"/>
                <a:cs typeface="Meiryo" charset="-128"/>
              </a:rPr>
              <a:t>[</a:t>
            </a:r>
            <a:r>
              <a:rPr lang="ja-JP" altLang="en-US" sz="800" dirty="0">
                <a:latin typeface="Meiryo" charset="-128"/>
                <a:ea typeface="Meiryo" charset="-128"/>
                <a:cs typeface="Meiryo" charset="-128"/>
              </a:rPr>
              <a:t>単価</a:t>
            </a:r>
            <a:r>
              <a:rPr lang="en-US" altLang="ja-JP" sz="800" dirty="0">
                <a:latin typeface="Meiryo" charset="-128"/>
                <a:ea typeface="Meiryo" charset="-128"/>
                <a:cs typeface="Meiryo" charset="-128"/>
              </a:rPr>
              <a:t>] ※</a:t>
            </a:r>
            <a:r>
              <a:rPr lang="ja-JP" altLang="en-US" sz="800" dirty="0">
                <a:latin typeface="Meiryo" charset="-128"/>
                <a:ea typeface="Meiryo" charset="-128"/>
                <a:cs typeface="Meiryo" charset="-128"/>
              </a:rPr>
              <a:t>下記より選択してください（複数可）</a:t>
            </a:r>
          </a:p>
          <a:p>
            <a:pPr lvl="1"/>
            <a:r>
              <a:rPr lang="ja-JP" altLang="en-US" sz="800" dirty="0">
                <a:latin typeface="Meiryo" charset="-128"/>
                <a:ea typeface="Meiryo" charset="-128"/>
                <a:cs typeface="Meiryo" charset="-128"/>
              </a:rPr>
              <a:t>　</a:t>
            </a:r>
            <a:r>
              <a:rPr lang="en-US" altLang="ja-JP" sz="800" dirty="0">
                <a:latin typeface="Meiryo" charset="-128"/>
                <a:ea typeface="Meiryo" charset="-128"/>
                <a:cs typeface="Meiryo" charset="-128"/>
              </a:rPr>
              <a:t>GeoGenome</a:t>
            </a:r>
            <a:r>
              <a:rPr lang="ja-JP" altLang="en-US" sz="800" dirty="0">
                <a:latin typeface="Meiryo" charset="-128"/>
                <a:ea typeface="Meiryo" charset="-128"/>
                <a:cs typeface="Meiryo" charset="-128"/>
              </a:rPr>
              <a:t>：</a:t>
            </a:r>
            <a:r>
              <a:rPr lang="en-US" altLang="ja-JP" sz="800" dirty="0">
                <a:latin typeface="Meiryo" charset="-128"/>
                <a:ea typeface="Meiryo" charset="-128"/>
                <a:cs typeface="Meiryo" charset="-128"/>
              </a:rPr>
              <a:t>CPC100</a:t>
            </a:r>
            <a:r>
              <a:rPr lang="ja-JP" altLang="en-US" sz="800" dirty="0">
                <a:latin typeface="Meiryo" charset="-128"/>
                <a:ea typeface="Meiryo" charset="-128"/>
                <a:cs typeface="Meiryo" charset="-128"/>
              </a:rPr>
              <a:t>円</a:t>
            </a:r>
          </a:p>
          <a:p>
            <a:pPr lvl="1"/>
            <a:r>
              <a:rPr lang="ja-JP" altLang="en-US" sz="800" dirty="0">
                <a:latin typeface="Meiryo" charset="-128"/>
                <a:ea typeface="Meiryo" charset="-128"/>
                <a:cs typeface="Meiryo" charset="-128"/>
              </a:rPr>
              <a:t>　足あと：</a:t>
            </a:r>
            <a:r>
              <a:rPr lang="en-US" altLang="ja-JP" sz="800" dirty="0">
                <a:latin typeface="Meiryo" charset="-128"/>
                <a:ea typeface="Meiryo" charset="-128"/>
                <a:cs typeface="Meiryo" charset="-128"/>
              </a:rPr>
              <a:t>CPC150</a:t>
            </a:r>
            <a:r>
              <a:rPr lang="ja-JP" altLang="en-US" sz="800" dirty="0">
                <a:latin typeface="Meiryo" charset="-128"/>
                <a:ea typeface="Meiryo" charset="-128"/>
                <a:cs typeface="Meiryo" charset="-128"/>
              </a:rPr>
              <a:t>円</a:t>
            </a:r>
          </a:p>
          <a:p>
            <a:pPr lvl="1"/>
            <a:r>
              <a:rPr lang="ja-JP" altLang="en-US" sz="800" dirty="0">
                <a:latin typeface="Meiryo" charset="-128"/>
                <a:ea typeface="Meiryo" charset="-128"/>
                <a:cs typeface="Meiryo" charset="-128"/>
              </a:rPr>
              <a:t>　ジオフェンス：</a:t>
            </a:r>
            <a:r>
              <a:rPr lang="en-US" altLang="ja-JP" sz="800" dirty="0">
                <a:latin typeface="Meiryo" charset="-128"/>
                <a:ea typeface="Meiryo" charset="-128"/>
                <a:cs typeface="Meiryo" charset="-128"/>
              </a:rPr>
              <a:t>CPC200</a:t>
            </a:r>
            <a:r>
              <a:rPr lang="ja-JP" altLang="en-US" sz="800" dirty="0">
                <a:latin typeface="Meiryo" charset="-128"/>
                <a:ea typeface="Meiryo" charset="-128"/>
                <a:cs typeface="Meiryo" charset="-128"/>
              </a:rPr>
              <a:t>円</a:t>
            </a:r>
          </a:p>
          <a:p>
            <a:pPr lvl="1"/>
            <a:r>
              <a:rPr lang="ja-JP" altLang="en-US" sz="800" dirty="0">
                <a:latin typeface="Meiryo" charset="-128"/>
                <a:ea typeface="Meiryo" charset="-128"/>
                <a:cs typeface="Meiryo" charset="-128"/>
              </a:rPr>
              <a:t>　ジオターゲティング：オークション</a:t>
            </a:r>
            <a:r>
              <a:rPr lang="en-US" altLang="ja-JP" sz="800" dirty="0">
                <a:latin typeface="Meiryo" charset="-128"/>
                <a:ea typeface="Meiryo" charset="-128"/>
                <a:cs typeface="Meiryo" charset="-128"/>
              </a:rPr>
              <a:t>CPM	</a:t>
            </a:r>
          </a:p>
          <a:p>
            <a:pPr lvl="1"/>
            <a:r>
              <a:rPr lang="ja-JP" altLang="en-US" sz="800" dirty="0">
                <a:latin typeface="Meiryo" charset="-128"/>
                <a:ea typeface="Meiryo" charset="-128"/>
                <a:cs typeface="Meiryo" charset="-128"/>
              </a:rPr>
              <a:t>　動画広告：</a:t>
            </a:r>
            <a:r>
              <a:rPr lang="en-US" altLang="ja-JP" sz="800" dirty="0">
                <a:latin typeface="Meiryo" charset="-128"/>
                <a:ea typeface="Meiryo" charset="-128"/>
                <a:cs typeface="Meiryo" charset="-128"/>
              </a:rPr>
              <a:t>CPC200</a:t>
            </a:r>
            <a:r>
              <a:rPr lang="ja-JP" altLang="en-US" sz="800" dirty="0">
                <a:latin typeface="Meiryo" charset="-128"/>
                <a:ea typeface="Meiryo" charset="-128"/>
                <a:cs typeface="Meiryo" charset="-128"/>
              </a:rPr>
              <a:t>円</a:t>
            </a:r>
          </a:p>
          <a:p>
            <a:pPr lvl="1"/>
            <a:r>
              <a:rPr lang="ja-JP" altLang="en-US" sz="800" dirty="0">
                <a:latin typeface="Meiryo" charset="-128"/>
                <a:ea typeface="Meiryo" charset="-128"/>
                <a:cs typeface="Meiryo" charset="-128"/>
              </a:rPr>
              <a:t>　リターゲティング：オークション</a:t>
            </a:r>
            <a:r>
              <a:rPr lang="en-US" altLang="ja-JP" sz="800" dirty="0">
                <a:latin typeface="Meiryo" charset="-128"/>
                <a:ea typeface="Meiryo" charset="-128"/>
                <a:cs typeface="Meiryo" charset="-128"/>
              </a:rPr>
              <a:t>CPM</a:t>
            </a:r>
          </a:p>
          <a:p>
            <a:pPr lvl="1"/>
            <a:r>
              <a:rPr lang="ja-JP" altLang="en-US" sz="800" dirty="0">
                <a:latin typeface="Meiryo" charset="-128"/>
                <a:ea typeface="Meiryo" charset="-128"/>
                <a:cs typeface="Meiryo" charset="-128"/>
              </a:rPr>
              <a:t>　カスタムターゲティング：オークション</a:t>
            </a:r>
            <a:r>
              <a:rPr lang="en-US" altLang="ja-JP" sz="800" dirty="0">
                <a:latin typeface="Meiryo" charset="-128"/>
                <a:ea typeface="Meiryo" charset="-128"/>
                <a:cs typeface="Meiryo" charset="-128"/>
              </a:rPr>
              <a:t>CPM</a:t>
            </a:r>
          </a:p>
          <a:p>
            <a:pPr lvl="1"/>
            <a:r>
              <a:rPr lang="en-US" altLang="ja-JP" sz="800" dirty="0">
                <a:latin typeface="Meiryo" charset="-128"/>
                <a:ea typeface="Meiryo" charset="-128"/>
                <a:cs typeface="Meiryo" charset="-128"/>
              </a:rPr>
              <a:t>[</a:t>
            </a:r>
            <a:r>
              <a:rPr lang="ja-JP" altLang="en-US" sz="800" dirty="0">
                <a:latin typeface="Meiryo" charset="-128"/>
                <a:ea typeface="Meiryo" charset="-128"/>
                <a:cs typeface="Meiryo" charset="-128"/>
              </a:rPr>
              <a:t>ターゲティング条件</a:t>
            </a:r>
            <a:r>
              <a:rPr lang="en-US" altLang="ja-JP" sz="800" dirty="0">
                <a:latin typeface="Meiryo" charset="-128"/>
                <a:ea typeface="Meiryo" charset="-128"/>
                <a:cs typeface="Meiryo" charset="-128"/>
              </a:rPr>
              <a:t>] Excel</a:t>
            </a:r>
            <a:r>
              <a:rPr lang="ja-JP" altLang="en-US" sz="800" dirty="0">
                <a:latin typeface="Meiryo" charset="-128"/>
                <a:ea typeface="Meiryo" charset="-128"/>
                <a:cs typeface="Meiryo" charset="-128"/>
              </a:rPr>
              <a:t>入稿フォーマットに記載してください</a:t>
            </a:r>
          </a:p>
          <a:p>
            <a:pPr lvl="1"/>
            <a:r>
              <a:rPr lang="en-US" altLang="ja-JP" sz="800" dirty="0">
                <a:latin typeface="Meiryo" charset="-128"/>
                <a:ea typeface="Meiryo" charset="-128"/>
                <a:cs typeface="Meiryo" charset="-128"/>
              </a:rPr>
              <a:t>[</a:t>
            </a:r>
            <a:r>
              <a:rPr lang="ja-JP" altLang="en-US" sz="800" dirty="0">
                <a:latin typeface="Meiryo" charset="-128"/>
                <a:ea typeface="Meiryo" charset="-128"/>
                <a:cs typeface="Meiryo" charset="-128"/>
              </a:rPr>
              <a:t>目標</a:t>
            </a:r>
            <a:r>
              <a:rPr lang="en-US" altLang="ja-JP" sz="800" dirty="0">
                <a:latin typeface="Meiryo" charset="-128"/>
                <a:ea typeface="Meiryo" charset="-128"/>
                <a:cs typeface="Meiryo" charset="-128"/>
              </a:rPr>
              <a:t>CPA] ●</a:t>
            </a:r>
            <a:r>
              <a:rPr lang="ja-JP" altLang="en-US" sz="800" dirty="0">
                <a:latin typeface="Meiryo" charset="-128"/>
                <a:ea typeface="Meiryo" charset="-128"/>
                <a:cs typeface="Meiryo" charset="-128"/>
              </a:rPr>
              <a:t>円  </a:t>
            </a:r>
            <a:r>
              <a:rPr lang="en-US" altLang="ja-JP" sz="800" dirty="0">
                <a:latin typeface="Meiryo" charset="-128"/>
                <a:ea typeface="Meiryo" charset="-128"/>
                <a:cs typeface="Meiryo" charset="-128"/>
              </a:rPr>
              <a:t>※</a:t>
            </a:r>
            <a:r>
              <a:rPr lang="ja-JP" altLang="en-US" sz="800" dirty="0">
                <a:latin typeface="Meiryo" charset="-128"/>
                <a:ea typeface="Meiryo" charset="-128"/>
                <a:cs typeface="Meiryo" charset="-128"/>
              </a:rPr>
              <a:t>特に無い場合、空欄</a:t>
            </a:r>
          </a:p>
          <a:p>
            <a:pPr lvl="1"/>
            <a:r>
              <a:rPr lang="ja-JP" altLang="en-US" sz="800" dirty="0">
                <a:latin typeface="Meiryo" charset="-128"/>
                <a:ea typeface="Meiryo" charset="-128"/>
                <a:cs typeface="Meiryo" charset="-128"/>
              </a:rPr>
              <a:t> </a:t>
            </a:r>
          </a:p>
          <a:p>
            <a:pPr lvl="1"/>
            <a:r>
              <a:rPr lang="en-US" altLang="ja-JP" sz="800" dirty="0">
                <a:latin typeface="Meiryo" charset="-128"/>
                <a:ea typeface="Meiryo" charset="-128"/>
                <a:cs typeface="Meiryo" charset="-128"/>
              </a:rPr>
              <a:t>[</a:t>
            </a:r>
            <a:r>
              <a:rPr lang="ja-JP" altLang="en-US" sz="800" dirty="0">
                <a:latin typeface="Meiryo" charset="-128"/>
                <a:ea typeface="Meiryo" charset="-128"/>
                <a:cs typeface="Meiryo" charset="-128"/>
              </a:rPr>
              <a:t>リンク先</a:t>
            </a:r>
            <a:r>
              <a:rPr lang="en-US" altLang="ja-JP" sz="800" dirty="0">
                <a:latin typeface="Meiryo" charset="-128"/>
                <a:ea typeface="Meiryo" charset="-128"/>
                <a:cs typeface="Meiryo" charset="-128"/>
              </a:rPr>
              <a:t>URL] http://~ ※</a:t>
            </a:r>
            <a:r>
              <a:rPr lang="ja-JP" altLang="en-US" sz="800" dirty="0">
                <a:latin typeface="Meiryo" charset="-128"/>
                <a:ea typeface="Meiryo" charset="-128"/>
                <a:cs typeface="Meiryo" charset="-128"/>
              </a:rPr>
              <a:t>複数ある場合は、</a:t>
            </a:r>
            <a:r>
              <a:rPr lang="en-US" altLang="ja-JP" sz="800" dirty="0">
                <a:latin typeface="Meiryo" charset="-128"/>
                <a:ea typeface="Meiryo" charset="-128"/>
                <a:cs typeface="Meiryo" charset="-128"/>
              </a:rPr>
              <a:t>Excel</a:t>
            </a:r>
            <a:r>
              <a:rPr lang="ja-JP" altLang="en-US" sz="800" dirty="0">
                <a:latin typeface="Meiryo" charset="-128"/>
                <a:ea typeface="Meiryo" charset="-128"/>
                <a:cs typeface="Meiryo" charset="-128"/>
              </a:rPr>
              <a:t>入稿フォーマットに記載</a:t>
            </a:r>
          </a:p>
          <a:p>
            <a:pPr lvl="1"/>
            <a:r>
              <a:rPr lang="en-US" altLang="ja-JP" sz="800" dirty="0">
                <a:latin typeface="Meiryo" charset="-128"/>
                <a:ea typeface="Meiryo" charset="-128"/>
                <a:cs typeface="Meiryo" charset="-128"/>
              </a:rPr>
              <a:t>[CV</a:t>
            </a:r>
            <a:r>
              <a:rPr lang="ja-JP" altLang="en-US" sz="800" dirty="0">
                <a:latin typeface="Meiryo" charset="-128"/>
                <a:ea typeface="Meiryo" charset="-128"/>
                <a:cs typeface="Meiryo" charset="-128"/>
              </a:rPr>
              <a:t>タグ・リタゲタグ発行</a:t>
            </a:r>
            <a:r>
              <a:rPr lang="en-US" altLang="ja-JP" sz="800" dirty="0">
                <a:latin typeface="Meiryo" charset="-128"/>
                <a:ea typeface="Meiryo" charset="-128"/>
                <a:cs typeface="Meiryo" charset="-128"/>
              </a:rPr>
              <a:t>] Excel</a:t>
            </a:r>
            <a:r>
              <a:rPr lang="ja-JP" altLang="en-US" sz="800" dirty="0">
                <a:latin typeface="Meiryo" charset="-128"/>
                <a:ea typeface="Meiryo" charset="-128"/>
                <a:cs typeface="Meiryo" charset="-128"/>
              </a:rPr>
              <a:t>入稿フォーマットに記載してください</a:t>
            </a:r>
          </a:p>
          <a:p>
            <a:pPr lvl="1"/>
            <a:r>
              <a:rPr lang="en-US" altLang="ja-JP" sz="800" dirty="0">
                <a:latin typeface="Meiryo" charset="-128"/>
                <a:ea typeface="Meiryo" charset="-128"/>
                <a:cs typeface="Meiryo" charset="-128"/>
              </a:rPr>
              <a:t>[</a:t>
            </a:r>
            <a:r>
              <a:rPr lang="ja-JP" altLang="en-US" sz="800" dirty="0">
                <a:latin typeface="Meiryo" charset="-128"/>
                <a:ea typeface="Meiryo" charset="-128"/>
                <a:cs typeface="Meiryo" charset="-128"/>
              </a:rPr>
              <a:t>備考</a:t>
            </a:r>
            <a:r>
              <a:rPr lang="en-US" altLang="ja-JP" sz="800" dirty="0">
                <a:latin typeface="Meiryo" charset="-128"/>
                <a:ea typeface="Meiryo" charset="-128"/>
                <a:cs typeface="Meiryo" charset="-128"/>
              </a:rPr>
              <a:t>]</a:t>
            </a:r>
          </a:p>
          <a:p>
            <a:pPr lvl="1"/>
            <a:endParaRPr lang="en-US" altLang="ja-JP" sz="800" dirty="0">
              <a:latin typeface="Meiryo" charset="-128"/>
              <a:ea typeface="Meiryo" charset="-128"/>
              <a:cs typeface="Meiryo" charset="-128"/>
            </a:endParaRPr>
          </a:p>
          <a:p>
            <a:pPr marL="171450" indent="-171450">
              <a:buFont typeface="Wingdings" charset="2"/>
              <a:buChar char="ü"/>
            </a:pPr>
            <a:r>
              <a:rPr lang="ja-JP" altLang="en-US" sz="1050" dirty="0">
                <a:latin typeface="Meiryo" charset="-128"/>
                <a:ea typeface="Meiryo" charset="-128"/>
                <a:cs typeface="Meiryo" charset="-128"/>
              </a:rPr>
              <a:t>添付ファイル</a:t>
            </a:r>
            <a:endParaRPr lang="en-US" altLang="ja-JP" sz="1050" dirty="0">
              <a:latin typeface="Meiryo" charset="-128"/>
              <a:ea typeface="Meiryo" charset="-128"/>
              <a:cs typeface="Meiryo" charset="-128"/>
            </a:endParaRPr>
          </a:p>
          <a:p>
            <a:pPr lvl="1"/>
            <a:r>
              <a:rPr lang="ja-JP" altLang="en-US" sz="800" dirty="0">
                <a:latin typeface="Meiryo" charset="-128"/>
                <a:ea typeface="Meiryo" charset="-128"/>
                <a:cs typeface="Meiryo" charset="-128"/>
              </a:rPr>
              <a:t>クリエイティブファイル</a:t>
            </a:r>
            <a:endParaRPr lang="en-US" altLang="ja-JP" sz="800" dirty="0">
              <a:latin typeface="Meiryo" charset="-128"/>
              <a:ea typeface="Meiryo" charset="-128"/>
              <a:cs typeface="Meiryo" charset="-128"/>
            </a:endParaRPr>
          </a:p>
          <a:p>
            <a:pPr lvl="1"/>
            <a:r>
              <a:rPr lang="en-US" altLang="ja-JP" sz="800" dirty="0">
                <a:latin typeface="Meiryo" charset="-128"/>
                <a:ea typeface="Meiryo" charset="-128"/>
                <a:cs typeface="Meiryo" charset="-128"/>
              </a:rPr>
              <a:t>Excel</a:t>
            </a:r>
            <a:r>
              <a:rPr lang="ja-JP" altLang="en-US" sz="800" dirty="0">
                <a:latin typeface="Meiryo" charset="-128"/>
                <a:ea typeface="Meiryo" charset="-128"/>
                <a:cs typeface="Meiryo" charset="-128"/>
              </a:rPr>
              <a:t>入稿フォーマット</a:t>
            </a:r>
            <a:endParaRPr lang="en-US" altLang="ja-JP" sz="800" dirty="0">
              <a:latin typeface="Meiryo" charset="-128"/>
              <a:ea typeface="Meiryo" charset="-128"/>
              <a:cs typeface="Meiryo" charset="-128"/>
            </a:endParaRPr>
          </a:p>
        </p:txBody>
      </p:sp>
      <p:grpSp>
        <p:nvGrpSpPr>
          <p:cNvPr id="11" name="Group 10"/>
          <p:cNvGrpSpPr/>
          <p:nvPr/>
        </p:nvGrpSpPr>
        <p:grpSpPr>
          <a:xfrm>
            <a:off x="6556971" y="5896863"/>
            <a:ext cx="94709" cy="98595"/>
            <a:chOff x="6885825" y="6061629"/>
            <a:chExt cx="164331" cy="105048"/>
          </a:xfrm>
          <a:solidFill>
            <a:srgbClr val="47B6ED"/>
          </a:solidFill>
        </p:grpSpPr>
        <p:sp>
          <p:nvSpPr>
            <p:cNvPr id="9" name="Chevron 8"/>
            <p:cNvSpPr/>
            <p:nvPr/>
          </p:nvSpPr>
          <p:spPr>
            <a:xfrm>
              <a:off x="6885825" y="6061629"/>
              <a:ext cx="99402" cy="105048"/>
            </a:xfrm>
            <a:prstGeom prst="chevron">
              <a:avLst/>
            </a:prstGeom>
            <a:grp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solidFill>
                  <a:schemeClr val="tx1"/>
                </a:solidFill>
              </a:endParaRPr>
            </a:p>
          </p:txBody>
        </p:sp>
        <p:sp>
          <p:nvSpPr>
            <p:cNvPr id="10" name="Chevron 9"/>
            <p:cNvSpPr/>
            <p:nvPr/>
          </p:nvSpPr>
          <p:spPr>
            <a:xfrm>
              <a:off x="6950754" y="6061629"/>
              <a:ext cx="99402" cy="105048"/>
            </a:xfrm>
            <a:prstGeom prst="chevron">
              <a:avLst/>
            </a:prstGeom>
            <a:grp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solidFill>
                  <a:schemeClr val="tx1"/>
                </a:solidFill>
              </a:endParaRPr>
            </a:p>
          </p:txBody>
        </p:sp>
      </p:grpSp>
      <p:sp>
        <p:nvSpPr>
          <p:cNvPr id="12" name="Rounded Rectangle 11"/>
          <p:cNvSpPr/>
          <p:nvPr/>
        </p:nvSpPr>
        <p:spPr>
          <a:xfrm>
            <a:off x="6467563" y="5783072"/>
            <a:ext cx="3345602" cy="748844"/>
          </a:xfrm>
          <a:prstGeom prst="roundRect">
            <a:avLst/>
          </a:prstGeom>
          <a:noFill/>
          <a:ln w="12700">
            <a:solidFill>
              <a:srgbClr val="47B6ED"/>
            </a:solidFill>
            <a:prstDash val="dash"/>
          </a:ln>
        </p:spPr>
        <p:style>
          <a:lnRef idx="2">
            <a:schemeClr val="accent1"/>
          </a:lnRef>
          <a:fillRef idx="1">
            <a:schemeClr val="lt1"/>
          </a:fillRef>
          <a:effectRef idx="0">
            <a:schemeClr val="accent1"/>
          </a:effectRef>
          <a:fontRef idx="minor">
            <a:schemeClr val="dk1"/>
          </a:fontRef>
        </p:style>
        <p:txBody>
          <a:bodyPr lIns="180000" rIns="36000" rtlCol="0" anchor="ctr"/>
          <a:lstStyle/>
          <a:p>
            <a:pPr lvl="0"/>
            <a:r>
              <a:rPr lang="en-US" altLang="ja-JP" sz="900" dirty="0">
                <a:solidFill>
                  <a:prstClr val="black"/>
                </a:solidFill>
              </a:rPr>
              <a:t>http://</a:t>
            </a:r>
            <a:r>
              <a:rPr lang="en-US" altLang="ja-JP" sz="900" dirty="0" err="1">
                <a:solidFill>
                  <a:prstClr val="black"/>
                </a:solidFill>
              </a:rPr>
              <a:t>estimator.geo-logic.jp</a:t>
            </a:r>
            <a:r>
              <a:rPr lang="en-US" altLang="ja-JP" sz="900" dirty="0">
                <a:solidFill>
                  <a:prstClr val="black"/>
                </a:solidFill>
              </a:rPr>
              <a:t>/advertiser/ </a:t>
            </a:r>
            <a:r>
              <a:rPr lang="ja-JP" altLang="en-US" sz="900" dirty="0">
                <a:solidFill>
                  <a:prstClr val="black"/>
                </a:solidFill>
              </a:rPr>
              <a:t>から最新版の</a:t>
            </a:r>
            <a:endParaRPr lang="en-US" altLang="ja-JP" sz="900" dirty="0">
              <a:solidFill>
                <a:prstClr val="black"/>
              </a:solidFill>
            </a:endParaRPr>
          </a:p>
          <a:p>
            <a:pPr lvl="0"/>
            <a:r>
              <a:rPr lang="ja-JP" altLang="en-US" sz="900" dirty="0">
                <a:solidFill>
                  <a:prstClr val="black"/>
                </a:solidFill>
              </a:rPr>
              <a:t>・申込メールフォーマット</a:t>
            </a:r>
            <a:endParaRPr lang="en-US" altLang="ja-JP" sz="900" dirty="0">
              <a:solidFill>
                <a:prstClr val="black"/>
              </a:solidFill>
            </a:endParaRPr>
          </a:p>
          <a:p>
            <a:pPr lvl="0"/>
            <a:r>
              <a:rPr lang="ja-JP" altLang="en-US" sz="900" dirty="0">
                <a:solidFill>
                  <a:prstClr val="black"/>
                </a:solidFill>
              </a:rPr>
              <a:t>・</a:t>
            </a:r>
            <a:r>
              <a:rPr lang="en-US" altLang="ja-JP" sz="900" dirty="0">
                <a:solidFill>
                  <a:prstClr val="black"/>
                </a:solidFill>
              </a:rPr>
              <a:t>Excel</a:t>
            </a:r>
            <a:r>
              <a:rPr lang="ja-JP" altLang="en-US" sz="900" dirty="0">
                <a:solidFill>
                  <a:prstClr val="black"/>
                </a:solidFill>
              </a:rPr>
              <a:t>入稿フォーマット</a:t>
            </a:r>
            <a:endParaRPr lang="en-US" altLang="ja-JP" sz="900" dirty="0">
              <a:solidFill>
                <a:prstClr val="black"/>
              </a:solidFill>
            </a:endParaRPr>
          </a:p>
          <a:p>
            <a:pPr lvl="0"/>
            <a:r>
              <a:rPr lang="ja-JP" altLang="en-US" sz="900" dirty="0">
                <a:solidFill>
                  <a:prstClr val="black"/>
                </a:solidFill>
              </a:rPr>
              <a:t>をダウンロードしてください。</a:t>
            </a:r>
            <a:endParaRPr lang="en-US" sz="900" dirty="0">
              <a:solidFill>
                <a:prstClr val="black"/>
              </a:solidFill>
            </a:endParaRPr>
          </a:p>
        </p:txBody>
      </p:sp>
      <p:sp>
        <p:nvSpPr>
          <p:cNvPr id="6" name="TextBox 5">
            <a:extLst>
              <a:ext uri="{FF2B5EF4-FFF2-40B4-BE49-F238E27FC236}">
                <a16:creationId xmlns:a16="http://schemas.microsoft.com/office/drawing/2014/main" id="{6CBE79BF-6872-D94E-821D-E4E55AAD3AE4}"/>
              </a:ext>
            </a:extLst>
          </p:cNvPr>
          <p:cNvSpPr txBox="1"/>
          <p:nvPr/>
        </p:nvSpPr>
        <p:spPr>
          <a:xfrm>
            <a:off x="6467563" y="2064766"/>
            <a:ext cx="3345602" cy="769441"/>
          </a:xfrm>
          <a:prstGeom prst="rect">
            <a:avLst/>
          </a:prstGeom>
          <a:noFill/>
        </p:spPr>
        <p:txBody>
          <a:bodyPr wrap="square" rtlCol="0">
            <a:spAutoFit/>
          </a:bodyPr>
          <a:lstStyle/>
          <a:p>
            <a:r>
              <a:rPr lang="en-US" altLang="ja-JP" sz="1100" b="1" dirty="0">
                <a:latin typeface="Meiryo" panose="020B0604030504040204" pitchFamily="34" charset="-128"/>
                <a:ea typeface="Meiryo" panose="020B0604030504040204" pitchFamily="34" charset="-128"/>
              </a:rPr>
              <a:t>※</a:t>
            </a:r>
            <a:r>
              <a:rPr lang="ja-JP" altLang="en-US" sz="1100" b="1" dirty="0">
                <a:latin typeface="Meiryo" panose="020B0604030504040204" pitchFamily="34" charset="-128"/>
                <a:ea typeface="Meiryo" panose="020B0604030504040204" pitchFamily="34" charset="-128"/>
              </a:rPr>
              <a:t>代理店を通じたお取り引きの場合</a:t>
            </a:r>
            <a:endParaRPr lang="en-US" altLang="ja-JP" sz="1100" b="1" dirty="0">
              <a:latin typeface="Meiryo" panose="020B0604030504040204" pitchFamily="34" charset="-128"/>
              <a:ea typeface="Meiryo" panose="020B0604030504040204" pitchFamily="34" charset="-128"/>
            </a:endParaRPr>
          </a:p>
          <a:p>
            <a:r>
              <a:rPr lang="ja-JP" altLang="en-US" sz="1100" dirty="0">
                <a:latin typeface="Meiryo" panose="020B0604030504040204" pitchFamily="34" charset="-128"/>
                <a:ea typeface="Meiryo" panose="020B0604030504040204" pitchFamily="34" charset="-128"/>
              </a:rPr>
              <a:t>代理店用申込フォーマットがございますので、営業担当もしくは </a:t>
            </a:r>
            <a:r>
              <a:rPr lang="en-US" altLang="ja-JP" sz="1100" dirty="0" err="1">
                <a:latin typeface="Meiryo" panose="020B0604030504040204" pitchFamily="34" charset="-128"/>
                <a:ea typeface="Meiryo" panose="020B0604030504040204" pitchFamily="34" charset="-128"/>
              </a:rPr>
              <a:t>sales@geologic.co.jp</a:t>
            </a:r>
            <a:r>
              <a:rPr lang="en-US" altLang="ja-JP" sz="1100" dirty="0">
                <a:latin typeface="Meiryo" panose="020B0604030504040204" pitchFamily="34" charset="-128"/>
                <a:ea typeface="Meiryo" panose="020B0604030504040204" pitchFamily="34" charset="-128"/>
              </a:rPr>
              <a:t> </a:t>
            </a:r>
            <a:r>
              <a:rPr lang="ja-JP" altLang="en-US" sz="1100" dirty="0">
                <a:latin typeface="Meiryo" panose="020B0604030504040204" pitchFamily="34" charset="-128"/>
                <a:ea typeface="Meiryo" panose="020B0604030504040204" pitchFamily="34" charset="-128"/>
              </a:rPr>
              <a:t>までご請求ください。</a:t>
            </a:r>
            <a:endParaRPr lang="en-US" sz="1100" dirty="0">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339655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掲載可否（クリエイティブ審査）について</a:t>
            </a:r>
            <a:endParaRPr lang="en-US" dirty="0"/>
          </a:p>
        </p:txBody>
      </p:sp>
      <p:sp>
        <p:nvSpPr>
          <p:cNvPr id="3" name="Content Placeholder 2"/>
          <p:cNvSpPr>
            <a:spLocks noGrp="1"/>
          </p:cNvSpPr>
          <p:nvPr>
            <p:ph sz="half" idx="1"/>
          </p:nvPr>
        </p:nvSpPr>
        <p:spPr>
          <a:xfrm>
            <a:off x="495300" y="1422400"/>
            <a:ext cx="4375150" cy="5187398"/>
          </a:xfrm>
        </p:spPr>
        <p:txBody>
          <a:bodyPr vert="horz" lIns="91440" tIns="45720" rIns="91440" bIns="45720" rtlCol="0">
            <a:noAutofit/>
          </a:bodyPr>
          <a:lstStyle/>
          <a:p>
            <a:pPr>
              <a:buClr>
                <a:srgbClr val="329FFB"/>
              </a:buClr>
              <a:buFont typeface="Wingdings" charset="2"/>
              <a:buChar char="v"/>
            </a:pPr>
            <a:r>
              <a:rPr lang="ja-JP" altLang="en-US" sz="1200" dirty="0"/>
              <a:t>広告掲載について</a:t>
            </a:r>
            <a:endParaRPr lang="en-US" sz="1200" dirty="0"/>
          </a:p>
          <a:p>
            <a:pPr lvl="1">
              <a:buClr>
                <a:srgbClr val="329FFB"/>
              </a:buClr>
              <a:buFont typeface="Wingdings" charset="2"/>
              <a:buChar char="v"/>
            </a:pPr>
            <a:r>
              <a:rPr lang="ja-JP" altLang="en-US" sz="1000" dirty="0"/>
              <a:t>適切な広告であり、当社が許可した広告のみ配信されます。</a:t>
            </a:r>
            <a:endParaRPr lang="en-US" altLang="ja-JP" sz="1000" dirty="0"/>
          </a:p>
          <a:p>
            <a:pPr lvl="1">
              <a:buClr>
                <a:srgbClr val="329FFB"/>
              </a:buClr>
              <a:buFont typeface="Wingdings" charset="2"/>
              <a:buChar char="v"/>
            </a:pPr>
            <a:r>
              <a:rPr lang="ja-JP" altLang="en-US" sz="1000" dirty="0"/>
              <a:t>以下のような場合、予告無しに広告の掲載を中止させていただくケースがあります。</a:t>
            </a:r>
            <a:endParaRPr lang="en-US" altLang="ja-JP" sz="1000" dirty="0"/>
          </a:p>
          <a:p>
            <a:pPr lvl="2">
              <a:buClr>
                <a:srgbClr val="329FFB"/>
              </a:buClr>
              <a:buFont typeface="Wingdings" charset="2"/>
              <a:buChar char="ü"/>
            </a:pPr>
            <a:r>
              <a:rPr lang="ja-JP" altLang="en-US" sz="800" dirty="0"/>
              <a:t>急を要する乙の関連システムのメンテナンスのため、広告掲載を中止する場合</a:t>
            </a:r>
            <a:endParaRPr lang="en-US" altLang="ja-JP" sz="800" dirty="0"/>
          </a:p>
          <a:p>
            <a:pPr lvl="2">
              <a:buClr>
                <a:srgbClr val="329FFB"/>
              </a:buClr>
              <a:buFont typeface="Wingdings" charset="2"/>
              <a:buChar char="ü"/>
            </a:pPr>
            <a:r>
              <a:rPr lang="ja-JP" altLang="en-US" sz="800" dirty="0"/>
              <a:t>天変地異の災害などにより、当社の関連システムに障害が起きた場合</a:t>
            </a:r>
            <a:endParaRPr lang="en-US" altLang="ja-JP" sz="800" dirty="0"/>
          </a:p>
          <a:p>
            <a:pPr lvl="2">
              <a:buClr>
                <a:srgbClr val="329FFB"/>
              </a:buClr>
              <a:buFont typeface="Wingdings" charset="2"/>
              <a:buChar char="ü"/>
            </a:pPr>
            <a:r>
              <a:rPr lang="ja-JP" altLang="en-US" sz="800" dirty="0"/>
              <a:t>インターネットおよびコンピュータに関する技術上の制約、通信回線等のインフラストラクチャーの技術上の制約</a:t>
            </a:r>
            <a:endParaRPr lang="en-US" altLang="ja-JP" sz="800" dirty="0"/>
          </a:p>
          <a:p>
            <a:pPr lvl="2">
              <a:buClr>
                <a:srgbClr val="329FFB"/>
              </a:buClr>
              <a:buFont typeface="Wingdings" charset="2"/>
              <a:buChar char="ü"/>
            </a:pPr>
            <a:r>
              <a:rPr lang="ja-JP" altLang="en-US" sz="800" dirty="0"/>
              <a:t>その他、当社の責めに帰すことが出来ない事象に起因し、広告掲載サービスを提供出来なかった場合 </a:t>
            </a:r>
          </a:p>
          <a:p>
            <a:pPr lvl="1">
              <a:buClr>
                <a:srgbClr val="329FFB"/>
              </a:buClr>
              <a:buFont typeface="Wingdings" charset="2"/>
              <a:buChar char="v"/>
            </a:pPr>
            <a:endParaRPr lang="en-US" sz="1000" dirty="0"/>
          </a:p>
          <a:p>
            <a:pPr>
              <a:buClr>
                <a:srgbClr val="329FFB"/>
              </a:buClr>
              <a:buFont typeface="Wingdings" charset="2"/>
              <a:buChar char="v"/>
            </a:pPr>
            <a:r>
              <a:rPr lang="ja-JP" altLang="en-US" sz="1200" dirty="0"/>
              <a:t>当社によるクリエイティブ審査について</a:t>
            </a:r>
            <a:endParaRPr lang="en-US" altLang="ja-JP" sz="1200" dirty="0"/>
          </a:p>
          <a:p>
            <a:pPr lvl="1">
              <a:buClr>
                <a:srgbClr val="329FFB"/>
              </a:buClr>
              <a:buFont typeface="Wingdings" charset="2"/>
              <a:buChar char="v"/>
            </a:pPr>
            <a:r>
              <a:rPr lang="ja-JP" altLang="en-US" sz="1000" dirty="0"/>
              <a:t>次のような広告は掲載できません</a:t>
            </a:r>
            <a:endParaRPr lang="en-US" altLang="ja-JP" sz="1000" dirty="0"/>
          </a:p>
          <a:p>
            <a:pPr lvl="2">
              <a:buClr>
                <a:srgbClr val="329FFB"/>
              </a:buClr>
              <a:buFont typeface="Wingdings" charset="2"/>
              <a:buChar char="ü"/>
            </a:pPr>
            <a:r>
              <a:rPr lang="ja-JP" altLang="en-US" sz="800" dirty="0"/>
              <a:t>掲載時に施行されている国内法令、条例、業界規制、国際条約、関連法規に違反もしくは抵触するおそれがある内容</a:t>
            </a:r>
            <a:endParaRPr lang="en-US" altLang="ja-JP" sz="800" dirty="0"/>
          </a:p>
          <a:p>
            <a:pPr lvl="2">
              <a:buClr>
                <a:srgbClr val="329FFB"/>
              </a:buClr>
              <a:buFont typeface="Wingdings" charset="2"/>
              <a:buChar char="ü"/>
            </a:pPr>
            <a:r>
              <a:rPr lang="ja-JP" altLang="en-US" sz="800" dirty="0"/>
              <a:t>虚偽・誇張を含んだ表現・内容</a:t>
            </a:r>
            <a:endParaRPr lang="en-US" altLang="ja-JP" sz="800" dirty="0"/>
          </a:p>
          <a:p>
            <a:pPr lvl="2">
              <a:buClr>
                <a:srgbClr val="329FFB"/>
              </a:buClr>
              <a:buFont typeface="Wingdings" charset="2"/>
              <a:buChar char="ü"/>
            </a:pPr>
            <a:r>
              <a:rPr lang="ja-JP" altLang="en-US" sz="800" dirty="0"/>
              <a:t>公正・客観的な根拠なく最大級・絶対級表現を使用した内容</a:t>
            </a:r>
            <a:endParaRPr lang="en-US" altLang="ja-JP" sz="800" dirty="0"/>
          </a:p>
          <a:p>
            <a:pPr lvl="2">
              <a:buClr>
                <a:srgbClr val="329FFB"/>
              </a:buClr>
              <a:buFont typeface="Wingdings" charset="2"/>
              <a:buChar char="ü"/>
            </a:pPr>
            <a:r>
              <a:rPr lang="ja-JP" altLang="en-US" sz="800" dirty="0"/>
              <a:t>公序良俗、社会秩序を乱す恐れのある表現</a:t>
            </a:r>
            <a:endParaRPr lang="en-US" altLang="ja-JP" sz="800" dirty="0"/>
          </a:p>
          <a:p>
            <a:pPr lvl="2">
              <a:buClr>
                <a:srgbClr val="329FFB"/>
              </a:buClr>
              <a:buFont typeface="Wingdings" charset="2"/>
              <a:buChar char="ü"/>
            </a:pPr>
            <a:r>
              <a:rPr lang="ja-JP" altLang="en-US" sz="800" dirty="0"/>
              <a:t>名誉毀損、プライバシーの侵害、信用毀損、営業妨害となるおそれがある表現</a:t>
            </a:r>
            <a:endParaRPr lang="en-US" altLang="ja-JP" sz="800" dirty="0"/>
          </a:p>
          <a:p>
            <a:pPr lvl="2">
              <a:buClr>
                <a:srgbClr val="329FFB"/>
              </a:buClr>
              <a:buFont typeface="Wingdings" charset="2"/>
              <a:buChar char="ü"/>
            </a:pPr>
            <a:r>
              <a:rPr lang="ja-JP" altLang="en-US" sz="800" dirty="0"/>
              <a:t>著作権・商標権・肖像権を侵害する表現・内容</a:t>
            </a:r>
            <a:endParaRPr lang="en-US" altLang="ja-JP" sz="800" dirty="0"/>
          </a:p>
          <a:p>
            <a:pPr lvl="2">
              <a:buClr>
                <a:srgbClr val="329FFB"/>
              </a:buClr>
              <a:buFont typeface="Wingdings" charset="2"/>
              <a:buChar char="ü"/>
            </a:pPr>
            <a:r>
              <a:rPr lang="ja-JP" altLang="en-US" sz="800" dirty="0"/>
              <a:t>認可、許可を要する業態で、認可、許可のない内容</a:t>
            </a:r>
            <a:endParaRPr lang="en-US" altLang="ja-JP" sz="800" dirty="0"/>
          </a:p>
          <a:p>
            <a:pPr lvl="2">
              <a:buClr>
                <a:srgbClr val="329FFB"/>
              </a:buClr>
              <a:buFont typeface="Wingdings" charset="2"/>
              <a:buChar char="ü"/>
            </a:pPr>
            <a:r>
              <a:rPr lang="ja-JP" altLang="en-US" sz="800" dirty="0"/>
              <a:t>ユーザーに不快感を与える内容</a:t>
            </a:r>
            <a:endParaRPr lang="en-US" altLang="ja-JP" sz="800" dirty="0"/>
          </a:p>
          <a:p>
            <a:pPr lvl="2">
              <a:buClr>
                <a:srgbClr val="329FFB"/>
              </a:buClr>
              <a:buFont typeface="Wingdings" charset="2"/>
              <a:buChar char="ü"/>
            </a:pPr>
            <a:r>
              <a:rPr lang="ja-JP" altLang="en-US" sz="800" dirty="0"/>
              <a:t>海外において合法だが、国内では非合法な内容</a:t>
            </a:r>
            <a:endParaRPr lang="en-US" altLang="ja-JP" sz="800" dirty="0"/>
          </a:p>
          <a:p>
            <a:pPr lvl="2">
              <a:buClr>
                <a:srgbClr val="329FFB"/>
              </a:buClr>
              <a:buFont typeface="Wingdings" charset="2"/>
              <a:buChar char="ü"/>
            </a:pPr>
            <a:r>
              <a:rPr lang="ja-JP" altLang="en-US" sz="800" dirty="0"/>
              <a:t>サービスと関係のないクリエイティブで、使用者の誤認を誘う表現</a:t>
            </a:r>
            <a:endParaRPr lang="en-US" altLang="ja-JP" sz="800" dirty="0"/>
          </a:p>
          <a:p>
            <a:pPr lvl="2">
              <a:buClr>
                <a:srgbClr val="329FFB"/>
              </a:buClr>
              <a:buFont typeface="Wingdings" charset="2"/>
              <a:buChar char="ü"/>
            </a:pPr>
            <a:r>
              <a:rPr lang="ja-JP" altLang="en-US" sz="800" dirty="0"/>
              <a:t>表示内容とリンク先の内容が異なる内容</a:t>
            </a:r>
            <a:endParaRPr lang="en-US" altLang="ja-JP" sz="800" dirty="0"/>
          </a:p>
          <a:p>
            <a:pPr lvl="2">
              <a:buClr>
                <a:srgbClr val="329FFB"/>
              </a:buClr>
              <a:buFont typeface="Wingdings" charset="2"/>
              <a:buChar char="ü"/>
            </a:pPr>
            <a:r>
              <a:rPr lang="ja-JP" altLang="en-US" sz="800" dirty="0"/>
              <a:t>上記以外に、当社が不適切と判断した内容</a:t>
            </a:r>
          </a:p>
        </p:txBody>
      </p:sp>
      <p:sp>
        <p:nvSpPr>
          <p:cNvPr id="6" name="Content Placeholder 5"/>
          <p:cNvSpPr>
            <a:spLocks noGrp="1"/>
          </p:cNvSpPr>
          <p:nvPr>
            <p:ph sz="half" idx="2"/>
          </p:nvPr>
        </p:nvSpPr>
        <p:spPr>
          <a:xfrm>
            <a:off x="5035550" y="1422400"/>
            <a:ext cx="4375150" cy="5187398"/>
          </a:xfrm>
        </p:spPr>
        <p:txBody>
          <a:bodyPr vert="horz" lIns="91440" tIns="45720" rIns="91440" bIns="45720" rtlCol="0">
            <a:noAutofit/>
          </a:bodyPr>
          <a:lstStyle/>
          <a:p>
            <a:pPr marL="0" indent="0">
              <a:buClr>
                <a:srgbClr val="329FFB"/>
              </a:buClr>
              <a:buNone/>
            </a:pPr>
            <a:r>
              <a:rPr lang="ja-JP" altLang="en-US" sz="1050" dirty="0"/>
              <a:t>クリエイティブ審査は米</a:t>
            </a:r>
            <a:r>
              <a:rPr lang="en-US" altLang="ja-JP" sz="1050" dirty="0" err="1"/>
              <a:t>AppNexus</a:t>
            </a:r>
            <a:r>
              <a:rPr lang="ja-JP" altLang="en-US" sz="1050" dirty="0"/>
              <a:t>および</a:t>
            </a:r>
            <a:r>
              <a:rPr lang="en-US" altLang="ja-JP" sz="1050" dirty="0"/>
              <a:t>DoubleClick Ad Exchange (Google)</a:t>
            </a:r>
            <a:r>
              <a:rPr lang="ja-JP" altLang="en-US" sz="1050" dirty="0"/>
              <a:t>によって、それぞれの規定に沿った審査も行われます。</a:t>
            </a:r>
            <a:endParaRPr lang="en-US" altLang="ja-JP" sz="1050" dirty="0"/>
          </a:p>
          <a:p>
            <a:pPr>
              <a:buClr>
                <a:srgbClr val="329FFB"/>
              </a:buClr>
              <a:buFont typeface="Wingdings" charset="2"/>
              <a:buChar char="v"/>
            </a:pPr>
            <a:endParaRPr lang="en-US" altLang="ja-JP" sz="1050" dirty="0"/>
          </a:p>
          <a:p>
            <a:pPr>
              <a:buClr>
                <a:srgbClr val="329FFB"/>
              </a:buClr>
              <a:buFont typeface="Wingdings" charset="2"/>
              <a:buChar char="v"/>
            </a:pPr>
            <a:r>
              <a:rPr lang="en-US" altLang="ja-JP" sz="1050" dirty="0" err="1"/>
              <a:t>AppNexus</a:t>
            </a:r>
            <a:r>
              <a:rPr lang="ja-JP" altLang="en-US" sz="1050" dirty="0"/>
              <a:t>によって禁止されているクリエイティブ</a:t>
            </a:r>
            <a:endParaRPr lang="en-US" altLang="ja-JP" sz="1050" dirty="0"/>
          </a:p>
          <a:p>
            <a:pPr lvl="1">
              <a:buClr>
                <a:srgbClr val="329FFB"/>
              </a:buClr>
              <a:buFont typeface="Wingdings" charset="2"/>
              <a:buChar char="ü"/>
            </a:pPr>
            <a:r>
              <a:rPr lang="ja-JP" altLang="en-US" sz="800" dirty="0"/>
              <a:t>ポルノやヌード等の性に関する表現が露骨な成人向けコンテンツを扱う物</a:t>
            </a:r>
          </a:p>
          <a:p>
            <a:pPr lvl="1">
              <a:buClr>
                <a:srgbClr val="329FFB"/>
              </a:buClr>
              <a:buFont typeface="Wingdings" charset="2"/>
              <a:buChar char="ü"/>
            </a:pPr>
            <a:r>
              <a:rPr lang="ja-JP" altLang="en-US" sz="800" dirty="0"/>
              <a:t>ヘイトスピーチまたは誹謗中傷、名誉を毀損する物</a:t>
            </a:r>
          </a:p>
          <a:p>
            <a:pPr lvl="1">
              <a:buClr>
                <a:srgbClr val="329FFB"/>
              </a:buClr>
              <a:buFont typeface="Wingdings" charset="2"/>
              <a:buChar char="ü"/>
            </a:pPr>
            <a:r>
              <a:rPr lang="ja-JP" altLang="en-US" sz="800" dirty="0"/>
              <a:t>銃器、爆弾、弾薬、または武器に相当する物の販売または製作を助長する物</a:t>
            </a:r>
          </a:p>
          <a:p>
            <a:pPr lvl="1">
              <a:buClr>
                <a:srgbClr val="329FFB"/>
              </a:buClr>
              <a:buFont typeface="Wingdings" charset="2"/>
              <a:buChar char="ü"/>
            </a:pPr>
            <a:r>
              <a:rPr lang="ja-JP" altLang="en-US" sz="800" dirty="0"/>
              <a:t>利用者の誤認を誘う詐欺的なエラーを表示する物または利用者のコンピューターまたはオペレーティングシステム の情報を暗示するメッセージを表示する物</a:t>
            </a:r>
          </a:p>
          <a:p>
            <a:pPr lvl="1">
              <a:buClr>
                <a:srgbClr val="329FFB"/>
              </a:buClr>
              <a:buFont typeface="Wingdings" charset="2"/>
              <a:buChar char="ü"/>
            </a:pPr>
            <a:r>
              <a:rPr lang="ja-JP" altLang="en-US" sz="800" dirty="0"/>
              <a:t>国内で承認されていない医薬品や医療機器、ドラッグ（危険ドラッグ、脱法ドラッグ、合法ハーブ等）の販売</a:t>
            </a:r>
          </a:p>
          <a:p>
            <a:pPr lvl="1">
              <a:buClr>
                <a:srgbClr val="329FFB"/>
              </a:buClr>
              <a:buFont typeface="Wingdings" charset="2"/>
              <a:buChar char="ü"/>
            </a:pPr>
            <a:r>
              <a:rPr lang="ja-JP" altLang="en-US" sz="800" dirty="0"/>
              <a:t>政府機関が提供する登録フォームやサービスに料金を課す物</a:t>
            </a:r>
          </a:p>
          <a:p>
            <a:pPr lvl="1">
              <a:buClr>
                <a:srgbClr val="329FFB"/>
              </a:buClr>
              <a:buFont typeface="Wingdings" charset="2"/>
              <a:buChar char="ü"/>
            </a:pPr>
            <a:r>
              <a:rPr lang="ja-JP" altLang="en-US" sz="800" dirty="0"/>
              <a:t>プライバシーを侵害する物または個人情報の取得、利用、管理等に十分配慮がなされていない物</a:t>
            </a:r>
          </a:p>
          <a:p>
            <a:pPr lvl="1">
              <a:buClr>
                <a:srgbClr val="329FFB"/>
              </a:buClr>
              <a:buFont typeface="Wingdings" charset="2"/>
              <a:buChar char="ü"/>
            </a:pPr>
            <a:r>
              <a:rPr lang="ja-JP" altLang="en-US" sz="800" dirty="0"/>
              <a:t>著作権、商標権、企業秘密や特許を侵害する物</a:t>
            </a:r>
          </a:p>
          <a:p>
            <a:pPr lvl="1">
              <a:buClr>
                <a:srgbClr val="329FFB"/>
              </a:buClr>
              <a:buFont typeface="Wingdings" charset="2"/>
              <a:buChar char="ü"/>
            </a:pPr>
            <a:r>
              <a:rPr lang="ja-JP" altLang="en-US" sz="800" dirty="0"/>
              <a:t>利用者の許可無しにファイルの実行やダウンロードを行う物</a:t>
            </a:r>
            <a:endParaRPr lang="en-US" altLang="ja-JP" sz="800" dirty="0"/>
          </a:p>
          <a:p>
            <a:pPr>
              <a:buClr>
                <a:srgbClr val="329FFB"/>
              </a:buClr>
              <a:buFont typeface="Wingdings" charset="2"/>
              <a:buChar char="v"/>
            </a:pPr>
            <a:endParaRPr lang="en-US" altLang="ja-JP" sz="1050" dirty="0"/>
          </a:p>
          <a:p>
            <a:pPr>
              <a:buClr>
                <a:srgbClr val="329FFB"/>
              </a:buClr>
              <a:buFont typeface="Wingdings" charset="2"/>
              <a:buChar char="v"/>
            </a:pPr>
            <a:r>
              <a:rPr lang="ja-JP" altLang="en-US" sz="1050" dirty="0"/>
              <a:t>よくある掲載</a:t>
            </a:r>
            <a:r>
              <a:rPr lang="en-US" altLang="ja-JP" sz="1050" dirty="0"/>
              <a:t>NG</a:t>
            </a:r>
            <a:r>
              <a:rPr lang="ja-JP" altLang="en-US" sz="1050" dirty="0"/>
              <a:t>例</a:t>
            </a:r>
            <a:endParaRPr lang="en-US" altLang="ja-JP" sz="1050" dirty="0"/>
          </a:p>
          <a:p>
            <a:pPr lvl="1">
              <a:buClr>
                <a:srgbClr val="329FFB"/>
              </a:buClr>
              <a:buFont typeface="Wingdings" charset="2"/>
              <a:buChar char="Ø"/>
            </a:pPr>
            <a:r>
              <a:rPr lang="ja-JP" altLang="en-US" sz="800" u="sng" dirty="0"/>
              <a:t>バナー内にブランド名もしくは会社名が明示されていない</a:t>
            </a:r>
            <a:endParaRPr lang="en-US" altLang="ja-JP" sz="800" u="sng" dirty="0"/>
          </a:p>
          <a:p>
            <a:pPr lvl="1">
              <a:buClr>
                <a:srgbClr val="329FFB"/>
              </a:buClr>
              <a:buFont typeface="Wingdings" charset="2"/>
              <a:buChar char="Ø"/>
            </a:pPr>
            <a:r>
              <a:rPr lang="ja-JP" altLang="en-US" sz="800" dirty="0"/>
              <a:t>ランディングページ</a:t>
            </a:r>
            <a:r>
              <a:rPr lang="en-US" altLang="ja-JP" sz="800" dirty="0"/>
              <a:t>URL</a:t>
            </a:r>
            <a:r>
              <a:rPr lang="ja-JP" altLang="en-US" sz="800" dirty="0"/>
              <a:t>がまだアップされていない</a:t>
            </a:r>
            <a:endParaRPr lang="en-US" altLang="ja-JP" sz="800" dirty="0"/>
          </a:p>
          <a:p>
            <a:pPr lvl="1">
              <a:buClr>
                <a:srgbClr val="329FFB"/>
              </a:buClr>
              <a:buFont typeface="Wingdings" charset="2"/>
              <a:buChar char="Ø"/>
            </a:pPr>
            <a:r>
              <a:rPr lang="en-US" altLang="ja-JP" sz="800" dirty="0"/>
              <a:t>(Google</a:t>
            </a:r>
            <a:r>
              <a:rPr lang="ja-JP" altLang="en-US" sz="800" dirty="0"/>
              <a:t>のみ</a:t>
            </a:r>
            <a:r>
              <a:rPr lang="en-US" altLang="ja-JP" sz="800" dirty="0"/>
              <a:t>) </a:t>
            </a:r>
            <a:r>
              <a:rPr lang="ja-JP" altLang="en-US" sz="800" dirty="0"/>
              <a:t>ランディングページの</a:t>
            </a:r>
            <a:r>
              <a:rPr lang="en-US" altLang="ja-JP" sz="800" dirty="0" err="1"/>
              <a:t>robot.txt</a:t>
            </a:r>
            <a:r>
              <a:rPr lang="ja-JP" altLang="en-US" sz="800" dirty="0"/>
              <a:t>によってクローラによるアクセスが拒否されている</a:t>
            </a:r>
            <a:endParaRPr lang="en-US" altLang="ja-JP" sz="800" dirty="0"/>
          </a:p>
          <a:p>
            <a:pPr lvl="1">
              <a:buClr>
                <a:srgbClr val="329FFB"/>
              </a:buClr>
              <a:buFont typeface="Wingdings" charset="2"/>
              <a:buChar char="Ø"/>
            </a:pPr>
            <a:r>
              <a:rPr lang="en-US" altLang="ja-JP" sz="800" dirty="0"/>
              <a:t>(Google</a:t>
            </a:r>
            <a:r>
              <a:rPr lang="ja-JP" altLang="en-US" sz="800" dirty="0"/>
              <a:t>のみ</a:t>
            </a:r>
            <a:r>
              <a:rPr lang="en-US" altLang="ja-JP" sz="800" dirty="0"/>
              <a:t>) SSL</a:t>
            </a:r>
            <a:r>
              <a:rPr lang="ja-JP" altLang="en-US" sz="800" dirty="0"/>
              <a:t>未対応のランディングページから個人情報を送信させる</a:t>
            </a:r>
            <a:endParaRPr lang="en-US" altLang="ja-JP" sz="800"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37</a:t>
            </a:fld>
            <a:endParaRPr kumimoji="1" lang="ja-JP" altLang="en-US"/>
          </a:p>
        </p:txBody>
      </p:sp>
      <p:sp>
        <p:nvSpPr>
          <p:cNvPr id="7" name="Rectangle 6"/>
          <p:cNvSpPr/>
          <p:nvPr/>
        </p:nvSpPr>
        <p:spPr>
          <a:xfrm>
            <a:off x="880223" y="5898390"/>
            <a:ext cx="3990228" cy="338554"/>
          </a:xfrm>
          <a:prstGeom prst="rect">
            <a:avLst/>
          </a:prstGeom>
        </p:spPr>
        <p:txBody>
          <a:bodyPr wrap="square">
            <a:spAutoFit/>
          </a:bodyPr>
          <a:lstStyle/>
          <a:p>
            <a:r>
              <a:rPr lang="en-US" altLang="ja-JP" sz="800" dirty="0"/>
              <a:t>※</a:t>
            </a:r>
            <a:r>
              <a:rPr lang="ja-JP" altLang="en-US" sz="800" dirty="0"/>
              <a:t>ギャンブル広告については別紙のポリシーに従っていただく必要がございます。</a:t>
            </a:r>
            <a:br>
              <a:rPr lang="en-US" altLang="ja-JP" sz="800" dirty="0"/>
            </a:br>
            <a:r>
              <a:rPr lang="ja-JP" altLang="en-US" sz="800" dirty="0"/>
              <a:t>　詳細はお問い合わせください。</a:t>
            </a:r>
            <a:endParaRPr lang="en-US" sz="800" dirty="0"/>
          </a:p>
        </p:txBody>
      </p:sp>
      <p:sp>
        <p:nvSpPr>
          <p:cNvPr id="8" name="TextBox 7"/>
          <p:cNvSpPr txBox="1"/>
          <p:nvPr/>
        </p:nvSpPr>
        <p:spPr>
          <a:xfrm>
            <a:off x="1709435" y="901700"/>
            <a:ext cx="1946880" cy="307777"/>
          </a:xfrm>
          <a:prstGeom prst="rect">
            <a:avLst/>
          </a:prstGeom>
          <a:noFill/>
        </p:spPr>
        <p:txBody>
          <a:bodyPr wrap="none" rtlCol="0">
            <a:spAutoFit/>
          </a:bodyPr>
          <a:lstStyle/>
          <a:p>
            <a:pPr algn="ctr"/>
            <a:r>
              <a:rPr lang="en-US" sz="1400" b="1" dirty="0">
                <a:solidFill>
                  <a:srgbClr val="329FFB"/>
                </a:solidFill>
                <a:latin typeface="Meiryo" charset="-128"/>
                <a:ea typeface="Meiryo" charset="-128"/>
                <a:cs typeface="Meiryo" charset="-128"/>
              </a:rPr>
              <a:t>GeoLogic</a:t>
            </a:r>
            <a:r>
              <a:rPr lang="ja-JP" altLang="en-US" sz="1400" b="1" dirty="0">
                <a:solidFill>
                  <a:srgbClr val="329FFB"/>
                </a:solidFill>
                <a:latin typeface="Meiryo" charset="-128"/>
                <a:ea typeface="Meiryo" charset="-128"/>
                <a:cs typeface="Meiryo" charset="-128"/>
              </a:rPr>
              <a:t>による審査</a:t>
            </a:r>
            <a:endParaRPr lang="en-US" sz="1400" b="1" dirty="0">
              <a:solidFill>
                <a:srgbClr val="329FFB"/>
              </a:solidFill>
              <a:latin typeface="Meiryo" charset="-128"/>
              <a:ea typeface="Meiryo" charset="-128"/>
              <a:cs typeface="Meiryo" charset="-128"/>
            </a:endParaRPr>
          </a:p>
        </p:txBody>
      </p:sp>
      <p:cxnSp>
        <p:nvCxnSpPr>
          <p:cNvPr id="10" name="Straight Connector 9"/>
          <p:cNvCxnSpPr/>
          <p:nvPr/>
        </p:nvCxnSpPr>
        <p:spPr>
          <a:xfrm>
            <a:off x="495300" y="1209477"/>
            <a:ext cx="4375150" cy="0"/>
          </a:xfrm>
          <a:prstGeom prst="line">
            <a:avLst/>
          </a:prstGeom>
          <a:ln>
            <a:solidFill>
              <a:srgbClr val="47B6ED"/>
            </a:solidFill>
          </a:ln>
        </p:spPr>
        <p:style>
          <a:lnRef idx="1">
            <a:schemeClr val="accent2"/>
          </a:lnRef>
          <a:fillRef idx="0">
            <a:schemeClr val="accent2"/>
          </a:fillRef>
          <a:effectRef idx="0">
            <a:schemeClr val="accent2"/>
          </a:effectRef>
          <a:fontRef idx="minor">
            <a:schemeClr val="tx1"/>
          </a:fontRef>
        </p:style>
      </p:cxnSp>
      <p:sp>
        <p:nvSpPr>
          <p:cNvPr id="11" name="TextBox 10"/>
          <p:cNvSpPr txBox="1"/>
          <p:nvPr/>
        </p:nvSpPr>
        <p:spPr>
          <a:xfrm>
            <a:off x="5619680" y="901700"/>
            <a:ext cx="3244992" cy="307777"/>
          </a:xfrm>
          <a:prstGeom prst="rect">
            <a:avLst/>
          </a:prstGeom>
          <a:noFill/>
        </p:spPr>
        <p:txBody>
          <a:bodyPr wrap="none" rtlCol="0">
            <a:spAutoFit/>
          </a:bodyPr>
          <a:lstStyle/>
          <a:p>
            <a:pPr algn="ctr"/>
            <a:r>
              <a:rPr lang="en-US" sz="1400" b="1" dirty="0" err="1">
                <a:solidFill>
                  <a:srgbClr val="329FFB"/>
                </a:solidFill>
                <a:latin typeface="Meiryo" charset="-128"/>
                <a:ea typeface="Meiryo" charset="-128"/>
                <a:cs typeface="Meiryo" charset="-128"/>
              </a:rPr>
              <a:t>AppNexus</a:t>
            </a:r>
            <a:r>
              <a:rPr lang="ja-JP" altLang="en-US" sz="1400" b="1" dirty="0">
                <a:solidFill>
                  <a:srgbClr val="329FFB"/>
                </a:solidFill>
                <a:latin typeface="Meiryo" charset="-128"/>
                <a:ea typeface="Meiryo" charset="-128"/>
                <a:cs typeface="Meiryo" charset="-128"/>
              </a:rPr>
              <a:t>および</a:t>
            </a:r>
            <a:r>
              <a:rPr lang="en-US" altLang="ja-JP" sz="1400" b="1" dirty="0">
                <a:solidFill>
                  <a:srgbClr val="329FFB"/>
                </a:solidFill>
                <a:latin typeface="Meiryo" charset="-128"/>
                <a:ea typeface="Meiryo" charset="-128"/>
                <a:cs typeface="Meiryo" charset="-128"/>
              </a:rPr>
              <a:t>Google</a:t>
            </a:r>
            <a:r>
              <a:rPr lang="ja-JP" altLang="en-US" sz="1400" b="1" dirty="0">
                <a:solidFill>
                  <a:srgbClr val="329FFB"/>
                </a:solidFill>
                <a:latin typeface="Meiryo" charset="-128"/>
                <a:ea typeface="Meiryo" charset="-128"/>
                <a:cs typeface="Meiryo" charset="-128"/>
              </a:rPr>
              <a:t>による審査</a:t>
            </a:r>
            <a:endParaRPr lang="en-US" sz="1400" b="1" dirty="0">
              <a:solidFill>
                <a:srgbClr val="329FFB"/>
              </a:solidFill>
              <a:latin typeface="Meiryo" charset="-128"/>
              <a:ea typeface="Meiryo" charset="-128"/>
              <a:cs typeface="Meiryo" charset="-128"/>
            </a:endParaRPr>
          </a:p>
        </p:txBody>
      </p:sp>
      <p:cxnSp>
        <p:nvCxnSpPr>
          <p:cNvPr id="12" name="Straight Connector 11"/>
          <p:cNvCxnSpPr/>
          <p:nvPr/>
        </p:nvCxnSpPr>
        <p:spPr>
          <a:xfrm>
            <a:off x="5054600" y="1209477"/>
            <a:ext cx="4375150" cy="0"/>
          </a:xfrm>
          <a:prstGeom prst="line">
            <a:avLst/>
          </a:prstGeom>
          <a:ln>
            <a:solidFill>
              <a:srgbClr val="47B6ED"/>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8810809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プライバシーについて</a:t>
            </a:r>
            <a:endParaRPr lang="en-US"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38</a:t>
            </a:fld>
            <a:endParaRPr kumimoji="1" lang="ja-JP" altLang="en-US"/>
          </a:p>
        </p:txBody>
      </p:sp>
      <p:sp>
        <p:nvSpPr>
          <p:cNvPr id="6" name="Rectangle 5"/>
          <p:cNvSpPr/>
          <p:nvPr/>
        </p:nvSpPr>
        <p:spPr>
          <a:xfrm>
            <a:off x="315686" y="971354"/>
            <a:ext cx="9274628" cy="5582931"/>
          </a:xfrm>
          <a:prstGeom prst="rect">
            <a:avLst/>
          </a:prstGeom>
          <a:solidFill>
            <a:schemeClr val="bg1"/>
          </a:solidFill>
          <a:ln w="3175">
            <a:solidFill>
              <a:schemeClr val="bg1">
                <a:lumMod val="85000"/>
              </a:schemeClr>
            </a:solidFill>
          </a:ln>
        </p:spPr>
        <p:style>
          <a:lnRef idx="1">
            <a:schemeClr val="accent1"/>
          </a:lnRef>
          <a:fillRef idx="2">
            <a:schemeClr val="accent1"/>
          </a:fillRef>
          <a:effectRef idx="1">
            <a:schemeClr val="accent1"/>
          </a:effectRef>
          <a:fontRef idx="minor">
            <a:schemeClr val="dk1"/>
          </a:fontRef>
        </p:style>
        <p:txBody>
          <a:bodyPr lIns="216000" rIns="540000" rtlCol="0" anchor="ctr"/>
          <a:lstStyle/>
          <a:p>
            <a:pPr marL="285750" indent="-285750">
              <a:lnSpc>
                <a:spcPct val="150000"/>
              </a:lnSpc>
              <a:buFont typeface="Wingdings" charset="2"/>
              <a:buChar char="Ø"/>
            </a:pPr>
            <a:r>
              <a:rPr lang="ja-JP" altLang="en-US" sz="1400" b="1" dirty="0">
                <a:latin typeface="Meiryo" charset="-128"/>
                <a:ea typeface="Meiryo" charset="-128"/>
                <a:cs typeface="Meiryo" charset="-128"/>
              </a:rPr>
              <a:t>ジオロジック社では個人情報を取り扱いません</a:t>
            </a:r>
            <a:endParaRPr lang="en-US" altLang="ja-JP" sz="1400" b="1" dirty="0">
              <a:latin typeface="Meiryo" charset="-128"/>
              <a:ea typeface="Meiryo" charset="-128"/>
              <a:cs typeface="Meiryo" charset="-128"/>
            </a:endParaRPr>
          </a:p>
          <a:p>
            <a:pPr marL="742950" lvl="1" indent="-285750">
              <a:lnSpc>
                <a:spcPct val="150000"/>
              </a:lnSpc>
              <a:buFont typeface="Wingdings" charset="2"/>
              <a:buChar char="ü"/>
            </a:pPr>
            <a:r>
              <a:rPr lang="en-US" altLang="ja-JP" sz="1400" dirty="0">
                <a:latin typeface="Meiryo" charset="-128"/>
                <a:ea typeface="Meiryo" charset="-128"/>
                <a:cs typeface="Meiryo" charset="-128"/>
              </a:rPr>
              <a:t>GeoLogic Ad</a:t>
            </a:r>
            <a:r>
              <a:rPr lang="ja-JP" altLang="en-US" sz="1400" dirty="0">
                <a:latin typeface="Meiryo" charset="-128"/>
                <a:ea typeface="Meiryo" charset="-128"/>
                <a:cs typeface="Meiryo" charset="-128"/>
              </a:rPr>
              <a:t>では氏名・メールアドレス・住所・電話番号などの個人情報は一切利用いたしません。ユーザー識別子として、アプリ広告枠においてはプライバシーフレンドリーな</a:t>
            </a:r>
            <a:r>
              <a:rPr lang="en-US" altLang="ja-JP" sz="1400" dirty="0">
                <a:latin typeface="Meiryo" charset="-128"/>
                <a:ea typeface="Meiryo" charset="-128"/>
                <a:cs typeface="Meiryo" charset="-128"/>
              </a:rPr>
              <a:t>Apple</a:t>
            </a:r>
            <a:r>
              <a:rPr lang="ja-JP" altLang="en-US" sz="1400" dirty="0">
                <a:latin typeface="Meiryo" charset="-128"/>
                <a:ea typeface="Meiryo" charset="-128"/>
                <a:cs typeface="Meiryo" charset="-128"/>
              </a:rPr>
              <a:t>社による</a:t>
            </a:r>
            <a:r>
              <a:rPr lang="en-US" altLang="ja-JP" sz="1400" dirty="0">
                <a:latin typeface="Meiryo" charset="-128"/>
                <a:ea typeface="Meiryo" charset="-128"/>
                <a:cs typeface="Meiryo" charset="-128"/>
              </a:rPr>
              <a:t>Identification for Advertisers(IDFA)</a:t>
            </a:r>
            <a:r>
              <a:rPr lang="ja-JP" altLang="en-US" sz="1400" dirty="0">
                <a:latin typeface="Meiryo" charset="-128"/>
                <a:ea typeface="Meiryo" charset="-128"/>
                <a:cs typeface="Meiryo" charset="-128"/>
              </a:rPr>
              <a:t>や</a:t>
            </a:r>
            <a:r>
              <a:rPr lang="en-US" altLang="ja-JP" sz="1400" dirty="0">
                <a:latin typeface="Meiryo" charset="-128"/>
                <a:ea typeface="Meiryo" charset="-128"/>
                <a:cs typeface="Meiryo" charset="-128"/>
              </a:rPr>
              <a:t>Google</a:t>
            </a:r>
            <a:r>
              <a:rPr lang="ja-JP" altLang="en-US" sz="1400" dirty="0">
                <a:latin typeface="Meiryo" charset="-128"/>
                <a:ea typeface="Meiryo" charset="-128"/>
                <a:cs typeface="Meiryo" charset="-128"/>
              </a:rPr>
              <a:t>社による</a:t>
            </a:r>
            <a:r>
              <a:rPr lang="en-US" altLang="ja-JP" sz="1400" dirty="0" err="1">
                <a:latin typeface="Meiryo" charset="-128"/>
                <a:ea typeface="Meiryo" charset="-128"/>
                <a:cs typeface="Meiryo" charset="-128"/>
              </a:rPr>
              <a:t>AdvertisingID</a:t>
            </a:r>
            <a:r>
              <a:rPr lang="ja-JP" altLang="en-US" sz="1400" dirty="0">
                <a:latin typeface="Meiryo" charset="-128"/>
                <a:ea typeface="Meiryo" charset="-128"/>
                <a:cs typeface="Meiryo" charset="-128"/>
              </a:rPr>
              <a:t>を利用し、</a:t>
            </a:r>
            <a:r>
              <a:rPr lang="en-US" altLang="ja-JP" sz="1400" dirty="0">
                <a:latin typeface="Meiryo" charset="-128"/>
                <a:ea typeface="Meiryo" charset="-128"/>
                <a:cs typeface="Meiryo" charset="-128"/>
              </a:rPr>
              <a:t>Web</a:t>
            </a:r>
            <a:r>
              <a:rPr lang="ja-JP" altLang="en-US" sz="1400" dirty="0">
                <a:latin typeface="Meiryo" charset="-128"/>
                <a:ea typeface="Meiryo" charset="-128"/>
                <a:cs typeface="Meiryo" charset="-128"/>
              </a:rPr>
              <a:t>ブラウザ広告枠においては</a:t>
            </a:r>
            <a:r>
              <a:rPr lang="en-US" altLang="ja-JP" sz="1400" dirty="0">
                <a:latin typeface="Meiryo" charset="-128"/>
                <a:ea typeface="Meiryo" charset="-128"/>
                <a:cs typeface="Meiryo" charset="-128"/>
              </a:rPr>
              <a:t>cookie</a:t>
            </a:r>
            <a:r>
              <a:rPr lang="ja-JP" altLang="en-US" sz="1400" dirty="0">
                <a:latin typeface="Meiryo" charset="-128"/>
                <a:ea typeface="Meiryo" charset="-128"/>
                <a:cs typeface="Meiryo" charset="-128"/>
              </a:rPr>
              <a:t>を利用します。</a:t>
            </a:r>
            <a:endParaRPr lang="en-US" altLang="ja-JP" sz="1400" dirty="0">
              <a:latin typeface="Meiryo" charset="-128"/>
              <a:ea typeface="Meiryo" charset="-128"/>
              <a:cs typeface="Meiryo" charset="-128"/>
            </a:endParaRPr>
          </a:p>
          <a:p>
            <a:pPr marL="742950" lvl="1" indent="-285750">
              <a:lnSpc>
                <a:spcPct val="150000"/>
              </a:lnSpc>
              <a:buFont typeface="Wingdings" charset="2"/>
              <a:buChar char="ü"/>
            </a:pPr>
            <a:r>
              <a:rPr lang="ja-JP" altLang="en-US" sz="1400" dirty="0">
                <a:latin typeface="Meiryo" charset="-128"/>
                <a:ea typeface="Meiryo" charset="-128"/>
                <a:cs typeface="Meiryo" charset="-128"/>
              </a:rPr>
              <a:t>居住地はユーザー識別子ごとの居住エリア情報のみを推定し、詳細な住所は推定せず、保持もいたしません。</a:t>
            </a:r>
            <a:endParaRPr lang="en-US" altLang="ja-JP" sz="1400" dirty="0">
              <a:latin typeface="Meiryo" charset="-128"/>
              <a:ea typeface="Meiryo" charset="-128"/>
              <a:cs typeface="Meiryo" charset="-128"/>
            </a:endParaRPr>
          </a:p>
          <a:p>
            <a:pPr marL="742950" lvl="1" indent="-285750">
              <a:lnSpc>
                <a:spcPct val="150000"/>
              </a:lnSpc>
              <a:buFont typeface="Wingdings" charset="2"/>
              <a:buChar char="ü"/>
            </a:pPr>
            <a:r>
              <a:rPr lang="ja-JP" altLang="en-US" sz="1400" dirty="0">
                <a:latin typeface="Meiryo" charset="-128"/>
                <a:ea typeface="Meiryo" charset="-128"/>
                <a:cs typeface="Meiryo" charset="-128"/>
              </a:rPr>
              <a:t>詳細な位置情報は、アプリが位置情報を取得する前に、</a:t>
            </a:r>
            <a:r>
              <a:rPr lang="en-US" altLang="ja-JP" sz="1400" dirty="0">
                <a:latin typeface="Meiryo" charset="-128"/>
                <a:ea typeface="Meiryo" charset="-128"/>
                <a:cs typeface="Meiryo" charset="-128"/>
              </a:rPr>
              <a:t>OS</a:t>
            </a:r>
            <a:r>
              <a:rPr lang="ja-JP" altLang="en-US" sz="1400" dirty="0">
                <a:latin typeface="Meiryo" charset="-128"/>
                <a:ea typeface="Meiryo" charset="-128"/>
                <a:cs typeface="Meiryo" charset="-128"/>
              </a:rPr>
              <a:t>によるポップアップによって許諾を取得しなければ取得することができません。詳細な位置情報データはアプリ内において位置情報取得の許諾を得たユーザーのみのデータが利用されます。</a:t>
            </a:r>
            <a:endParaRPr lang="en-US" altLang="ja-JP" sz="1400" dirty="0">
              <a:latin typeface="Meiryo" charset="-128"/>
              <a:ea typeface="Meiryo" charset="-128"/>
              <a:cs typeface="Meiryo" charset="-128"/>
            </a:endParaRPr>
          </a:p>
          <a:p>
            <a:pPr marL="742950" lvl="1" indent="-285750">
              <a:lnSpc>
                <a:spcPct val="150000"/>
              </a:lnSpc>
              <a:buFont typeface="Wingdings" charset="2"/>
              <a:buChar char="ü"/>
            </a:pPr>
            <a:r>
              <a:rPr lang="ja-JP" altLang="en-US" sz="1400" dirty="0">
                <a:latin typeface="Meiryo" charset="-128"/>
                <a:ea typeface="Meiryo" charset="-128"/>
                <a:cs typeface="Meiryo" charset="-128"/>
              </a:rPr>
              <a:t>ターゲティングのオプトアウト（拒否）は端末の設定だけで容易に可能となります。</a:t>
            </a:r>
            <a:endParaRPr lang="en-US" altLang="ja-JP" sz="1400" dirty="0">
              <a:latin typeface="Meiryo" charset="-128"/>
              <a:ea typeface="Meiryo" charset="-128"/>
              <a:cs typeface="Meiryo" charset="-128"/>
            </a:endParaRPr>
          </a:p>
          <a:p>
            <a:pPr marL="742950" lvl="1" indent="-285750">
              <a:lnSpc>
                <a:spcPct val="150000"/>
              </a:lnSpc>
              <a:buFont typeface="Wingdings" charset="2"/>
              <a:buChar char="ü"/>
            </a:pPr>
            <a:r>
              <a:rPr lang="ja-JP" altLang="en-US" sz="1400" dirty="0">
                <a:latin typeface="Meiryo" charset="-128"/>
                <a:ea typeface="Meiryo" charset="-128"/>
                <a:cs typeface="Meiryo" charset="-128"/>
              </a:rPr>
              <a:t>万が一データが漏洩した場合でも、ユーザー識別子を瞬時にリセットすることが可能です。</a:t>
            </a:r>
            <a:endParaRPr lang="en-US" altLang="ja-JP" sz="1400" dirty="0">
              <a:latin typeface="Meiryo" charset="-128"/>
              <a:ea typeface="Meiryo" charset="-128"/>
              <a:cs typeface="Meiryo" charset="-128"/>
            </a:endParaRPr>
          </a:p>
          <a:p>
            <a:pPr marL="742950" lvl="1" indent="-285750">
              <a:lnSpc>
                <a:spcPct val="150000"/>
              </a:lnSpc>
              <a:buFont typeface="Wingdings" charset="2"/>
              <a:buChar char="ü"/>
            </a:pPr>
            <a:endParaRPr lang="en-US" altLang="ja-JP" sz="1400" dirty="0">
              <a:latin typeface="Meiryo" charset="-128"/>
              <a:ea typeface="Meiryo" charset="-128"/>
              <a:cs typeface="Meiryo" charset="-128"/>
            </a:endParaRPr>
          </a:p>
          <a:p>
            <a:pPr marL="285750" indent="-285750">
              <a:lnSpc>
                <a:spcPct val="150000"/>
              </a:lnSpc>
              <a:buFont typeface="Wingdings" charset="2"/>
              <a:buChar char="Ø"/>
            </a:pPr>
            <a:r>
              <a:rPr lang="ja-JP" altLang="en-US" sz="1400" b="1" dirty="0">
                <a:latin typeface="Meiryo" charset="-128"/>
                <a:ea typeface="Meiryo" charset="-128"/>
                <a:cs typeface="Meiryo" charset="-128"/>
              </a:rPr>
              <a:t>オプトアウト方法のご案内はこちら</a:t>
            </a:r>
            <a:endParaRPr lang="en-US" altLang="ja-JP" sz="1400" b="1" dirty="0">
              <a:latin typeface="Meiryo" charset="-128"/>
              <a:ea typeface="Meiryo" charset="-128"/>
              <a:cs typeface="Meiryo" charset="-128"/>
            </a:endParaRPr>
          </a:p>
          <a:p>
            <a:pPr marL="742950" lvl="1" indent="-285750">
              <a:lnSpc>
                <a:spcPct val="150000"/>
              </a:lnSpc>
              <a:buFont typeface="Courier New" charset="0"/>
              <a:buChar char="o"/>
            </a:pPr>
            <a:r>
              <a:rPr lang="en-US" altLang="ja-JP" sz="1400" dirty="0">
                <a:latin typeface="Meiryo" charset="-128"/>
                <a:ea typeface="Meiryo" charset="-128"/>
                <a:cs typeface="Meiryo" charset="-128"/>
              </a:rPr>
              <a:t>http://</a:t>
            </a:r>
            <a:r>
              <a:rPr lang="en-US" altLang="ja-JP" sz="1400" dirty="0" err="1">
                <a:latin typeface="Meiryo" charset="-128"/>
                <a:ea typeface="Meiryo" charset="-128"/>
                <a:cs typeface="Meiryo" charset="-128"/>
              </a:rPr>
              <a:t>www.geologic.co.jp</a:t>
            </a:r>
            <a:r>
              <a:rPr lang="en-US" altLang="ja-JP" sz="1400" dirty="0">
                <a:latin typeface="Meiryo" charset="-128"/>
                <a:ea typeface="Meiryo" charset="-128"/>
                <a:cs typeface="Meiryo" charset="-128"/>
              </a:rPr>
              <a:t>/opt-out</a:t>
            </a:r>
          </a:p>
          <a:p>
            <a:pPr marL="285750" indent="-285750" algn="ctr">
              <a:lnSpc>
                <a:spcPct val="150000"/>
              </a:lnSpc>
              <a:buFont typeface="Arial" charset="0"/>
              <a:buChar char="•"/>
            </a:pPr>
            <a:endParaRPr lang="en-US" sz="1400" dirty="0">
              <a:latin typeface="Meiryo" charset="-128"/>
              <a:ea typeface="Meiryo" charset="-128"/>
              <a:cs typeface="Meiryo" charset="-128"/>
            </a:endParaRPr>
          </a:p>
        </p:txBody>
      </p:sp>
    </p:spTree>
    <p:extLst>
      <p:ext uri="{BB962C8B-B14F-4D97-AF65-F5344CB8AC3E}">
        <p14:creationId xmlns:p14="http://schemas.microsoft.com/office/powerpoint/2010/main" val="3206020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FAQ</a:t>
            </a:r>
          </a:p>
        </p:txBody>
      </p:sp>
      <p:sp>
        <p:nvSpPr>
          <p:cNvPr id="8" name="Content Placeholder 7"/>
          <p:cNvSpPr>
            <a:spLocks noGrp="1"/>
          </p:cNvSpPr>
          <p:nvPr>
            <p:ph sz="half" idx="1"/>
          </p:nvPr>
        </p:nvSpPr>
        <p:spPr/>
        <p:txBody>
          <a:bodyPr vert="horz" lIns="91440" tIns="45720" rIns="91440" bIns="45720" rtlCol="0">
            <a:normAutofit fontScale="92500"/>
          </a:bodyPr>
          <a:lstStyle/>
          <a:p>
            <a:pPr>
              <a:buClr>
                <a:srgbClr val="329FFB"/>
              </a:buClr>
              <a:buFont typeface="Wingdings" charset="2"/>
              <a:buChar char="v"/>
            </a:pPr>
            <a:r>
              <a:rPr lang="ja-JP" altLang="en-US" sz="1200" dirty="0"/>
              <a:t>直接質問したいのですが</a:t>
            </a:r>
            <a:endParaRPr lang="en-US" altLang="ja-JP" sz="1200" dirty="0"/>
          </a:p>
          <a:p>
            <a:pPr lvl="1">
              <a:buClr>
                <a:srgbClr val="329FFB"/>
              </a:buClr>
              <a:buFont typeface="Wingdings" charset="2"/>
              <a:buChar char="v"/>
            </a:pPr>
            <a:r>
              <a:rPr lang="en-US" sz="1000" dirty="0"/>
              <a:t>sales@geologic.co.jp </a:t>
            </a:r>
            <a:r>
              <a:rPr lang="ja-JP" altLang="en-US" sz="1000" dirty="0"/>
              <a:t>へお問い合わせください。</a:t>
            </a:r>
            <a:endParaRPr lang="en-US" sz="1000" dirty="0"/>
          </a:p>
          <a:p>
            <a:pPr>
              <a:buClr>
                <a:srgbClr val="329FFB"/>
              </a:buClr>
              <a:buFont typeface="Wingdings" charset="2"/>
              <a:buChar char="v"/>
            </a:pPr>
            <a:endParaRPr lang="en-US" sz="1200" dirty="0"/>
          </a:p>
          <a:p>
            <a:pPr>
              <a:buClr>
                <a:srgbClr val="329FFB"/>
              </a:buClr>
              <a:buFont typeface="Wingdings" charset="2"/>
              <a:buChar char="v"/>
            </a:pPr>
            <a:r>
              <a:rPr lang="en-US" sz="1200" dirty="0"/>
              <a:t>GeoGenome Audience</a:t>
            </a:r>
            <a:r>
              <a:rPr lang="ja-JP" altLang="en-US" sz="1200" dirty="0"/>
              <a:t>のクラスターと地域の掛け合わせはできるの？</a:t>
            </a:r>
            <a:endParaRPr lang="en-US" altLang="ja-JP" sz="1200" dirty="0"/>
          </a:p>
          <a:p>
            <a:pPr lvl="1">
              <a:buClr>
                <a:srgbClr val="329FFB"/>
              </a:buClr>
              <a:buFont typeface="Wingdings" charset="2"/>
              <a:buChar char="v"/>
            </a:pPr>
            <a:r>
              <a:rPr lang="ja-JP" altLang="en-US" sz="1000" dirty="0"/>
              <a:t>できますが、最小単位は都道府県単位となります。</a:t>
            </a:r>
            <a:endParaRPr lang="en-US" altLang="ja-JP" sz="1000" dirty="0"/>
          </a:p>
          <a:p>
            <a:pPr lvl="1">
              <a:buClr>
                <a:srgbClr val="329FFB"/>
              </a:buClr>
              <a:buFont typeface="Wingdings" charset="2"/>
              <a:buChar char="v"/>
            </a:pPr>
            <a:endParaRPr lang="en-US" altLang="ja-JP" sz="1000" dirty="0"/>
          </a:p>
          <a:p>
            <a:pPr>
              <a:buClr>
                <a:srgbClr val="329FFB"/>
              </a:buClr>
              <a:buFont typeface="Wingdings" charset="2"/>
              <a:buChar char="v"/>
            </a:pPr>
            <a:r>
              <a:rPr lang="ja-JP" altLang="en-US" sz="1200" dirty="0"/>
              <a:t>想定配信量は出せますか？</a:t>
            </a:r>
            <a:endParaRPr lang="en-US" altLang="ja-JP" sz="1200" dirty="0"/>
          </a:p>
          <a:p>
            <a:pPr lvl="1">
              <a:buClr>
                <a:srgbClr val="329FFB"/>
              </a:buClr>
              <a:buFont typeface="Wingdings" charset="2"/>
              <a:buChar char="v"/>
            </a:pPr>
            <a:r>
              <a:rPr lang="ja-JP" altLang="en-US" sz="1000" dirty="0"/>
              <a:t>可能です。</a:t>
            </a:r>
            <a:r>
              <a:rPr lang="en-US" altLang="ja-JP" sz="1000" dirty="0" err="1"/>
              <a:t>sales@geologic.co.jp</a:t>
            </a:r>
            <a:r>
              <a:rPr lang="en-US" altLang="ja-JP" sz="1000" dirty="0"/>
              <a:t> </a:t>
            </a:r>
            <a:r>
              <a:rPr lang="ja-JP" altLang="en-US" sz="1000" dirty="0"/>
              <a:t>までご連絡ください。</a:t>
            </a:r>
            <a:endParaRPr lang="en-US" altLang="ja-JP" sz="1000" dirty="0"/>
          </a:p>
          <a:p>
            <a:pPr>
              <a:buClr>
                <a:srgbClr val="329FFB"/>
              </a:buClr>
              <a:buFont typeface="Wingdings" charset="2"/>
              <a:buChar char="v"/>
            </a:pPr>
            <a:endParaRPr lang="en-US" altLang="ja-JP" sz="1200" dirty="0"/>
          </a:p>
          <a:p>
            <a:pPr>
              <a:buClr>
                <a:srgbClr val="329FFB"/>
              </a:buClr>
              <a:buFont typeface="Wingdings" charset="2"/>
              <a:buChar char="v"/>
            </a:pPr>
            <a:r>
              <a:rPr lang="ja-JP" altLang="en-US" sz="1200" dirty="0"/>
              <a:t>管理画面は提供されますか？</a:t>
            </a:r>
            <a:endParaRPr lang="en-US" altLang="ja-JP" sz="1200" dirty="0"/>
          </a:p>
          <a:p>
            <a:pPr lvl="1">
              <a:buClr>
                <a:srgbClr val="329FFB"/>
              </a:buClr>
              <a:buFont typeface="Wingdings" charset="2"/>
              <a:buChar char="v"/>
            </a:pPr>
            <a:r>
              <a:rPr lang="ja-JP" altLang="en-US" sz="1000" dirty="0"/>
              <a:t>入稿・運用を行う管理画面はご提供しておりませんが、配信結果のレポート画面のみご提供しております。</a:t>
            </a:r>
            <a:endParaRPr lang="en-US" altLang="ja-JP" sz="1000" dirty="0"/>
          </a:p>
          <a:p>
            <a:pPr lvl="1">
              <a:buClr>
                <a:srgbClr val="329FFB"/>
              </a:buClr>
              <a:buFont typeface="Wingdings" charset="2"/>
              <a:buChar char="v"/>
            </a:pPr>
            <a:endParaRPr lang="en-US" altLang="ja-JP" sz="1000" dirty="0"/>
          </a:p>
          <a:p>
            <a:pPr>
              <a:buClr>
                <a:srgbClr val="329FFB"/>
              </a:buClr>
              <a:buFont typeface="Wingdings" charset="2"/>
              <a:buChar char="v"/>
            </a:pPr>
            <a:r>
              <a:rPr lang="ja-JP" altLang="en-US" sz="1200" dirty="0"/>
              <a:t>運用は誰が行うのですか？</a:t>
            </a:r>
            <a:endParaRPr lang="en-US" altLang="ja-JP" sz="1200" dirty="0"/>
          </a:p>
          <a:p>
            <a:pPr lvl="1">
              <a:buClr>
                <a:srgbClr val="329FFB"/>
              </a:buClr>
              <a:buFont typeface="Wingdings" charset="2"/>
              <a:buChar char="v"/>
            </a:pPr>
            <a:r>
              <a:rPr lang="en-US" altLang="ja-JP" sz="1000" dirty="0"/>
              <a:t>CPA</a:t>
            </a:r>
            <a:r>
              <a:rPr lang="ja-JP" altLang="en-US" sz="1000" dirty="0"/>
              <a:t>の最適化などに関してはアルゴリズムが自動的に行います。管理画面での基本的な設定は</a:t>
            </a:r>
            <a:r>
              <a:rPr lang="en-US" altLang="ja-JP" sz="1000" dirty="0"/>
              <a:t>GeoLogic</a:t>
            </a:r>
            <a:r>
              <a:rPr lang="ja-JP" altLang="en-US" sz="1000" dirty="0"/>
              <a:t>が行います。</a:t>
            </a:r>
            <a:endParaRPr lang="en-US" altLang="ja-JP" sz="1000" dirty="0"/>
          </a:p>
          <a:p>
            <a:pPr lvl="1">
              <a:buClr>
                <a:srgbClr val="329FFB"/>
              </a:buClr>
              <a:buFont typeface="Wingdings" charset="2"/>
              <a:buChar char="v"/>
            </a:pPr>
            <a:endParaRPr lang="en-US" altLang="ja-JP" sz="1000" dirty="0"/>
          </a:p>
          <a:p>
            <a:pPr>
              <a:buClr>
                <a:srgbClr val="329FFB"/>
              </a:buClr>
              <a:buFont typeface="Wingdings" charset="2"/>
              <a:buChar char="v"/>
            </a:pPr>
            <a:r>
              <a:rPr lang="ja-JP" altLang="en-US" sz="1200" dirty="0"/>
              <a:t>掲載メディアは開示されますか？</a:t>
            </a:r>
            <a:endParaRPr lang="en-US" altLang="ja-JP" sz="1200" dirty="0"/>
          </a:p>
          <a:p>
            <a:pPr lvl="1">
              <a:buClr>
                <a:srgbClr val="329FFB"/>
              </a:buClr>
              <a:buFont typeface="Wingdings" charset="2"/>
              <a:buChar char="v"/>
            </a:pPr>
            <a:r>
              <a:rPr lang="ja-JP" altLang="en-US" sz="1000" dirty="0"/>
              <a:t>基本的に開示されませんが、ブラックリストを適用することは可能です。ドメイン名やアプリ</a:t>
            </a:r>
            <a:r>
              <a:rPr lang="en-US" altLang="ja-JP" sz="1000" dirty="0"/>
              <a:t>ID</a:t>
            </a:r>
            <a:r>
              <a:rPr lang="ja-JP" altLang="en-US" sz="1000" dirty="0"/>
              <a:t>（</a:t>
            </a:r>
            <a:r>
              <a:rPr lang="en-US" altLang="ja-JP" sz="1000" dirty="0" err="1"/>
              <a:t>iOS:AppStore</a:t>
            </a:r>
            <a:r>
              <a:rPr lang="ja-JP" altLang="en-US" sz="1000" dirty="0"/>
              <a:t>の</a:t>
            </a:r>
            <a:r>
              <a:rPr lang="en-US" altLang="ja-JP" sz="1000" dirty="0"/>
              <a:t>id</a:t>
            </a:r>
            <a:r>
              <a:rPr lang="ja-JP" altLang="en-US" sz="1000" dirty="0"/>
              <a:t>数字、</a:t>
            </a:r>
            <a:r>
              <a:rPr lang="en-US" altLang="ja-JP" sz="1000" dirty="0" err="1"/>
              <a:t>Android:Bundle</a:t>
            </a:r>
            <a:r>
              <a:rPr lang="ja-JP" altLang="en-US" sz="1000" dirty="0"/>
              <a:t> </a:t>
            </a:r>
            <a:r>
              <a:rPr lang="en-US" altLang="ja-JP" sz="1000" dirty="0"/>
              <a:t>ID</a:t>
            </a:r>
            <a:r>
              <a:rPr lang="ja-JP" altLang="en-US" sz="1000" dirty="0"/>
              <a:t>の文字）を </a:t>
            </a:r>
            <a:r>
              <a:rPr lang="en-US" altLang="ja-JP" sz="1000" dirty="0"/>
              <a:t>order@geologic.co.jp </a:t>
            </a:r>
            <a:r>
              <a:rPr lang="ja-JP" altLang="en-US" sz="1000" dirty="0"/>
              <a:t>までご連絡下さい。</a:t>
            </a:r>
            <a:endParaRPr lang="en-US" altLang="ja-JP" sz="1000" dirty="0"/>
          </a:p>
          <a:p>
            <a:pPr lvl="1">
              <a:buClr>
                <a:srgbClr val="329FFB"/>
              </a:buClr>
              <a:buFont typeface="Wingdings" charset="2"/>
              <a:buChar char="v"/>
            </a:pPr>
            <a:endParaRPr lang="en-US" altLang="ja-JP" sz="1000" dirty="0"/>
          </a:p>
          <a:p>
            <a:pPr>
              <a:buClr>
                <a:srgbClr val="329FFB"/>
              </a:buClr>
              <a:buFont typeface="Wingdings" charset="2"/>
              <a:buChar char="v"/>
            </a:pPr>
            <a:r>
              <a:rPr lang="ja-JP" altLang="en-US" sz="1200" dirty="0"/>
              <a:t>掲載画面のキャプチャを送ってください</a:t>
            </a:r>
            <a:endParaRPr lang="en-US" altLang="ja-JP" sz="1200" dirty="0"/>
          </a:p>
          <a:p>
            <a:pPr lvl="1">
              <a:buClr>
                <a:srgbClr val="329FFB"/>
              </a:buClr>
              <a:buFont typeface="Wingdings" charset="2"/>
              <a:buChar char="v"/>
            </a:pPr>
            <a:r>
              <a:rPr lang="ja-JP" altLang="en-US" sz="1000" dirty="0"/>
              <a:t>掲載は各種条件をクリアした端末・広告枠にのみ配信されるため、弊社では掲載画面のキャプチャを取得することはできかねます。</a:t>
            </a:r>
            <a:endParaRPr lang="en-US" altLang="ja-JP" sz="1000" dirty="0"/>
          </a:p>
          <a:p>
            <a:pPr lvl="1">
              <a:buClr>
                <a:srgbClr val="329FFB"/>
              </a:buClr>
              <a:buFont typeface="Wingdings" charset="2"/>
              <a:buChar char="v"/>
            </a:pPr>
            <a:endParaRPr lang="en-US" altLang="ja-JP" sz="1000" dirty="0"/>
          </a:p>
          <a:p>
            <a:pPr>
              <a:buClr>
                <a:srgbClr val="329FFB"/>
              </a:buClr>
              <a:buFont typeface="Wingdings" charset="2"/>
              <a:buChar char="v"/>
            </a:pPr>
            <a:r>
              <a:rPr lang="ja-JP" altLang="en-US" sz="1200" dirty="0"/>
              <a:t>掲載可否の事前の確認方法を教えて下さい。</a:t>
            </a:r>
            <a:endParaRPr lang="en-US" altLang="ja-JP" sz="1200" dirty="0"/>
          </a:p>
          <a:p>
            <a:pPr lvl="1">
              <a:buClr>
                <a:srgbClr val="329FFB"/>
              </a:buClr>
              <a:buFont typeface="Wingdings" charset="2"/>
              <a:buChar char="v"/>
            </a:pPr>
            <a:r>
              <a:rPr lang="ja-JP" altLang="en-US" sz="1000" dirty="0"/>
              <a:t>米</a:t>
            </a:r>
            <a:r>
              <a:rPr lang="en-US" altLang="ja-JP" sz="1000" dirty="0" err="1"/>
              <a:t>AppNexus</a:t>
            </a:r>
            <a:r>
              <a:rPr lang="ja-JP" altLang="en-US" sz="1000" dirty="0"/>
              <a:t>社や</a:t>
            </a:r>
            <a:r>
              <a:rPr lang="en-US" altLang="ja-JP" sz="1000" dirty="0"/>
              <a:t>Google</a:t>
            </a:r>
            <a:r>
              <a:rPr lang="ja-JP" altLang="en-US" sz="1000" dirty="0"/>
              <a:t>社によるクリエイティブ審査に依存するため、ご提案前に事前に確認することはできません。なお、</a:t>
            </a:r>
            <a:r>
              <a:rPr lang="en-US" altLang="ja-JP" sz="1000" dirty="0" err="1"/>
              <a:t>AppNexus</a:t>
            </a:r>
            <a:r>
              <a:rPr lang="ja-JP" altLang="en-US" sz="1000" dirty="0"/>
              <a:t>社の審査に落ちたとしても、ごく一部のメディアには配信することができます。</a:t>
            </a:r>
            <a:endParaRPr lang="en-US" altLang="ja-JP" sz="1000" dirty="0"/>
          </a:p>
        </p:txBody>
      </p:sp>
      <p:sp>
        <p:nvSpPr>
          <p:cNvPr id="10" name="Content Placeholder 9"/>
          <p:cNvSpPr>
            <a:spLocks noGrp="1"/>
          </p:cNvSpPr>
          <p:nvPr>
            <p:ph sz="half" idx="2"/>
          </p:nvPr>
        </p:nvSpPr>
        <p:spPr/>
        <p:txBody>
          <a:bodyPr vert="horz" lIns="91440" tIns="45720" rIns="91440" bIns="45720" rtlCol="0">
            <a:normAutofit fontScale="92500"/>
          </a:bodyPr>
          <a:lstStyle/>
          <a:p>
            <a:pPr>
              <a:buClr>
                <a:srgbClr val="329FFB"/>
              </a:buClr>
              <a:buFont typeface="Wingdings" charset="2"/>
              <a:buChar char="v"/>
            </a:pPr>
            <a:r>
              <a:rPr lang="ja-JP" altLang="en-US" sz="1200" dirty="0"/>
              <a:t>金額は税別ですか？</a:t>
            </a:r>
            <a:endParaRPr lang="en-US" altLang="ja-JP" sz="1200" dirty="0"/>
          </a:p>
          <a:p>
            <a:pPr lvl="1">
              <a:buClr>
                <a:srgbClr val="329FFB"/>
              </a:buClr>
              <a:buFont typeface="Wingdings" charset="2"/>
              <a:buChar char="v"/>
            </a:pPr>
            <a:r>
              <a:rPr lang="ja-JP" altLang="en-US" sz="1000" dirty="0"/>
              <a:t>はい、本資料での金額はすべて税別表記です。</a:t>
            </a:r>
            <a:endParaRPr lang="en-US" altLang="ja-JP" sz="1000" dirty="0"/>
          </a:p>
          <a:p>
            <a:pPr lvl="1">
              <a:buClr>
                <a:srgbClr val="329FFB"/>
              </a:buClr>
              <a:buFont typeface="Wingdings" charset="2"/>
              <a:buChar char="v"/>
            </a:pPr>
            <a:endParaRPr lang="en-US" altLang="ja-JP" sz="1000" dirty="0"/>
          </a:p>
          <a:p>
            <a:pPr>
              <a:buClr>
                <a:srgbClr val="329FFB"/>
              </a:buClr>
              <a:buFont typeface="Wingdings" charset="2"/>
              <a:buChar char="v"/>
            </a:pPr>
            <a:r>
              <a:rPr lang="ja-JP" altLang="en-US" sz="1200" dirty="0"/>
              <a:t>配信の一時停止などの連絡はどうすれば良いですか？</a:t>
            </a:r>
            <a:endParaRPr lang="en-US" altLang="ja-JP" sz="1200" dirty="0"/>
          </a:p>
          <a:p>
            <a:pPr lvl="1">
              <a:buClr>
                <a:srgbClr val="329FFB"/>
              </a:buClr>
              <a:buFont typeface="Wingdings" charset="2"/>
              <a:buChar char="v"/>
            </a:pPr>
            <a:r>
              <a:rPr lang="en-US" altLang="ja-JP" sz="1000" dirty="0" err="1"/>
              <a:t>order@geologic.co.jp</a:t>
            </a:r>
            <a:r>
              <a:rPr lang="en-US" altLang="ja-JP" sz="1000" dirty="0"/>
              <a:t> </a:t>
            </a:r>
            <a:r>
              <a:rPr lang="ja-JP" altLang="en-US" sz="1000" dirty="0"/>
              <a:t>までご連絡ください。その際、広告主名や対象広告メニュー名などもお伝え下さい。一時停止は</a:t>
            </a:r>
            <a:r>
              <a:rPr lang="en-US" altLang="ja-JP" sz="1000" dirty="0"/>
              <a:t>1</a:t>
            </a:r>
            <a:r>
              <a:rPr lang="ja-JP" altLang="en-US" sz="1000" dirty="0"/>
              <a:t>営業日以内にご対応いたします。緊急の場合は弊社営業担当へお電話も合わせてお願いいたします。</a:t>
            </a:r>
            <a:endParaRPr lang="en-US" altLang="ja-JP" sz="1000" dirty="0"/>
          </a:p>
          <a:p>
            <a:pPr lvl="1">
              <a:buClr>
                <a:srgbClr val="329FFB"/>
              </a:buClr>
              <a:buFont typeface="Wingdings" charset="2"/>
              <a:buChar char="v"/>
            </a:pPr>
            <a:endParaRPr lang="en-US" altLang="ja-JP" sz="1000" dirty="0"/>
          </a:p>
          <a:p>
            <a:pPr>
              <a:buClr>
                <a:srgbClr val="329FFB"/>
              </a:buClr>
              <a:buFont typeface="Wingdings" charset="2"/>
              <a:buChar char="v"/>
            </a:pPr>
            <a:r>
              <a:rPr lang="ja-JP" altLang="en-US" sz="1200" dirty="0"/>
              <a:t>金額はグロスですか？</a:t>
            </a:r>
            <a:endParaRPr lang="en-US" altLang="ja-JP" sz="1200" dirty="0"/>
          </a:p>
          <a:p>
            <a:pPr lvl="1">
              <a:buClr>
                <a:srgbClr val="329FFB"/>
              </a:buClr>
              <a:buFont typeface="Wingdings" charset="2"/>
              <a:buChar char="v"/>
            </a:pPr>
            <a:r>
              <a:rPr lang="ja-JP" altLang="en-US" sz="1000" dirty="0"/>
              <a:t>はい、金額はグロス表記です。代理店契約にもとづきます。</a:t>
            </a:r>
            <a:endParaRPr lang="en-US" altLang="ja-JP" sz="1000" dirty="0"/>
          </a:p>
          <a:p>
            <a:pPr>
              <a:buClr>
                <a:srgbClr val="329FFB"/>
              </a:buClr>
              <a:buFont typeface="Wingdings" charset="2"/>
              <a:buChar char="v"/>
            </a:pPr>
            <a:endParaRPr lang="en-US" altLang="ja-JP" sz="1200" dirty="0"/>
          </a:p>
          <a:p>
            <a:pPr>
              <a:buClr>
                <a:srgbClr val="329FFB"/>
              </a:buClr>
              <a:buFont typeface="Wingdings" charset="2"/>
              <a:buChar char="v"/>
            </a:pPr>
            <a:r>
              <a:rPr lang="ja-JP" altLang="en-US" sz="1200" dirty="0"/>
              <a:t>請求のサイクルを教えて下さい</a:t>
            </a:r>
            <a:endParaRPr lang="en-US" altLang="ja-JP" sz="1200" dirty="0"/>
          </a:p>
          <a:p>
            <a:pPr lvl="1">
              <a:buClr>
                <a:srgbClr val="329FFB"/>
              </a:buClr>
              <a:buFont typeface="Wingdings" charset="2"/>
              <a:buChar char="v"/>
            </a:pPr>
            <a:r>
              <a:rPr lang="ja-JP" altLang="en-US" sz="1000" dirty="0"/>
              <a:t>月末締めの翌月末請求となります。翌月月初に請求書の</a:t>
            </a:r>
            <a:r>
              <a:rPr lang="en-US" altLang="ja-JP" sz="1000" dirty="0"/>
              <a:t>PDF</a:t>
            </a:r>
            <a:r>
              <a:rPr lang="ja-JP" altLang="en-US" sz="1000" dirty="0"/>
              <a:t>を発行いたします。紙面の請求書は基本的に発行いたしませんので、ご了承ください。</a:t>
            </a:r>
            <a:endParaRPr lang="en-US" altLang="ja-JP" sz="1000" dirty="0"/>
          </a:p>
          <a:p>
            <a:pPr lvl="1">
              <a:buClr>
                <a:srgbClr val="329FFB"/>
              </a:buClr>
              <a:buFont typeface="Wingdings" charset="2"/>
              <a:buChar char="v"/>
            </a:pPr>
            <a:endParaRPr lang="en-US" altLang="ja-JP" sz="1000" dirty="0"/>
          </a:p>
          <a:p>
            <a:pPr>
              <a:buClr>
                <a:srgbClr val="329FFB"/>
              </a:buClr>
              <a:buFont typeface="Wingdings" charset="2"/>
              <a:buChar char="v"/>
            </a:pPr>
            <a:r>
              <a:rPr lang="ja-JP" altLang="en-US" sz="1200" dirty="0"/>
              <a:t>申し込みも月単位ですか？</a:t>
            </a:r>
            <a:endParaRPr lang="en-US" altLang="ja-JP" sz="1200" dirty="0"/>
          </a:p>
          <a:p>
            <a:pPr lvl="1">
              <a:buClr>
                <a:srgbClr val="329FFB"/>
              </a:buClr>
              <a:buFont typeface="Wingdings" charset="2"/>
              <a:buChar char="v"/>
            </a:pPr>
            <a:r>
              <a:rPr lang="ja-JP" altLang="en-US" sz="1000" dirty="0"/>
              <a:t>いいえ。お申し込みは配信開始日と配信終了日をご指定いただくのみとなっており、ひとつのお申し込みで月をまたいで配信いただけます。ただし、ご請求は毎月となります。（配信終了日を指定しないことも可能です）</a:t>
            </a:r>
            <a:endParaRPr lang="en-US" altLang="ja-JP" sz="1000" dirty="0"/>
          </a:p>
          <a:p>
            <a:pPr lvl="1">
              <a:buClr>
                <a:srgbClr val="329FFB"/>
              </a:buClr>
              <a:buFont typeface="Wingdings" charset="2"/>
              <a:buChar char="v"/>
            </a:pPr>
            <a:endParaRPr lang="en-US" sz="1000" dirty="0"/>
          </a:p>
          <a:p>
            <a:pPr>
              <a:buClr>
                <a:srgbClr val="329FFB"/>
              </a:buClr>
              <a:buFont typeface="Wingdings" charset="2"/>
              <a:buChar char="v"/>
            </a:pPr>
            <a:r>
              <a:rPr lang="ja-JP" altLang="en-US" sz="1200" dirty="0"/>
              <a:t>期間内に申込金額を消化しなかったらどうなりますか？</a:t>
            </a:r>
            <a:endParaRPr lang="en-US" altLang="ja-JP" sz="1200" dirty="0"/>
          </a:p>
          <a:p>
            <a:pPr lvl="1">
              <a:buClr>
                <a:srgbClr val="329FFB"/>
              </a:buClr>
              <a:buFont typeface="Wingdings" charset="2"/>
              <a:buChar char="v"/>
            </a:pPr>
            <a:r>
              <a:rPr lang="ja-JP" altLang="en-US" sz="1000" dirty="0"/>
              <a:t>消化分のみをご請求いたします。</a:t>
            </a:r>
            <a:endParaRPr lang="en-US" sz="1000" dirty="0"/>
          </a:p>
          <a:p>
            <a:pPr>
              <a:buClr>
                <a:srgbClr val="329FFB"/>
              </a:buClr>
              <a:buFont typeface="Wingdings" charset="2"/>
              <a:buChar char="v"/>
            </a:pPr>
            <a:endParaRPr lang="en-US" sz="1200" dirty="0"/>
          </a:p>
          <a:p>
            <a:pPr>
              <a:buClr>
                <a:srgbClr val="329FFB"/>
              </a:buClr>
              <a:buFont typeface="Wingdings" charset="2"/>
              <a:buChar char="v"/>
            </a:pPr>
            <a:r>
              <a:rPr lang="ja-JP" altLang="en-US" sz="1200" dirty="0"/>
              <a:t>申込金額を超過して配信されたのですが</a:t>
            </a:r>
            <a:endParaRPr lang="en-US" altLang="ja-JP" sz="1200" dirty="0"/>
          </a:p>
          <a:p>
            <a:pPr lvl="1">
              <a:buClr>
                <a:srgbClr val="329FFB"/>
              </a:buClr>
              <a:buFont typeface="Wingdings" charset="2"/>
              <a:buChar char="v"/>
            </a:pPr>
            <a:r>
              <a:rPr lang="ja-JP" altLang="en-US" sz="1000" dirty="0"/>
              <a:t>レポート画面には申込金額を超過して配信された金額が表示されますが、申込金額へと切り落としてご請求いたします。</a:t>
            </a:r>
            <a:endParaRPr lang="en-US" sz="1000"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39</a:t>
            </a:fld>
            <a:endParaRPr kumimoji="1" lang="ja-JP" altLang="en-US"/>
          </a:p>
        </p:txBody>
      </p:sp>
    </p:spTree>
    <p:extLst>
      <p:ext uri="{BB962C8B-B14F-4D97-AF65-F5344CB8AC3E}">
        <p14:creationId xmlns:p14="http://schemas.microsoft.com/office/powerpoint/2010/main" val="8718345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ight Arrow 15"/>
          <p:cNvSpPr/>
          <p:nvPr/>
        </p:nvSpPr>
        <p:spPr>
          <a:xfrm>
            <a:off x="5224292" y="3289484"/>
            <a:ext cx="1297158" cy="176003"/>
          </a:xfrm>
          <a:prstGeom prst="rightArrow">
            <a:avLst>
              <a:gd name="adj1" fmla="val 50000"/>
              <a:gd name="adj2" fmla="val 90531"/>
            </a:avLst>
          </a:prstGeom>
          <a:solidFill>
            <a:srgbClr val="47B6ED"/>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 name="タイトル 1"/>
          <p:cNvSpPr>
            <a:spLocks noGrp="1"/>
          </p:cNvSpPr>
          <p:nvPr>
            <p:ph type="title"/>
          </p:nvPr>
        </p:nvSpPr>
        <p:spPr/>
        <p:txBody>
          <a:bodyPr/>
          <a:lstStyle/>
          <a:p>
            <a:r>
              <a:rPr kumimoji="1" lang="ja-JP" altLang="en-US" dirty="0"/>
              <a:t>位置情報広告</a:t>
            </a:r>
          </a:p>
        </p:txBody>
      </p:sp>
      <p:sp>
        <p:nvSpPr>
          <p:cNvPr id="3" name="コンテンツ プレースホルダー 2"/>
          <p:cNvSpPr>
            <a:spLocks noGrp="1"/>
          </p:cNvSpPr>
          <p:nvPr>
            <p:ph idx="1"/>
          </p:nvPr>
        </p:nvSpPr>
        <p:spPr>
          <a:xfrm>
            <a:off x="495300" y="915840"/>
            <a:ext cx="7948099" cy="5693958"/>
          </a:xfrm>
        </p:spPr>
        <p:txBody>
          <a:bodyPr>
            <a:normAutofit/>
          </a:bodyPr>
          <a:lstStyle/>
          <a:p>
            <a:r>
              <a:rPr kumimoji="1" lang="ja-JP" altLang="en-US" sz="2000" dirty="0"/>
              <a:t>位置情報広告とは</a:t>
            </a:r>
            <a:endParaRPr kumimoji="1" lang="en-US" altLang="ja-JP" sz="2000" dirty="0"/>
          </a:p>
          <a:p>
            <a:pPr lvl="1"/>
            <a:r>
              <a:rPr lang="ja-JP" altLang="en-US" sz="1600" dirty="0"/>
              <a:t>位置情報と時間によるオーディエンスターゲティング。</a:t>
            </a:r>
          </a:p>
          <a:p>
            <a:pPr lvl="1"/>
            <a:r>
              <a:rPr lang="ja-JP" altLang="en-US" sz="1600" dirty="0"/>
              <a:t>ユーザーの位置情報データから、その人の性別・年代などのデモグラフィックデータや興味関心領域、ユーザーが今何をしているのかを推測します。</a:t>
            </a:r>
            <a:endParaRPr lang="en-US" altLang="ja-JP" sz="1600" dirty="0"/>
          </a:p>
          <a:p>
            <a:pPr lvl="1"/>
            <a:endParaRPr lang="en-US" altLang="ja-JP" dirty="0"/>
          </a:p>
        </p:txBody>
      </p:sp>
      <p:sp>
        <p:nvSpPr>
          <p:cNvPr id="13" name="フッター プレースホルダー 12"/>
          <p:cNvSpPr>
            <a:spLocks noGrp="1"/>
          </p:cNvSpPr>
          <p:nvPr>
            <p:ph type="ftr" sz="quarter" idx="11"/>
          </p:nvPr>
        </p:nvSpPr>
        <p:spPr/>
        <p:txBody>
          <a:bodyPr/>
          <a:lstStyle/>
          <a:p>
            <a:r>
              <a:rPr kumimoji="1" lang="en-US" altLang="ja-JP" dirty="0"/>
              <a:t>(c)GeoLogic, Inc.</a:t>
            </a:r>
            <a:endParaRPr kumimoji="1" lang="ja-JP" altLang="en-US" dirty="0"/>
          </a:p>
        </p:txBody>
      </p:sp>
      <p:sp>
        <p:nvSpPr>
          <p:cNvPr id="4" name="スライド番号プレースホルダー 3"/>
          <p:cNvSpPr>
            <a:spLocks noGrp="1"/>
          </p:cNvSpPr>
          <p:nvPr>
            <p:ph type="sldNum" sz="quarter" idx="12"/>
          </p:nvPr>
        </p:nvSpPr>
        <p:spPr/>
        <p:txBody>
          <a:bodyPr/>
          <a:lstStyle/>
          <a:p>
            <a:fld id="{04ACE752-BD15-4044-A9B6-0BE975522DFF}" type="slidenum">
              <a:rPr kumimoji="1" lang="ja-JP" altLang="en-US" smtClean="0"/>
              <a:t>4</a:t>
            </a:fld>
            <a:endParaRPr kumimoji="1" lang="ja-JP" altLang="en-US"/>
          </a:p>
        </p:txBody>
      </p:sp>
      <p:sp>
        <p:nvSpPr>
          <p:cNvPr id="24" name="テキスト ボックス 23"/>
          <p:cNvSpPr txBox="1"/>
          <p:nvPr/>
        </p:nvSpPr>
        <p:spPr>
          <a:xfrm>
            <a:off x="6482312" y="2501994"/>
            <a:ext cx="2339102" cy="276999"/>
          </a:xfrm>
          <a:prstGeom prst="rect">
            <a:avLst/>
          </a:prstGeom>
          <a:noFill/>
        </p:spPr>
        <p:txBody>
          <a:bodyPr wrap="none" rtlCol="0">
            <a:spAutoFit/>
          </a:bodyPr>
          <a:lstStyle/>
          <a:p>
            <a:r>
              <a:rPr kumimoji="1" lang="ja-JP" altLang="en-US" sz="1200" dirty="0">
                <a:latin typeface="+mn-ea"/>
              </a:rPr>
              <a:t>アルゴリズムによる推測データ</a:t>
            </a:r>
          </a:p>
        </p:txBody>
      </p:sp>
      <p:sp>
        <p:nvSpPr>
          <p:cNvPr id="27" name="テキスト ボックス 26"/>
          <p:cNvSpPr txBox="1"/>
          <p:nvPr/>
        </p:nvSpPr>
        <p:spPr>
          <a:xfrm>
            <a:off x="686338" y="2491977"/>
            <a:ext cx="1107996" cy="276999"/>
          </a:xfrm>
          <a:prstGeom prst="rect">
            <a:avLst/>
          </a:prstGeom>
          <a:noFill/>
        </p:spPr>
        <p:txBody>
          <a:bodyPr wrap="none" rtlCol="0">
            <a:spAutoFit/>
          </a:bodyPr>
          <a:lstStyle/>
          <a:p>
            <a:r>
              <a:rPr kumimoji="1" lang="ja-JP" altLang="en-US" sz="1200" dirty="0">
                <a:latin typeface="+mn-ea"/>
              </a:rPr>
              <a:t>位置情報履歴</a:t>
            </a:r>
          </a:p>
        </p:txBody>
      </p:sp>
      <p:graphicFrame>
        <p:nvGraphicFramePr>
          <p:cNvPr id="5" name="表 4"/>
          <p:cNvGraphicFramePr>
            <a:graphicFrameLocks noGrp="1"/>
          </p:cNvGraphicFramePr>
          <p:nvPr>
            <p:extLst>
              <p:ext uri="{D42A27DB-BD31-4B8C-83A1-F6EECF244321}">
                <p14:modId xmlns:p14="http://schemas.microsoft.com/office/powerpoint/2010/main" val="1081795939"/>
              </p:ext>
            </p:extLst>
          </p:nvPr>
        </p:nvGraphicFramePr>
        <p:xfrm>
          <a:off x="740378" y="2771264"/>
          <a:ext cx="4483914" cy="1036440"/>
        </p:xfrm>
        <a:graphic>
          <a:graphicData uri="http://schemas.openxmlformats.org/drawingml/2006/table">
            <a:tbl>
              <a:tblPr firstRow="1" bandRow="1">
                <a:tableStyleId>{5C22544A-7EE6-4342-B048-85BDC9FD1C3A}</a:tableStyleId>
              </a:tblPr>
              <a:tblGrid>
                <a:gridCol w="971390">
                  <a:extLst>
                    <a:ext uri="{9D8B030D-6E8A-4147-A177-3AD203B41FA5}">
                      <a16:colId xmlns:a16="http://schemas.microsoft.com/office/drawing/2014/main" val="20000"/>
                    </a:ext>
                  </a:extLst>
                </a:gridCol>
                <a:gridCol w="1026739">
                  <a:extLst>
                    <a:ext uri="{9D8B030D-6E8A-4147-A177-3AD203B41FA5}">
                      <a16:colId xmlns:a16="http://schemas.microsoft.com/office/drawing/2014/main" val="20001"/>
                    </a:ext>
                  </a:extLst>
                </a:gridCol>
                <a:gridCol w="1053758">
                  <a:extLst>
                    <a:ext uri="{9D8B030D-6E8A-4147-A177-3AD203B41FA5}">
                      <a16:colId xmlns:a16="http://schemas.microsoft.com/office/drawing/2014/main" val="20002"/>
                    </a:ext>
                  </a:extLst>
                </a:gridCol>
                <a:gridCol w="1432027">
                  <a:extLst>
                    <a:ext uri="{9D8B030D-6E8A-4147-A177-3AD203B41FA5}">
                      <a16:colId xmlns:a16="http://schemas.microsoft.com/office/drawing/2014/main" val="20003"/>
                    </a:ext>
                  </a:extLst>
                </a:gridCol>
              </a:tblGrid>
              <a:tr h="232167">
                <a:tc>
                  <a:txBody>
                    <a:bodyPr/>
                    <a:lstStyle/>
                    <a:p>
                      <a:pPr algn="ctr"/>
                      <a:r>
                        <a:rPr kumimoji="1" lang="ja-JP" altLang="en-US" sz="1100" dirty="0"/>
                        <a:t>ユーザー</a:t>
                      </a:r>
                      <a:r>
                        <a:rPr kumimoji="1" lang="en-US" altLang="ja-JP" sz="1100" dirty="0"/>
                        <a:t>ID</a:t>
                      </a:r>
                      <a:endParaRPr kumimoji="1" lang="ja-JP" altLang="en-US" sz="1100" dirty="0"/>
                    </a:p>
                  </a:txBody>
                  <a:tcPr/>
                </a:tc>
                <a:tc>
                  <a:txBody>
                    <a:bodyPr/>
                    <a:lstStyle/>
                    <a:p>
                      <a:pPr algn="ctr"/>
                      <a:r>
                        <a:rPr kumimoji="1" lang="ja-JP" altLang="en-US" sz="1100" dirty="0"/>
                        <a:t>緯度</a:t>
                      </a:r>
                    </a:p>
                  </a:txBody>
                  <a:tcPr/>
                </a:tc>
                <a:tc>
                  <a:txBody>
                    <a:bodyPr/>
                    <a:lstStyle/>
                    <a:p>
                      <a:pPr algn="ctr"/>
                      <a:r>
                        <a:rPr kumimoji="1" lang="ja-JP" altLang="en-US" sz="1100" dirty="0"/>
                        <a:t>経度</a:t>
                      </a:r>
                    </a:p>
                  </a:txBody>
                  <a:tcPr/>
                </a:tc>
                <a:tc>
                  <a:txBody>
                    <a:bodyPr/>
                    <a:lstStyle/>
                    <a:p>
                      <a:pPr algn="ctr"/>
                      <a:r>
                        <a:rPr kumimoji="1" lang="ja-JP" altLang="en-US" sz="1100" dirty="0"/>
                        <a:t>時刻</a:t>
                      </a:r>
                    </a:p>
                  </a:txBody>
                  <a:tcPr/>
                </a:tc>
                <a:extLst>
                  <a:ext uri="{0D108BD9-81ED-4DB2-BD59-A6C34878D82A}">
                    <a16:rowId xmlns:a16="http://schemas.microsoft.com/office/drawing/2014/main" val="10000"/>
                  </a:ext>
                </a:extLst>
              </a:tr>
              <a:tr h="259200">
                <a:tc>
                  <a:txBody>
                    <a:bodyPr/>
                    <a:lstStyle/>
                    <a:p>
                      <a:r>
                        <a:rPr kumimoji="1" lang="en-US" altLang="ja-JP" sz="1100" dirty="0"/>
                        <a:t>123</a:t>
                      </a:r>
                      <a:endParaRPr kumimoji="1" lang="ja-JP" altLang="en-US" sz="1100" dirty="0"/>
                    </a:p>
                  </a:txBody>
                  <a:tcPr/>
                </a:tc>
                <a:tc>
                  <a:txBody>
                    <a:bodyPr/>
                    <a:lstStyle/>
                    <a:p>
                      <a:r>
                        <a:rPr kumimoji="1" lang="en-US" altLang="ja-JP" sz="1100" dirty="0"/>
                        <a:t>35.66042</a:t>
                      </a:r>
                    </a:p>
                  </a:txBody>
                  <a:tcPr/>
                </a:tc>
                <a:tc>
                  <a:txBody>
                    <a:bodyPr/>
                    <a:lstStyle/>
                    <a:p>
                      <a:r>
                        <a:rPr kumimoji="1" lang="en-US" altLang="ja-JP" sz="1100" dirty="0"/>
                        <a:t>139.698393</a:t>
                      </a:r>
                    </a:p>
                  </a:txBody>
                  <a:tcPr/>
                </a:tc>
                <a:tc>
                  <a:txBody>
                    <a:bodyPr/>
                    <a:lstStyle/>
                    <a:p>
                      <a:r>
                        <a:rPr kumimoji="1" lang="en-US" altLang="ja-JP" sz="1100" dirty="0"/>
                        <a:t>2014/12/17 9</a:t>
                      </a:r>
                      <a:r>
                        <a:rPr kumimoji="1" lang="ja-JP" altLang="en-US" sz="1100" dirty="0"/>
                        <a:t>時</a:t>
                      </a:r>
                    </a:p>
                  </a:txBody>
                  <a:tcPr/>
                </a:tc>
                <a:extLst>
                  <a:ext uri="{0D108BD9-81ED-4DB2-BD59-A6C34878D82A}">
                    <a16:rowId xmlns:a16="http://schemas.microsoft.com/office/drawing/2014/main" val="10001"/>
                  </a:ext>
                </a:extLst>
              </a:tr>
              <a:tr h="232167">
                <a:tc>
                  <a:txBody>
                    <a:bodyPr/>
                    <a:lstStyle/>
                    <a:p>
                      <a:r>
                        <a:rPr kumimoji="1" lang="en-US" altLang="ja-JP" sz="1100" dirty="0"/>
                        <a:t>123</a:t>
                      </a:r>
                      <a:endParaRPr kumimoji="1" lang="ja-JP" altLang="en-US" sz="1100" dirty="0"/>
                    </a:p>
                  </a:txBody>
                  <a:tcPr/>
                </a:tc>
                <a:tc>
                  <a:txBody>
                    <a:bodyPr/>
                    <a:lstStyle/>
                    <a:p>
                      <a:r>
                        <a:rPr kumimoji="1" lang="en-US" altLang="ja-JP" sz="1100" dirty="0"/>
                        <a:t>34.038732</a:t>
                      </a:r>
                    </a:p>
                  </a:txBody>
                  <a:tcPr/>
                </a:tc>
                <a:tc>
                  <a:txBody>
                    <a:bodyPr/>
                    <a:lstStyle/>
                    <a:p>
                      <a:r>
                        <a:rPr kumimoji="1" lang="en-US" altLang="ja-JP" sz="1100" dirty="0"/>
                        <a:t>138.234565</a:t>
                      </a:r>
                    </a:p>
                  </a:txBody>
                  <a:tcPr/>
                </a:tc>
                <a:tc>
                  <a:txBody>
                    <a:bodyPr/>
                    <a:lstStyle/>
                    <a:p>
                      <a:r>
                        <a:rPr kumimoji="1" lang="en-US" altLang="ja-JP" sz="1100" dirty="0"/>
                        <a:t>2014/12/17 17</a:t>
                      </a:r>
                      <a:r>
                        <a:rPr kumimoji="1" lang="ja-JP" altLang="en-US" sz="1100" dirty="0"/>
                        <a:t>時</a:t>
                      </a:r>
                    </a:p>
                  </a:txBody>
                  <a:tcPr/>
                </a:tc>
                <a:extLst>
                  <a:ext uri="{0D108BD9-81ED-4DB2-BD59-A6C34878D82A}">
                    <a16:rowId xmlns:a16="http://schemas.microsoft.com/office/drawing/2014/main" val="10002"/>
                  </a:ext>
                </a:extLst>
              </a:tr>
              <a:tr h="232167">
                <a:tc>
                  <a:txBody>
                    <a:bodyPr/>
                    <a:lstStyle/>
                    <a:p>
                      <a:r>
                        <a:rPr kumimoji="1" lang="en-US" altLang="ja-JP" sz="1100" dirty="0"/>
                        <a:t>…</a:t>
                      </a:r>
                      <a:endParaRPr kumimoji="1" lang="ja-JP" altLang="en-US" sz="1100" dirty="0"/>
                    </a:p>
                  </a:txBody>
                  <a:tcPr/>
                </a:tc>
                <a:tc>
                  <a:txBody>
                    <a:bodyPr/>
                    <a:lstStyle/>
                    <a:p>
                      <a:r>
                        <a:rPr kumimoji="1" lang="en-US" altLang="ja-JP" sz="1100" dirty="0"/>
                        <a:t>…</a:t>
                      </a:r>
                      <a:endParaRPr kumimoji="1" lang="ja-JP" altLang="en-US" sz="1100" dirty="0"/>
                    </a:p>
                  </a:txBody>
                  <a:tcPr/>
                </a:tc>
                <a:tc>
                  <a:txBody>
                    <a:bodyPr/>
                    <a:lstStyle/>
                    <a:p>
                      <a:r>
                        <a:rPr kumimoji="1" lang="en-US" altLang="ja-JP" sz="1100" dirty="0"/>
                        <a:t>…</a:t>
                      </a:r>
                      <a:endParaRPr kumimoji="1" lang="ja-JP" altLang="en-US" sz="1100" dirty="0"/>
                    </a:p>
                  </a:txBody>
                  <a:tcPr/>
                </a:tc>
                <a:tc>
                  <a:txBody>
                    <a:bodyPr/>
                    <a:lstStyle/>
                    <a:p>
                      <a:r>
                        <a:rPr kumimoji="1" lang="en-US" altLang="ja-JP" sz="1100" dirty="0"/>
                        <a:t>…</a:t>
                      </a:r>
                      <a:endParaRPr kumimoji="1" lang="ja-JP" altLang="en-US" sz="1100" dirty="0"/>
                    </a:p>
                  </a:txBody>
                  <a:tcPr/>
                </a:tc>
                <a:extLst>
                  <a:ext uri="{0D108BD9-81ED-4DB2-BD59-A6C34878D82A}">
                    <a16:rowId xmlns:a16="http://schemas.microsoft.com/office/drawing/2014/main" val="10003"/>
                  </a:ext>
                </a:extLst>
              </a:tr>
            </a:tbl>
          </a:graphicData>
        </a:graphic>
      </p:graphicFrame>
      <p:grpSp>
        <p:nvGrpSpPr>
          <p:cNvPr id="14" name="図形グループ 13"/>
          <p:cNvGrpSpPr/>
          <p:nvPr/>
        </p:nvGrpSpPr>
        <p:grpSpPr>
          <a:xfrm>
            <a:off x="4746420" y="3306461"/>
            <a:ext cx="449161" cy="735126"/>
            <a:chOff x="105670" y="2134431"/>
            <a:chExt cx="449161" cy="735126"/>
          </a:xfrm>
        </p:grpSpPr>
        <p:grpSp>
          <p:nvGrpSpPr>
            <p:cNvPr id="37" name="図形グループ 36"/>
            <p:cNvGrpSpPr/>
            <p:nvPr/>
          </p:nvGrpSpPr>
          <p:grpSpPr>
            <a:xfrm>
              <a:off x="150742" y="2134431"/>
              <a:ext cx="344558" cy="735126"/>
              <a:chOff x="426947" y="3005268"/>
              <a:chExt cx="399435" cy="852208"/>
            </a:xfrm>
          </p:grpSpPr>
          <p:sp>
            <p:nvSpPr>
              <p:cNvPr id="38" name="角丸四角形 37"/>
              <p:cNvSpPr/>
              <p:nvPr/>
            </p:nvSpPr>
            <p:spPr>
              <a:xfrm>
                <a:off x="426947" y="3271820"/>
                <a:ext cx="399435" cy="585656"/>
              </a:xfrm>
              <a:prstGeom prst="roundRect">
                <a:avLst>
                  <a:gd name="adj" fmla="val 50000"/>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39" name="円/楕円 38"/>
              <p:cNvSpPr/>
              <p:nvPr/>
            </p:nvSpPr>
            <p:spPr>
              <a:xfrm>
                <a:off x="426947" y="3005268"/>
                <a:ext cx="399435" cy="36870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105670" y="2404887"/>
              <a:ext cx="449161" cy="430887"/>
            </a:xfrm>
            <a:prstGeom prst="rect">
              <a:avLst/>
            </a:prstGeom>
            <a:noFill/>
          </p:spPr>
          <p:txBody>
            <a:bodyPr wrap="none" rtlCol="0">
              <a:spAutoFit/>
            </a:bodyPr>
            <a:lstStyle/>
            <a:p>
              <a:pPr algn="ctr"/>
              <a:r>
                <a:rPr kumimoji="1" lang="en-US" altLang="ja-JP" sz="1100" dirty="0"/>
                <a:t>ID</a:t>
              </a:r>
            </a:p>
            <a:p>
              <a:pPr algn="ctr"/>
              <a:r>
                <a:rPr kumimoji="1" lang="en-US" altLang="ja-JP" sz="1100" dirty="0"/>
                <a:t>123</a:t>
              </a:r>
              <a:endParaRPr kumimoji="1" lang="ja-JP" altLang="en-US" sz="1100" dirty="0"/>
            </a:p>
          </p:txBody>
        </p:sp>
      </p:grpSp>
      <p:sp>
        <p:nvSpPr>
          <p:cNvPr id="7" name="テキスト ボックス 6"/>
          <p:cNvSpPr txBox="1"/>
          <p:nvPr/>
        </p:nvSpPr>
        <p:spPr>
          <a:xfrm>
            <a:off x="8737866" y="6606293"/>
            <a:ext cx="825867" cy="246221"/>
          </a:xfrm>
          <a:prstGeom prst="rect">
            <a:avLst/>
          </a:prstGeom>
          <a:noFill/>
        </p:spPr>
        <p:txBody>
          <a:bodyPr wrap="none" rtlCol="0">
            <a:spAutoFit/>
          </a:bodyPr>
          <a:lstStyle/>
          <a:p>
            <a:pPr algn="r"/>
            <a:r>
              <a:rPr lang="en-US" altLang="ja-JP" sz="1000" dirty="0"/>
              <a:t>※</a:t>
            </a:r>
            <a:r>
              <a:rPr lang="ja-JP" altLang="en-US" sz="1000" dirty="0"/>
              <a:t>上記は例</a:t>
            </a:r>
            <a:endParaRPr kumimoji="1" lang="ja-JP" altLang="en-US" sz="1000" dirty="0"/>
          </a:p>
        </p:txBody>
      </p:sp>
      <p:graphicFrame>
        <p:nvGraphicFramePr>
          <p:cNvPr id="9" name="表 8"/>
          <p:cNvGraphicFramePr>
            <a:graphicFrameLocks noGrp="1"/>
          </p:cNvGraphicFramePr>
          <p:nvPr>
            <p:extLst>
              <p:ext uri="{D42A27DB-BD31-4B8C-83A1-F6EECF244321}">
                <p14:modId xmlns:p14="http://schemas.microsoft.com/office/powerpoint/2010/main" val="1215790941"/>
              </p:ext>
            </p:extLst>
          </p:nvPr>
        </p:nvGraphicFramePr>
        <p:xfrm>
          <a:off x="6536936" y="2771264"/>
          <a:ext cx="2548477" cy="3712320"/>
        </p:xfrm>
        <a:graphic>
          <a:graphicData uri="http://schemas.openxmlformats.org/drawingml/2006/table">
            <a:tbl>
              <a:tblPr firstRow="1" bandRow="1">
                <a:tableStyleId>{5C22544A-7EE6-4342-B048-85BDC9FD1C3A}</a:tableStyleId>
              </a:tblPr>
              <a:tblGrid>
                <a:gridCol w="295173">
                  <a:extLst>
                    <a:ext uri="{9D8B030D-6E8A-4147-A177-3AD203B41FA5}">
                      <a16:colId xmlns:a16="http://schemas.microsoft.com/office/drawing/2014/main" val="20000"/>
                    </a:ext>
                  </a:extLst>
                </a:gridCol>
                <a:gridCol w="2253304">
                  <a:extLst>
                    <a:ext uri="{9D8B030D-6E8A-4147-A177-3AD203B41FA5}">
                      <a16:colId xmlns:a16="http://schemas.microsoft.com/office/drawing/2014/main" val="20001"/>
                    </a:ext>
                  </a:extLst>
                </a:gridCol>
              </a:tblGrid>
              <a:tr h="221986">
                <a:tc gridSpan="2">
                  <a:txBody>
                    <a:bodyPr/>
                    <a:lstStyle/>
                    <a:p>
                      <a:r>
                        <a:rPr kumimoji="1" lang="ja-JP" altLang="en-US" sz="1050" dirty="0"/>
                        <a:t>ユーザー</a:t>
                      </a:r>
                      <a:r>
                        <a:rPr kumimoji="1" lang="en-US" altLang="ja-JP" sz="1050" dirty="0"/>
                        <a:t>ID = 123</a:t>
                      </a:r>
                      <a:endParaRPr kumimoji="1" lang="ja-JP" altLang="en-US" sz="1050" dirty="0"/>
                    </a:p>
                  </a:txBody>
                  <a:tcPr marT="36000" marB="36000"/>
                </a:tc>
                <a:tc hMerge="1">
                  <a:txBody>
                    <a:bodyPr/>
                    <a:lstStyle/>
                    <a:p>
                      <a:endParaRPr kumimoji="1" lang="ja-JP" altLang="en-US"/>
                    </a:p>
                  </a:txBody>
                  <a:tcPr/>
                </a:tc>
                <a:extLst>
                  <a:ext uri="{0D108BD9-81ED-4DB2-BD59-A6C34878D82A}">
                    <a16:rowId xmlns:a16="http://schemas.microsoft.com/office/drawing/2014/main" val="10000"/>
                  </a:ext>
                </a:extLst>
              </a:tr>
              <a:tr h="221986">
                <a:tc gridSpan="2">
                  <a:txBody>
                    <a:bodyPr/>
                    <a:lstStyle/>
                    <a:p>
                      <a:r>
                        <a:rPr kumimoji="1" lang="ja-JP" altLang="en-US" sz="1050" b="1" dirty="0"/>
                        <a:t>デモグラフィック属性</a:t>
                      </a:r>
                    </a:p>
                  </a:txBody>
                  <a:tcPr marT="36000" marB="36000"/>
                </a:tc>
                <a:tc hMerge="1">
                  <a:txBody>
                    <a:bodyPr/>
                    <a:lstStyle/>
                    <a:p>
                      <a:endParaRPr kumimoji="1" lang="ja-JP" altLang="en-US"/>
                    </a:p>
                  </a:txBody>
                  <a:tcPr/>
                </a:tc>
                <a:extLst>
                  <a:ext uri="{0D108BD9-81ED-4DB2-BD59-A6C34878D82A}">
                    <a16:rowId xmlns:a16="http://schemas.microsoft.com/office/drawing/2014/main" val="10001"/>
                  </a:ext>
                </a:extLst>
              </a:tr>
              <a:tr h="221986">
                <a:tc>
                  <a:txBody>
                    <a:bodyPr/>
                    <a:lstStyle/>
                    <a:p>
                      <a:endParaRPr kumimoji="1" lang="ja-JP" altLang="en-US" sz="1050" dirty="0"/>
                    </a:p>
                  </a:txBody>
                  <a:tcPr marT="36000" marB="36000"/>
                </a:tc>
                <a:tc>
                  <a:txBody>
                    <a:bodyPr/>
                    <a:lstStyle/>
                    <a:p>
                      <a:r>
                        <a:rPr kumimoji="1" lang="ja-JP" altLang="en-US" sz="1050" dirty="0"/>
                        <a:t>男性</a:t>
                      </a:r>
                      <a:endParaRPr kumimoji="1" lang="en-US" altLang="ja-JP" sz="1050" dirty="0"/>
                    </a:p>
                  </a:txBody>
                  <a:tcPr marT="36000" marB="36000"/>
                </a:tc>
                <a:extLst>
                  <a:ext uri="{0D108BD9-81ED-4DB2-BD59-A6C34878D82A}">
                    <a16:rowId xmlns:a16="http://schemas.microsoft.com/office/drawing/2014/main" val="10002"/>
                  </a:ext>
                </a:extLst>
              </a:tr>
              <a:tr h="221986">
                <a:tc>
                  <a:txBody>
                    <a:bodyPr/>
                    <a:lstStyle/>
                    <a:p>
                      <a:endParaRPr kumimoji="1" lang="ja-JP" altLang="en-US" sz="1050"/>
                    </a:p>
                  </a:txBody>
                  <a:tcPr marT="36000" marB="36000"/>
                </a:tc>
                <a:tc>
                  <a:txBody>
                    <a:bodyPr/>
                    <a:lstStyle/>
                    <a:p>
                      <a:r>
                        <a:rPr kumimoji="1" lang="en-US" altLang="ja-JP" sz="1050" dirty="0"/>
                        <a:t>30</a:t>
                      </a:r>
                      <a:r>
                        <a:rPr kumimoji="1" lang="ja-JP" altLang="en-US" sz="1050" dirty="0"/>
                        <a:t>代</a:t>
                      </a:r>
                    </a:p>
                  </a:txBody>
                  <a:tcPr marT="36000" marB="36000"/>
                </a:tc>
                <a:extLst>
                  <a:ext uri="{0D108BD9-81ED-4DB2-BD59-A6C34878D82A}">
                    <a16:rowId xmlns:a16="http://schemas.microsoft.com/office/drawing/2014/main" val="10003"/>
                  </a:ext>
                </a:extLst>
              </a:tr>
              <a:tr h="221986">
                <a:tc>
                  <a:txBody>
                    <a:bodyPr/>
                    <a:lstStyle/>
                    <a:p>
                      <a:endParaRPr kumimoji="1" lang="ja-JP" altLang="en-US" sz="1050"/>
                    </a:p>
                  </a:txBody>
                  <a:tcPr marT="36000" marB="36000"/>
                </a:tc>
                <a:tc>
                  <a:txBody>
                    <a:bodyPr/>
                    <a:lstStyle/>
                    <a:p>
                      <a:r>
                        <a:rPr kumimoji="1" lang="ja-JP" altLang="en-US" sz="1050" dirty="0"/>
                        <a:t>若手キャリア系ビジネスマン</a:t>
                      </a:r>
                    </a:p>
                  </a:txBody>
                  <a:tcPr marT="36000" marB="36000"/>
                </a:tc>
                <a:extLst>
                  <a:ext uri="{0D108BD9-81ED-4DB2-BD59-A6C34878D82A}">
                    <a16:rowId xmlns:a16="http://schemas.microsoft.com/office/drawing/2014/main" val="10004"/>
                  </a:ext>
                </a:extLst>
              </a:tr>
              <a:tr h="221986">
                <a:tc>
                  <a:txBody>
                    <a:bodyPr/>
                    <a:lstStyle/>
                    <a:p>
                      <a:endParaRPr kumimoji="1" lang="ja-JP" altLang="en-US" sz="1050"/>
                    </a:p>
                  </a:txBody>
                  <a:tcPr marT="36000" marB="36000"/>
                </a:tc>
                <a:tc>
                  <a:txBody>
                    <a:bodyPr/>
                    <a:lstStyle/>
                    <a:p>
                      <a:r>
                        <a:rPr kumimoji="1" lang="ja-JP" altLang="en-US" sz="1050" dirty="0"/>
                        <a:t>東京都世田谷区松原一丁目在住</a:t>
                      </a:r>
                    </a:p>
                  </a:txBody>
                  <a:tcPr marT="36000" marB="36000"/>
                </a:tc>
                <a:extLst>
                  <a:ext uri="{0D108BD9-81ED-4DB2-BD59-A6C34878D82A}">
                    <a16:rowId xmlns:a16="http://schemas.microsoft.com/office/drawing/2014/main" val="10005"/>
                  </a:ext>
                </a:extLst>
              </a:tr>
              <a:tr h="221986">
                <a:tc>
                  <a:txBody>
                    <a:bodyPr/>
                    <a:lstStyle/>
                    <a:p>
                      <a:endParaRPr kumimoji="1" lang="ja-JP" altLang="en-US" sz="1050"/>
                    </a:p>
                  </a:txBody>
                  <a:tcPr marT="36000" marB="36000"/>
                </a:tc>
                <a:tc>
                  <a:txBody>
                    <a:bodyPr/>
                    <a:lstStyle/>
                    <a:p>
                      <a:r>
                        <a:rPr kumimoji="1" lang="ja-JP" altLang="en-US" sz="1050" dirty="0"/>
                        <a:t>既婚</a:t>
                      </a:r>
                    </a:p>
                  </a:txBody>
                  <a:tcPr marT="36000" marB="36000"/>
                </a:tc>
                <a:extLst>
                  <a:ext uri="{0D108BD9-81ED-4DB2-BD59-A6C34878D82A}">
                    <a16:rowId xmlns:a16="http://schemas.microsoft.com/office/drawing/2014/main" val="10006"/>
                  </a:ext>
                </a:extLst>
              </a:tr>
              <a:tr h="221986">
                <a:tc>
                  <a:txBody>
                    <a:bodyPr/>
                    <a:lstStyle/>
                    <a:p>
                      <a:endParaRPr kumimoji="1" lang="ja-JP" altLang="en-US" sz="1050"/>
                    </a:p>
                  </a:txBody>
                  <a:tcPr marT="36000" marB="36000"/>
                </a:tc>
                <a:tc>
                  <a:txBody>
                    <a:bodyPr/>
                    <a:lstStyle/>
                    <a:p>
                      <a:r>
                        <a:rPr kumimoji="1" lang="ja-JP" altLang="en-US" sz="1050" dirty="0"/>
                        <a:t>子持ち（幼児）</a:t>
                      </a:r>
                    </a:p>
                  </a:txBody>
                  <a:tcPr marT="36000" marB="36000"/>
                </a:tc>
                <a:extLst>
                  <a:ext uri="{0D108BD9-81ED-4DB2-BD59-A6C34878D82A}">
                    <a16:rowId xmlns:a16="http://schemas.microsoft.com/office/drawing/2014/main" val="10007"/>
                  </a:ext>
                </a:extLst>
              </a:tr>
              <a:tr h="221986">
                <a:tc gridSpan="2">
                  <a:txBody>
                    <a:bodyPr/>
                    <a:lstStyle/>
                    <a:p>
                      <a:r>
                        <a:rPr kumimoji="1" lang="ja-JP" altLang="en-US" sz="1050" b="1" dirty="0"/>
                        <a:t>職業属性</a:t>
                      </a:r>
                    </a:p>
                  </a:txBody>
                  <a:tcPr marT="36000" marB="36000"/>
                </a:tc>
                <a:tc hMerge="1">
                  <a:txBody>
                    <a:bodyPr/>
                    <a:lstStyle/>
                    <a:p>
                      <a:endParaRPr kumimoji="1" lang="ja-JP" altLang="en-US"/>
                    </a:p>
                  </a:txBody>
                  <a:tcPr/>
                </a:tc>
                <a:extLst>
                  <a:ext uri="{0D108BD9-81ED-4DB2-BD59-A6C34878D82A}">
                    <a16:rowId xmlns:a16="http://schemas.microsoft.com/office/drawing/2014/main" val="10008"/>
                  </a:ext>
                </a:extLst>
              </a:tr>
              <a:tr h="221986">
                <a:tc>
                  <a:txBody>
                    <a:bodyPr/>
                    <a:lstStyle/>
                    <a:p>
                      <a:endParaRPr kumimoji="1" lang="ja-JP" altLang="en-US" sz="1050" dirty="0"/>
                    </a:p>
                  </a:txBody>
                  <a:tcPr marT="36000" marB="36000"/>
                </a:tc>
                <a:tc>
                  <a:txBody>
                    <a:bodyPr/>
                    <a:lstStyle/>
                    <a:p>
                      <a:r>
                        <a:rPr kumimoji="1" lang="ja-JP" altLang="en-US" sz="1050" dirty="0"/>
                        <a:t>ホワイトカラー</a:t>
                      </a:r>
                    </a:p>
                  </a:txBody>
                  <a:tcPr marT="36000" marB="36000"/>
                </a:tc>
                <a:extLst>
                  <a:ext uri="{0D108BD9-81ED-4DB2-BD59-A6C34878D82A}">
                    <a16:rowId xmlns:a16="http://schemas.microsoft.com/office/drawing/2014/main" val="10009"/>
                  </a:ext>
                </a:extLst>
              </a:tr>
              <a:tr h="221986">
                <a:tc>
                  <a:txBody>
                    <a:bodyPr/>
                    <a:lstStyle/>
                    <a:p>
                      <a:endParaRPr kumimoji="1" lang="ja-JP" altLang="en-US" sz="1050"/>
                    </a:p>
                  </a:txBody>
                  <a:tcPr marT="36000" marB="36000"/>
                </a:tc>
                <a:tc>
                  <a:txBody>
                    <a:bodyPr/>
                    <a:lstStyle/>
                    <a:p>
                      <a:r>
                        <a:rPr kumimoji="1" lang="ja-JP" altLang="en-US" sz="1050" dirty="0"/>
                        <a:t>年収</a:t>
                      </a:r>
                      <a:r>
                        <a:rPr kumimoji="1" lang="en-US" altLang="ja-JP" sz="1050" dirty="0"/>
                        <a:t>800-1000</a:t>
                      </a:r>
                      <a:r>
                        <a:rPr kumimoji="1" lang="ja-JP" altLang="en-US" sz="1050" dirty="0"/>
                        <a:t>万円</a:t>
                      </a:r>
                    </a:p>
                  </a:txBody>
                  <a:tcPr marT="36000" marB="36000"/>
                </a:tc>
                <a:extLst>
                  <a:ext uri="{0D108BD9-81ED-4DB2-BD59-A6C34878D82A}">
                    <a16:rowId xmlns:a16="http://schemas.microsoft.com/office/drawing/2014/main" val="10010"/>
                  </a:ext>
                </a:extLst>
              </a:tr>
              <a:tr h="221986">
                <a:tc>
                  <a:txBody>
                    <a:bodyPr/>
                    <a:lstStyle/>
                    <a:p>
                      <a:endParaRPr kumimoji="1" lang="ja-JP" altLang="en-US" sz="1050"/>
                    </a:p>
                  </a:txBody>
                  <a:tcPr marT="36000" marB="36000"/>
                </a:tc>
                <a:tc>
                  <a:txBody>
                    <a:bodyPr/>
                    <a:lstStyle/>
                    <a:p>
                      <a:r>
                        <a:rPr kumimoji="1" lang="ja-JP" altLang="en-US" sz="1050" dirty="0"/>
                        <a:t>渋谷勤務</a:t>
                      </a:r>
                    </a:p>
                  </a:txBody>
                  <a:tcPr marT="36000" marB="36000"/>
                </a:tc>
                <a:extLst>
                  <a:ext uri="{0D108BD9-81ED-4DB2-BD59-A6C34878D82A}">
                    <a16:rowId xmlns:a16="http://schemas.microsoft.com/office/drawing/2014/main" val="10011"/>
                  </a:ext>
                </a:extLst>
              </a:tr>
              <a:tr h="221986">
                <a:tc>
                  <a:txBody>
                    <a:bodyPr/>
                    <a:lstStyle/>
                    <a:p>
                      <a:endParaRPr kumimoji="1" lang="ja-JP" altLang="en-US" sz="1050" dirty="0"/>
                    </a:p>
                  </a:txBody>
                  <a:tcPr marT="36000" marB="36000"/>
                </a:tc>
                <a:tc>
                  <a:txBody>
                    <a:bodyPr/>
                    <a:lstStyle/>
                    <a:p>
                      <a:r>
                        <a:rPr kumimoji="1" lang="en-US" altLang="ja-JP" sz="1050" dirty="0"/>
                        <a:t>IT</a:t>
                      </a:r>
                      <a:r>
                        <a:rPr kumimoji="1" lang="ja-JP" altLang="en-US" sz="1050" dirty="0"/>
                        <a:t>系</a:t>
                      </a:r>
                    </a:p>
                  </a:txBody>
                  <a:tcPr marT="36000" marB="36000"/>
                </a:tc>
                <a:extLst>
                  <a:ext uri="{0D108BD9-81ED-4DB2-BD59-A6C34878D82A}">
                    <a16:rowId xmlns:a16="http://schemas.microsoft.com/office/drawing/2014/main" val="10012"/>
                  </a:ext>
                </a:extLst>
              </a:tr>
              <a:tr h="221986">
                <a:tc>
                  <a:txBody>
                    <a:bodyPr/>
                    <a:lstStyle/>
                    <a:p>
                      <a:endParaRPr kumimoji="1" lang="ja-JP" altLang="en-US" sz="1050"/>
                    </a:p>
                  </a:txBody>
                  <a:tcPr marT="36000" marB="36000"/>
                </a:tc>
                <a:tc>
                  <a:txBody>
                    <a:bodyPr/>
                    <a:lstStyle/>
                    <a:p>
                      <a:r>
                        <a:rPr kumimoji="1" lang="ja-JP" altLang="en-US" sz="1050" dirty="0"/>
                        <a:t>月</a:t>
                      </a:r>
                      <a:r>
                        <a:rPr kumimoji="1" lang="en-US" altLang="ja-JP" sz="1050" dirty="0"/>
                        <a:t>-</a:t>
                      </a:r>
                      <a:r>
                        <a:rPr kumimoji="1" lang="ja-JP" altLang="en-US" sz="1050" dirty="0"/>
                        <a:t>金 </a:t>
                      </a:r>
                      <a:r>
                        <a:rPr kumimoji="1" lang="en-US" altLang="ja-JP" sz="1050" dirty="0"/>
                        <a:t>9:00-19:30</a:t>
                      </a:r>
                      <a:r>
                        <a:rPr kumimoji="1" lang="ja-JP" altLang="en-US" sz="1050" dirty="0"/>
                        <a:t>勤務</a:t>
                      </a:r>
                    </a:p>
                  </a:txBody>
                  <a:tcPr marT="36000" marB="36000"/>
                </a:tc>
                <a:extLst>
                  <a:ext uri="{0D108BD9-81ED-4DB2-BD59-A6C34878D82A}">
                    <a16:rowId xmlns:a16="http://schemas.microsoft.com/office/drawing/2014/main" val="10013"/>
                  </a:ext>
                </a:extLst>
              </a:tr>
              <a:tr h="221986">
                <a:tc gridSpan="2">
                  <a:txBody>
                    <a:bodyPr/>
                    <a:lstStyle/>
                    <a:p>
                      <a:r>
                        <a:rPr kumimoji="1" lang="ja-JP" altLang="en-US" sz="1050" b="1" dirty="0"/>
                        <a:t>興味・関心属性</a:t>
                      </a:r>
                    </a:p>
                  </a:txBody>
                  <a:tcPr marT="36000" marB="36000"/>
                </a:tc>
                <a:tc hMerge="1">
                  <a:txBody>
                    <a:bodyPr/>
                    <a:lstStyle/>
                    <a:p>
                      <a:endParaRPr kumimoji="1" lang="ja-JP" altLang="en-US"/>
                    </a:p>
                  </a:txBody>
                  <a:tcPr/>
                </a:tc>
                <a:extLst>
                  <a:ext uri="{0D108BD9-81ED-4DB2-BD59-A6C34878D82A}">
                    <a16:rowId xmlns:a16="http://schemas.microsoft.com/office/drawing/2014/main" val="10014"/>
                  </a:ext>
                </a:extLst>
              </a:tr>
              <a:tr h="221986">
                <a:tc>
                  <a:txBody>
                    <a:bodyPr/>
                    <a:lstStyle/>
                    <a:p>
                      <a:endParaRPr kumimoji="1" lang="ja-JP" altLang="en-US" sz="1050" dirty="0"/>
                    </a:p>
                  </a:txBody>
                  <a:tcPr marT="36000" marB="36000"/>
                </a:tc>
                <a:tc>
                  <a:txBody>
                    <a:bodyPr/>
                    <a:lstStyle/>
                    <a:p>
                      <a:r>
                        <a:rPr kumimoji="1" lang="ja-JP" altLang="en-US" sz="1050" dirty="0"/>
                        <a:t>ゴルフ</a:t>
                      </a:r>
                    </a:p>
                  </a:txBody>
                  <a:tcPr marT="36000" marB="36000"/>
                </a:tc>
                <a:extLst>
                  <a:ext uri="{0D108BD9-81ED-4DB2-BD59-A6C34878D82A}">
                    <a16:rowId xmlns:a16="http://schemas.microsoft.com/office/drawing/2014/main" val="10015"/>
                  </a:ext>
                </a:extLst>
              </a:tr>
            </a:tbl>
          </a:graphicData>
        </a:graphic>
      </p:graphicFrame>
      <p:pic>
        <p:nvPicPr>
          <p:cNvPr id="10" name="図 9" descr="a42c34c31fdf5617a3fe500a87bdf0da_s.jpg"/>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417391" y="4968654"/>
            <a:ext cx="1093462" cy="1398152"/>
          </a:xfrm>
          <a:prstGeom prst="rect">
            <a:avLst/>
          </a:prstGeom>
          <a:effectLst>
            <a:outerShdw blurRad="50800" dist="38100" dir="2700000" algn="tl" rotWithShape="0">
              <a:srgbClr val="000000">
                <a:alpha val="43000"/>
              </a:srgbClr>
            </a:outerShdw>
          </a:effectLst>
        </p:spPr>
      </p:pic>
      <p:pic>
        <p:nvPicPr>
          <p:cNvPr id="15" name="図 14" descr="99c4b98b6eee2682d51d8bdd5cae2b1d_m.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40378" y="4108427"/>
            <a:ext cx="4483914" cy="2076191"/>
          </a:xfrm>
          <a:prstGeom prst="rect">
            <a:avLst/>
          </a:prstGeom>
        </p:spPr>
      </p:pic>
      <p:sp>
        <p:nvSpPr>
          <p:cNvPr id="12" name="Oval 11"/>
          <p:cNvSpPr/>
          <p:nvPr/>
        </p:nvSpPr>
        <p:spPr>
          <a:xfrm>
            <a:off x="5431675" y="2961104"/>
            <a:ext cx="847033" cy="847033"/>
          </a:xfrm>
          <a:prstGeom prst="ellipse">
            <a:avLst/>
          </a:prstGeom>
          <a:ln>
            <a:solidFill>
              <a:srgbClr val="329FFB"/>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11" name="Picture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533856" y="3062046"/>
            <a:ext cx="646450" cy="646448"/>
          </a:xfrm>
          <a:prstGeom prst="rect">
            <a:avLst/>
          </a:prstGeom>
        </p:spPr>
      </p:pic>
      <p:sp>
        <p:nvSpPr>
          <p:cNvPr id="30" name="Oval 29"/>
          <p:cNvSpPr/>
          <p:nvPr/>
        </p:nvSpPr>
        <p:spPr>
          <a:xfrm>
            <a:off x="5431675" y="2961104"/>
            <a:ext cx="847033" cy="847033"/>
          </a:xfrm>
          <a:prstGeom prst="ellipse">
            <a:avLst/>
          </a:prstGeom>
          <a:noFill/>
          <a:ln>
            <a:solidFill>
              <a:srgbClr val="47B6ED"/>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7" name="TextBox 16"/>
          <p:cNvSpPr txBox="1"/>
          <p:nvPr/>
        </p:nvSpPr>
        <p:spPr>
          <a:xfrm>
            <a:off x="5610557" y="2684105"/>
            <a:ext cx="492443" cy="276999"/>
          </a:xfrm>
          <a:prstGeom prst="rect">
            <a:avLst/>
          </a:prstGeom>
          <a:noFill/>
        </p:spPr>
        <p:txBody>
          <a:bodyPr wrap="none" rtlCol="0">
            <a:spAutoFit/>
          </a:bodyPr>
          <a:lstStyle/>
          <a:p>
            <a:pPr algn="ctr"/>
            <a:r>
              <a:rPr lang="ja-JP" altLang="en-US" sz="1200">
                <a:solidFill>
                  <a:srgbClr val="47B6ED"/>
                </a:solidFill>
              </a:rPr>
              <a:t>推定</a:t>
            </a:r>
            <a:endParaRPr lang="en-US" sz="1200" dirty="0">
              <a:solidFill>
                <a:srgbClr val="47B6ED"/>
              </a:solidFill>
            </a:endParaRPr>
          </a:p>
        </p:txBody>
      </p:sp>
    </p:spTree>
    <p:extLst>
      <p:ext uri="{BB962C8B-B14F-4D97-AF65-F5344CB8AC3E}">
        <p14:creationId xmlns:p14="http://schemas.microsoft.com/office/powerpoint/2010/main" val="3730896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dissolve">
                                      <p:cBhvr>
                                        <p:cTn id="7" dur="500"/>
                                        <p:tgtEl>
                                          <p:spTgt spid="2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dissolve">
                                      <p:cBhvr>
                                        <p:cTn id="13" dur="500"/>
                                        <p:tgtEl>
                                          <p:spTgt spid="9"/>
                                        </p:tgtEl>
                                      </p:cBhvr>
                                    </p:animEffect>
                                  </p:childTnLst>
                                </p:cTn>
                              </p:par>
                              <p:par>
                                <p:cTn id="14" presetID="9"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ssolve">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会社概要</a:t>
            </a:r>
          </a:p>
        </p:txBody>
      </p:sp>
      <p:sp>
        <p:nvSpPr>
          <p:cNvPr id="4" name="スライド番号プレースホルダー 3"/>
          <p:cNvSpPr>
            <a:spLocks noGrp="1"/>
          </p:cNvSpPr>
          <p:nvPr>
            <p:ph type="sldNum" sz="quarter" idx="12"/>
          </p:nvPr>
        </p:nvSpPr>
        <p:spPr/>
        <p:txBody>
          <a:bodyPr/>
          <a:lstStyle/>
          <a:p>
            <a:fld id="{04ACE752-BD15-4044-A9B6-0BE975522DFF}" type="slidenum">
              <a:rPr kumimoji="1" lang="ja-JP" altLang="en-US" smtClean="0"/>
              <a:t>40</a:t>
            </a:fld>
            <a:endParaRPr kumimoji="1" lang="ja-JP" altLang="en-US"/>
          </a:p>
        </p:txBody>
      </p:sp>
      <p:graphicFrame>
        <p:nvGraphicFramePr>
          <p:cNvPr id="5" name="表 4"/>
          <p:cNvGraphicFramePr>
            <a:graphicFrameLocks noGrp="1"/>
          </p:cNvGraphicFramePr>
          <p:nvPr>
            <p:extLst>
              <p:ext uri="{D42A27DB-BD31-4B8C-83A1-F6EECF244321}">
                <p14:modId xmlns:p14="http://schemas.microsoft.com/office/powerpoint/2010/main" val="2534323558"/>
              </p:ext>
            </p:extLst>
          </p:nvPr>
        </p:nvGraphicFramePr>
        <p:xfrm>
          <a:off x="1657298" y="2328482"/>
          <a:ext cx="6710214" cy="4218051"/>
        </p:xfrm>
        <a:graphic>
          <a:graphicData uri="http://schemas.openxmlformats.org/drawingml/2006/table">
            <a:tbl>
              <a:tblPr>
                <a:tableStyleId>{0E3FDE45-AF77-4B5C-9715-49D594BDF05E}</a:tableStyleId>
              </a:tblPr>
              <a:tblGrid>
                <a:gridCol w="1837012">
                  <a:extLst>
                    <a:ext uri="{9D8B030D-6E8A-4147-A177-3AD203B41FA5}">
                      <a16:colId xmlns:a16="http://schemas.microsoft.com/office/drawing/2014/main" val="20000"/>
                    </a:ext>
                  </a:extLst>
                </a:gridCol>
                <a:gridCol w="4873202">
                  <a:extLst>
                    <a:ext uri="{9D8B030D-6E8A-4147-A177-3AD203B41FA5}">
                      <a16:colId xmlns:a16="http://schemas.microsoft.com/office/drawing/2014/main" val="20001"/>
                    </a:ext>
                  </a:extLst>
                </a:gridCol>
              </a:tblGrid>
              <a:tr h="397941">
                <a:tc>
                  <a:txBody>
                    <a:bodyPr/>
                    <a:lstStyle/>
                    <a:p>
                      <a:pPr algn="ctr"/>
                      <a:r>
                        <a:rPr lang="ja-JP" altLang="en-US" sz="1600" dirty="0"/>
                        <a:t>商号</a:t>
                      </a:r>
                      <a:endParaRPr kumimoji="1" lang="ja-JP" altLang="en-US" sz="1600" dirty="0">
                        <a:latin typeface="メイリオ"/>
                        <a:ea typeface="メイリオ"/>
                        <a:cs typeface="メイリオ"/>
                      </a:endParaRPr>
                    </a:p>
                  </a:txBody>
                  <a:tcPr marL="99060" marR="9906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600" dirty="0"/>
                        <a:t>株式会社ジオロジック（英文名 </a:t>
                      </a:r>
                      <a:r>
                        <a:rPr lang="en-US" altLang="ja-JP" sz="1600" dirty="0"/>
                        <a:t>GeoLogic, Inc.</a:t>
                      </a:r>
                      <a:r>
                        <a:rPr lang="ja-JP" altLang="en-US" sz="1600" dirty="0"/>
                        <a:t>）</a:t>
                      </a:r>
                      <a:endParaRPr lang="ja-JP" altLang="en-US" sz="1600" dirty="0">
                        <a:latin typeface="メイリオ"/>
                        <a:ea typeface="メイリオ"/>
                        <a:cs typeface="メイリオ"/>
                      </a:endParaRPr>
                    </a:p>
                  </a:txBody>
                  <a:tcPr marL="99060" marR="99060" anchor="ctr"/>
                </a:tc>
                <a:extLst>
                  <a:ext uri="{0D108BD9-81ED-4DB2-BD59-A6C34878D82A}">
                    <a16:rowId xmlns:a16="http://schemas.microsoft.com/office/drawing/2014/main" val="10000"/>
                  </a:ext>
                </a:extLst>
              </a:tr>
              <a:tr h="397941">
                <a:tc>
                  <a:txBody>
                    <a:bodyPr/>
                    <a:lstStyle/>
                    <a:p>
                      <a:pPr algn="ctr"/>
                      <a:r>
                        <a:rPr kumimoji="1" lang="ja-JP" altLang="en-US" sz="1600" dirty="0">
                          <a:latin typeface="メイリオ"/>
                          <a:ea typeface="メイリオ"/>
                          <a:cs typeface="メイリオ"/>
                        </a:rPr>
                        <a:t>代表者</a:t>
                      </a:r>
                    </a:p>
                  </a:txBody>
                  <a:tcPr marL="99060" marR="9906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600" dirty="0"/>
                        <a:t>代表取締役社長　野口 航</a:t>
                      </a:r>
                      <a:endParaRPr kumimoji="1" lang="ja-JP" altLang="en-US" sz="1600" dirty="0">
                        <a:latin typeface="メイリオ"/>
                        <a:ea typeface="メイリオ"/>
                        <a:cs typeface="メイリオ"/>
                      </a:endParaRPr>
                    </a:p>
                  </a:txBody>
                  <a:tcPr marL="99060" marR="99060" anchor="ctr"/>
                </a:tc>
                <a:extLst>
                  <a:ext uri="{0D108BD9-81ED-4DB2-BD59-A6C34878D82A}">
                    <a16:rowId xmlns:a16="http://schemas.microsoft.com/office/drawing/2014/main" val="10001"/>
                  </a:ext>
                </a:extLst>
              </a:tr>
              <a:tr h="397941">
                <a:tc>
                  <a:txBody>
                    <a:bodyPr/>
                    <a:lstStyle/>
                    <a:p>
                      <a:pPr algn="ctr"/>
                      <a:r>
                        <a:rPr lang="ja-JP" altLang="en-US" sz="1600" dirty="0"/>
                        <a:t>設立日</a:t>
                      </a:r>
                      <a:endParaRPr kumimoji="1" lang="ja-JP" altLang="en-US" sz="1600" dirty="0">
                        <a:latin typeface="メイリオ"/>
                        <a:ea typeface="メイリオ"/>
                        <a:cs typeface="メイリオ"/>
                      </a:endParaRPr>
                    </a:p>
                  </a:txBody>
                  <a:tcPr marL="99060" marR="9906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600" dirty="0"/>
                        <a:t>2014</a:t>
                      </a:r>
                      <a:r>
                        <a:rPr lang="ja-JP" altLang="en-US" sz="1600" dirty="0"/>
                        <a:t>年</a:t>
                      </a:r>
                      <a:r>
                        <a:rPr lang="en-US" altLang="ja-JP" sz="1600" dirty="0"/>
                        <a:t>11</a:t>
                      </a:r>
                      <a:r>
                        <a:rPr lang="ja-JP" altLang="en-US" sz="1600" dirty="0"/>
                        <a:t>月</a:t>
                      </a:r>
                      <a:r>
                        <a:rPr lang="en-US" altLang="ja-JP" sz="1600" dirty="0"/>
                        <a:t>14</a:t>
                      </a:r>
                      <a:r>
                        <a:rPr lang="ja-JP" altLang="en-US" sz="1600" dirty="0"/>
                        <a:t>日</a:t>
                      </a:r>
                      <a:endParaRPr lang="ja-JP" altLang="en-US" sz="1600" dirty="0">
                        <a:latin typeface="メイリオ"/>
                        <a:ea typeface="メイリオ"/>
                        <a:cs typeface="メイリオ"/>
                      </a:endParaRPr>
                    </a:p>
                  </a:txBody>
                  <a:tcPr marL="99060" marR="99060" anchor="ctr"/>
                </a:tc>
                <a:extLst>
                  <a:ext uri="{0D108BD9-81ED-4DB2-BD59-A6C34878D82A}">
                    <a16:rowId xmlns:a16="http://schemas.microsoft.com/office/drawing/2014/main" val="10002"/>
                  </a:ext>
                </a:extLst>
              </a:tr>
              <a:tr h="397941">
                <a:tc>
                  <a:txBody>
                    <a:bodyPr/>
                    <a:lstStyle/>
                    <a:p>
                      <a:pPr algn="ctr"/>
                      <a:r>
                        <a:rPr lang="ja-JP" altLang="en-US" sz="1600" dirty="0"/>
                        <a:t>株主</a:t>
                      </a:r>
                      <a:endParaRPr kumimoji="1" lang="ja-JP" altLang="en-US" sz="1600" dirty="0">
                        <a:latin typeface="メイリオ"/>
                        <a:ea typeface="メイリオ"/>
                        <a:cs typeface="メイリオ"/>
                      </a:endParaRPr>
                    </a:p>
                  </a:txBody>
                  <a:tcPr marL="99060" marR="9906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400" dirty="0"/>
                        <a:t>野口</a:t>
                      </a:r>
                      <a:r>
                        <a:rPr lang="ja-JP" altLang="en-US" sz="1400"/>
                        <a:t>航、ジェネシア・ベンチャーズ、</a:t>
                      </a:r>
                      <a:r>
                        <a:rPr lang="en-US" altLang="ja-JP" sz="1400" dirty="0"/>
                        <a:t>LINE Ventures</a:t>
                      </a:r>
                      <a:r>
                        <a:rPr lang="ja-JP" altLang="en-US" sz="1400"/>
                        <a:t>、</a:t>
                      </a:r>
                      <a:br>
                        <a:rPr lang="en-US" altLang="ja-JP" sz="1400" dirty="0"/>
                      </a:br>
                      <a:r>
                        <a:rPr lang="ja-JP" altLang="en-US" sz="1400"/>
                        <a:t>東急エージェンシー、ヴァル研究所など</a:t>
                      </a:r>
                      <a:endParaRPr lang="en-US" altLang="ja-JP" sz="1400" dirty="0">
                        <a:latin typeface="メイリオ"/>
                        <a:ea typeface="メイリオ"/>
                        <a:cs typeface="メイリオ"/>
                      </a:endParaRPr>
                    </a:p>
                  </a:txBody>
                  <a:tcPr marL="99060" marR="99060" anchor="ctr"/>
                </a:tc>
                <a:extLst>
                  <a:ext uri="{0D108BD9-81ED-4DB2-BD59-A6C34878D82A}">
                    <a16:rowId xmlns:a16="http://schemas.microsoft.com/office/drawing/2014/main" val="10003"/>
                  </a:ext>
                </a:extLst>
              </a:tr>
              <a:tr h="397941">
                <a:tc>
                  <a:txBody>
                    <a:bodyPr/>
                    <a:lstStyle/>
                    <a:p>
                      <a:pPr algn="ctr"/>
                      <a:r>
                        <a:rPr lang="ja-JP" altLang="en-US" sz="1600" dirty="0"/>
                        <a:t>資本金</a:t>
                      </a:r>
                      <a:endParaRPr kumimoji="1" lang="ja-JP" altLang="en-US" sz="1600" dirty="0">
                        <a:latin typeface="メイリオ"/>
                        <a:ea typeface="メイリオ"/>
                        <a:cs typeface="メイリオ"/>
                      </a:endParaRPr>
                    </a:p>
                  </a:txBody>
                  <a:tcPr marL="99060" marR="9906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600" dirty="0"/>
                        <a:t>1</a:t>
                      </a:r>
                      <a:r>
                        <a:rPr lang="ja-JP" altLang="en-US" sz="1600"/>
                        <a:t>億</a:t>
                      </a:r>
                      <a:r>
                        <a:rPr lang="en-US" altLang="ja-JP" sz="1600" dirty="0"/>
                        <a:t>3374</a:t>
                      </a:r>
                      <a:r>
                        <a:rPr lang="ja-JP" altLang="en-US" sz="1600"/>
                        <a:t>万円（</a:t>
                      </a:r>
                      <a:r>
                        <a:rPr lang="ja-JP" altLang="en-US" sz="1600" dirty="0"/>
                        <a:t>資本準備金含む）</a:t>
                      </a:r>
                      <a:endParaRPr kumimoji="1" lang="ja-JP" altLang="en-US" sz="1600" dirty="0">
                        <a:latin typeface="メイリオ"/>
                        <a:ea typeface="メイリオ"/>
                        <a:cs typeface="メイリオ"/>
                      </a:endParaRPr>
                    </a:p>
                  </a:txBody>
                  <a:tcPr marL="99060" marR="99060" anchor="ctr"/>
                </a:tc>
                <a:extLst>
                  <a:ext uri="{0D108BD9-81ED-4DB2-BD59-A6C34878D82A}">
                    <a16:rowId xmlns:a16="http://schemas.microsoft.com/office/drawing/2014/main" val="10004"/>
                  </a:ext>
                </a:extLst>
              </a:tr>
              <a:tr h="663235">
                <a:tc>
                  <a:txBody>
                    <a:bodyPr/>
                    <a:lstStyle/>
                    <a:p>
                      <a:pPr algn="ctr"/>
                      <a:r>
                        <a:rPr lang="ja-JP" altLang="en-US" sz="1600" dirty="0"/>
                        <a:t>所在地</a:t>
                      </a:r>
                      <a:endParaRPr kumimoji="1" lang="ja-JP" altLang="en-US" sz="1600" dirty="0">
                        <a:latin typeface="メイリオ"/>
                        <a:ea typeface="メイリオ"/>
                        <a:cs typeface="メイリオ"/>
                      </a:endParaRPr>
                    </a:p>
                  </a:txBody>
                  <a:tcPr marL="99060" marR="9906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600" dirty="0"/>
                        <a:t>〒</a:t>
                      </a:r>
                      <a:r>
                        <a:rPr lang="en-US" altLang="ja-JP" sz="1600" dirty="0"/>
                        <a:t>150-0002</a:t>
                      </a:r>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600" dirty="0"/>
                        <a:t>東京都渋谷区渋谷</a:t>
                      </a:r>
                      <a:r>
                        <a:rPr lang="en-US" altLang="ja-JP" sz="1600" dirty="0"/>
                        <a:t>3</a:t>
                      </a:r>
                      <a:r>
                        <a:rPr lang="ja-JP" altLang="en-US" sz="1600" dirty="0"/>
                        <a:t>丁目</a:t>
                      </a:r>
                      <a:r>
                        <a:rPr lang="en-US" altLang="ja-JP" sz="1600" dirty="0"/>
                        <a:t>16-3 </a:t>
                      </a:r>
                      <a:r>
                        <a:rPr lang="ja-JP" altLang="en-US" sz="1600" dirty="0"/>
                        <a:t>第</a:t>
                      </a:r>
                      <a:r>
                        <a:rPr lang="en-US" altLang="ja-JP" sz="1600" dirty="0"/>
                        <a:t>1</a:t>
                      </a:r>
                      <a:r>
                        <a:rPr lang="ja-JP" altLang="en-US" sz="1600" dirty="0"/>
                        <a:t>ミネギシビル</a:t>
                      </a:r>
                      <a:r>
                        <a:rPr lang="en-US" altLang="ja-JP" sz="1600" dirty="0"/>
                        <a:t>3</a:t>
                      </a:r>
                      <a:r>
                        <a:rPr lang="ja-JP" altLang="en-US" sz="1600" dirty="0"/>
                        <a:t>階</a:t>
                      </a:r>
                      <a:endParaRPr lang="ja-JP" altLang="en-US" sz="1600" dirty="0">
                        <a:latin typeface="メイリオ"/>
                        <a:ea typeface="メイリオ"/>
                        <a:cs typeface="メイリオ"/>
                      </a:endParaRPr>
                    </a:p>
                  </a:txBody>
                  <a:tcPr marL="99060" marR="99060" anchor="ctr"/>
                </a:tc>
                <a:extLst>
                  <a:ext uri="{0D108BD9-81ED-4DB2-BD59-A6C34878D82A}">
                    <a16:rowId xmlns:a16="http://schemas.microsoft.com/office/drawing/2014/main" val="10005"/>
                  </a:ext>
                </a:extLst>
              </a:tr>
              <a:tr h="722446">
                <a:tc>
                  <a:txBody>
                    <a:bodyPr/>
                    <a:lstStyle/>
                    <a:p>
                      <a:pPr algn="ctr"/>
                      <a:r>
                        <a:rPr lang="ja-JP" altLang="en-US" sz="1600" dirty="0"/>
                        <a:t>事業内容</a:t>
                      </a:r>
                      <a:endParaRPr kumimoji="1" lang="ja-JP" altLang="en-US" sz="1600" dirty="0">
                        <a:latin typeface="メイリオ"/>
                        <a:ea typeface="メイリオ"/>
                        <a:cs typeface="メイリオ"/>
                      </a:endParaRPr>
                    </a:p>
                  </a:txBody>
                  <a:tcPr marL="99060" marR="99060" anchor="ct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ja-JP" altLang="en-US" sz="1600" dirty="0"/>
                        <a:t>インターネット広告事業及びコンサルティング業</a:t>
                      </a:r>
                    </a:p>
                    <a:p>
                      <a:pPr marL="171450" lvl="0" indent="-171450">
                        <a:buFont typeface="Arial"/>
                        <a:buChar char="•"/>
                      </a:pPr>
                      <a:r>
                        <a:rPr lang="ja-JP" altLang="en-US" sz="1600" dirty="0"/>
                        <a:t>地理情報データベースの制作・販売</a:t>
                      </a:r>
                    </a:p>
                  </a:txBody>
                  <a:tcPr marL="99060" marR="99060" anchor="ctr"/>
                </a:tc>
                <a:extLst>
                  <a:ext uri="{0D108BD9-81ED-4DB2-BD59-A6C34878D82A}">
                    <a16:rowId xmlns:a16="http://schemas.microsoft.com/office/drawing/2014/main" val="10006"/>
                  </a:ext>
                </a:extLst>
              </a:tr>
              <a:tr h="722446">
                <a:tc>
                  <a:txBody>
                    <a:bodyPr/>
                    <a:lstStyle/>
                    <a:p>
                      <a:pPr algn="ctr"/>
                      <a:r>
                        <a:rPr kumimoji="1" lang="ja-JP" altLang="en-US" sz="1600">
                          <a:latin typeface="メイリオ"/>
                          <a:ea typeface="メイリオ"/>
                          <a:cs typeface="メイリオ"/>
                        </a:rPr>
                        <a:t>所属団体</a:t>
                      </a:r>
                      <a:endParaRPr kumimoji="1" lang="ja-JP" altLang="en-US" sz="1600" dirty="0">
                        <a:latin typeface="メイリオ"/>
                        <a:ea typeface="メイリオ"/>
                        <a:cs typeface="メイリオ"/>
                      </a:endParaRPr>
                    </a:p>
                  </a:txBody>
                  <a:tcPr marL="99060" marR="99060" anchor="ctr"/>
                </a:tc>
                <a:tc>
                  <a:txBody>
                    <a:bodyPr/>
                    <a:lstStyle/>
                    <a:p>
                      <a:pPr marL="171450" lvl="0" indent="-171450" algn="l" defTabSz="457200" rtl="0" eaLnBrk="1" fontAlgn="base" latinLnBrk="0" hangingPunct="1">
                        <a:buFont typeface="Arial"/>
                        <a:buChar char="•"/>
                      </a:pPr>
                      <a:r>
                        <a:rPr kumimoji="1" lang="ja-JP" altLang="en-US" sz="1600" kern="1200">
                          <a:solidFill>
                            <a:schemeClr val="tx1"/>
                          </a:solidFill>
                          <a:latin typeface="+mn-lt"/>
                          <a:ea typeface="+mn-ea"/>
                          <a:cs typeface="+mn-cs"/>
                        </a:rPr>
                        <a:t>日本インタラクティブ広告協会</a:t>
                      </a:r>
                      <a:r>
                        <a:rPr kumimoji="1" lang="en-US" altLang="ja-JP" sz="1600" kern="1200" dirty="0">
                          <a:solidFill>
                            <a:schemeClr val="tx1"/>
                          </a:solidFill>
                          <a:latin typeface="+mn-lt"/>
                          <a:ea typeface="+mn-ea"/>
                          <a:cs typeface="+mn-cs"/>
                        </a:rPr>
                        <a:t>(</a:t>
                      </a:r>
                      <a:r>
                        <a:rPr kumimoji="1" lang="en-US" sz="1600" kern="1200" dirty="0">
                          <a:solidFill>
                            <a:schemeClr val="tx1"/>
                          </a:solidFill>
                          <a:latin typeface="+mn-lt"/>
                          <a:ea typeface="+mn-ea"/>
                          <a:cs typeface="+mn-cs"/>
                        </a:rPr>
                        <a:t>JIAA)</a:t>
                      </a:r>
                      <a:r>
                        <a:rPr kumimoji="1" lang="ja-JP" altLang="en-US" sz="1600" kern="1200">
                          <a:solidFill>
                            <a:schemeClr val="tx1"/>
                          </a:solidFill>
                          <a:latin typeface="+mn-lt"/>
                          <a:ea typeface="+mn-ea"/>
                          <a:cs typeface="+mn-cs"/>
                        </a:rPr>
                        <a:t>正会員</a:t>
                      </a:r>
                    </a:p>
                    <a:p>
                      <a:pPr marL="171450" lvl="0" indent="-171450" algn="l" defTabSz="457200" rtl="0" eaLnBrk="1" fontAlgn="base" latinLnBrk="0" hangingPunct="1">
                        <a:buFont typeface="Arial"/>
                        <a:buChar char="•"/>
                      </a:pPr>
                      <a:r>
                        <a:rPr kumimoji="1" lang="ja-JP" altLang="en-US" sz="1600" kern="1200">
                          <a:solidFill>
                            <a:schemeClr val="tx1"/>
                          </a:solidFill>
                          <a:latin typeface="+mn-lt"/>
                          <a:ea typeface="+mn-ea"/>
                          <a:cs typeface="+mn-cs"/>
                        </a:rPr>
                        <a:t>日本</a:t>
                      </a:r>
                      <a:r>
                        <a:rPr kumimoji="1" lang="en-US" sz="1600" kern="1200" dirty="0">
                          <a:solidFill>
                            <a:schemeClr val="tx1"/>
                          </a:solidFill>
                          <a:latin typeface="+mn-lt"/>
                          <a:ea typeface="+mn-ea"/>
                          <a:cs typeface="+mn-cs"/>
                        </a:rPr>
                        <a:t>ABC</a:t>
                      </a:r>
                      <a:r>
                        <a:rPr kumimoji="1" lang="ja-JP" altLang="en-US" sz="1600" kern="1200">
                          <a:solidFill>
                            <a:schemeClr val="tx1"/>
                          </a:solidFill>
                          <a:latin typeface="+mn-lt"/>
                          <a:ea typeface="+mn-ea"/>
                          <a:cs typeface="+mn-cs"/>
                        </a:rPr>
                        <a:t>協会 正会員</a:t>
                      </a:r>
                    </a:p>
                  </a:txBody>
                  <a:tcPr marL="99060" marR="99060" anchor="ctr"/>
                </a:tc>
                <a:extLst>
                  <a:ext uri="{0D108BD9-81ED-4DB2-BD59-A6C34878D82A}">
                    <a16:rowId xmlns:a16="http://schemas.microsoft.com/office/drawing/2014/main" val="941093366"/>
                  </a:ext>
                </a:extLst>
              </a:tr>
            </a:tbl>
          </a:graphicData>
        </a:graphic>
      </p:graphicFrame>
      <p:pic>
        <p:nvPicPr>
          <p:cNvPr id="3" name="図 2" descr="006.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1752" y="741002"/>
            <a:ext cx="4158539" cy="1584960"/>
          </a:xfrm>
          <a:prstGeom prst="rect">
            <a:avLst/>
          </a:prstGeom>
        </p:spPr>
      </p:pic>
      <p:sp>
        <p:nvSpPr>
          <p:cNvPr id="6" name="フッター プレースホルダー 5"/>
          <p:cNvSpPr>
            <a:spLocks noGrp="1"/>
          </p:cNvSpPr>
          <p:nvPr>
            <p:ph type="ftr" sz="quarter" idx="11"/>
          </p:nvPr>
        </p:nvSpPr>
        <p:spPr/>
        <p:txBody>
          <a:bodyPr/>
          <a:lstStyle/>
          <a:p>
            <a:r>
              <a:rPr kumimoji="1" lang="en-US" altLang="ja-JP" dirty="0"/>
              <a:t>(c)GeoLogic, Inc.</a:t>
            </a:r>
            <a:endParaRPr kumimoji="1" lang="ja-JP" altLang="en-US" dirty="0"/>
          </a:p>
        </p:txBody>
      </p:sp>
    </p:spTree>
    <p:extLst>
      <p:ext uri="{BB962C8B-B14F-4D97-AF65-F5344CB8AC3E}">
        <p14:creationId xmlns:p14="http://schemas.microsoft.com/office/powerpoint/2010/main" val="91594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代表者経歴</a:t>
            </a:r>
          </a:p>
        </p:txBody>
      </p:sp>
      <p:sp>
        <p:nvSpPr>
          <p:cNvPr id="4" name="コンテンツ プレースホルダー 3"/>
          <p:cNvSpPr>
            <a:spLocks noGrp="1"/>
          </p:cNvSpPr>
          <p:nvPr>
            <p:ph idx="1"/>
          </p:nvPr>
        </p:nvSpPr>
        <p:spPr/>
        <p:txBody>
          <a:bodyPr/>
          <a:lstStyle/>
          <a:p>
            <a:pPr>
              <a:buClr>
                <a:srgbClr val="47B6ED"/>
              </a:buClr>
            </a:pPr>
            <a:r>
              <a:rPr kumimoji="1" lang="ja-JP" altLang="en-US" sz="2000" dirty="0"/>
              <a:t>代表</a:t>
            </a:r>
            <a:r>
              <a:rPr lang="ja-JP" altLang="en-US" sz="2000" dirty="0"/>
              <a:t>者略歴</a:t>
            </a:r>
            <a:endParaRPr kumimoji="1" lang="en-US" altLang="ja-JP" sz="2000" dirty="0"/>
          </a:p>
          <a:p>
            <a:pPr marL="457200" lvl="1" indent="0">
              <a:buNone/>
            </a:pPr>
            <a:r>
              <a:rPr lang="ja-JP" altLang="en-US" sz="1800" b="1" dirty="0"/>
              <a:t>野口 航</a:t>
            </a:r>
            <a:r>
              <a:rPr lang="en-US" altLang="ja-JP" sz="1800" b="1" dirty="0"/>
              <a:t> / Wataru Noguchi</a:t>
            </a:r>
          </a:p>
          <a:p>
            <a:pPr lvl="1"/>
            <a:r>
              <a:rPr lang="en-US" altLang="ja-JP" sz="1600" dirty="0"/>
              <a:t>2002</a:t>
            </a:r>
            <a:r>
              <a:rPr lang="ja-JP" altLang="en-US" sz="1600" dirty="0"/>
              <a:t>年</a:t>
            </a:r>
            <a:r>
              <a:rPr lang="en-US" altLang="ja-JP" sz="1600" dirty="0"/>
              <a:t>3</a:t>
            </a:r>
            <a:r>
              <a:rPr lang="ja-JP" altLang="en-US" sz="1600" dirty="0"/>
              <a:t>月、明治大学商学部卒業。</a:t>
            </a:r>
            <a:endParaRPr lang="en-US" altLang="ja-JP" sz="1600" dirty="0"/>
          </a:p>
          <a:p>
            <a:pPr lvl="1"/>
            <a:r>
              <a:rPr lang="ja-JP" altLang="en-US" sz="1600" dirty="0"/>
              <a:t>株式会社</a:t>
            </a:r>
            <a:r>
              <a:rPr lang="en-US" altLang="ja-JP" sz="1600" dirty="0"/>
              <a:t>NTT</a:t>
            </a:r>
            <a:r>
              <a:rPr lang="ja-JP" altLang="en-US" sz="1600" dirty="0"/>
              <a:t>コミュニケーションズへ入社し、</a:t>
            </a:r>
            <a:r>
              <a:rPr lang="en-US" altLang="ja-JP" sz="1600" dirty="0"/>
              <a:t>IC</a:t>
            </a:r>
            <a:r>
              <a:rPr lang="ja-JP" altLang="en-US" sz="1600" dirty="0"/>
              <a:t>カード型電子マネーのマーケティングに従事。</a:t>
            </a:r>
            <a:endParaRPr lang="en-US" altLang="ja-JP" sz="1600" dirty="0"/>
          </a:p>
          <a:p>
            <a:pPr lvl="1"/>
            <a:r>
              <a:rPr lang="ja-JP" altLang="en-US" sz="1600" dirty="0"/>
              <a:t>株式会社サイバーエージェントに転じ、</a:t>
            </a:r>
            <a:r>
              <a:rPr lang="en-US" altLang="ja-JP" sz="1600" dirty="0"/>
              <a:t>MicroAd</a:t>
            </a:r>
            <a:r>
              <a:rPr lang="ja-JP" altLang="en-US" sz="1600" dirty="0"/>
              <a:t>の前身となるアドネットワークに</a:t>
            </a:r>
            <a:r>
              <a:rPr lang="en-US" altLang="ja-JP" sz="1600" dirty="0"/>
              <a:t>3</a:t>
            </a:r>
            <a:r>
              <a:rPr lang="ja-JP" altLang="en-US" sz="1600" dirty="0"/>
              <a:t>番目の社員として加入。アルゴリズム開発やマーケティングを行う。</a:t>
            </a:r>
            <a:endParaRPr lang="en-US" altLang="ja-JP" sz="1600" dirty="0"/>
          </a:p>
          <a:p>
            <a:pPr lvl="1"/>
            <a:r>
              <a:rPr lang="en-US" altLang="ja-JP" sz="1600" dirty="0"/>
              <a:t>2007</a:t>
            </a:r>
            <a:r>
              <a:rPr lang="ja-JP" altLang="en-US" sz="1600" dirty="0"/>
              <a:t>年、事業拡大に伴い株式会社マイクロアドを会社分割。</a:t>
            </a:r>
            <a:r>
              <a:rPr lang="en-US" altLang="ja-JP" sz="1600" dirty="0"/>
              <a:t>2011</a:t>
            </a:r>
            <a:r>
              <a:rPr lang="ja-JP" altLang="en-US" sz="1600" dirty="0"/>
              <a:t>年、京都研究所所長に就任。</a:t>
            </a:r>
          </a:p>
          <a:p>
            <a:pPr lvl="1"/>
            <a:r>
              <a:rPr lang="en-US" altLang="ja-JP" sz="1600" dirty="0"/>
              <a:t>DSP</a:t>
            </a:r>
            <a:r>
              <a:rPr lang="ja-JP" altLang="en-US" sz="1600" dirty="0"/>
              <a:t>「</a:t>
            </a:r>
            <a:r>
              <a:rPr lang="en-US" altLang="ja-JP" sz="1600" dirty="0"/>
              <a:t>MicroAd BLADE</a:t>
            </a:r>
            <a:r>
              <a:rPr lang="ja-JP" altLang="en-US" sz="1600" dirty="0"/>
              <a:t>」の事業化提案が採用され事業開始。主に担当した最適化エンジンやターゲティングエンジンが市場から評価され国内で最大級のシェアを獲得。</a:t>
            </a:r>
          </a:p>
          <a:p>
            <a:pPr lvl="1"/>
            <a:r>
              <a:rPr lang="en-US" altLang="ja-JP" sz="1600" dirty="0"/>
              <a:t>2014</a:t>
            </a:r>
            <a:r>
              <a:rPr lang="ja-JP" altLang="en-US" sz="1600" dirty="0"/>
              <a:t>年</a:t>
            </a:r>
            <a:r>
              <a:rPr lang="en-US" altLang="ja-JP" sz="1600" dirty="0"/>
              <a:t>11</a:t>
            </a:r>
            <a:r>
              <a:rPr lang="ja-JP" altLang="en-US" sz="1600" dirty="0"/>
              <a:t>月、位置情報ベンチャーである株式会社ジオロジックを設立。</a:t>
            </a:r>
            <a:endParaRPr lang="en-US" altLang="ja-JP" sz="1600" dirty="0"/>
          </a:p>
          <a:p>
            <a:endParaRPr kumimoji="1" lang="en-US" altLang="ja-JP" dirty="0"/>
          </a:p>
          <a:p>
            <a:pPr lvl="1"/>
            <a:r>
              <a:rPr kumimoji="1" lang="ja-JP" altLang="en-US" sz="1800" dirty="0"/>
              <a:t>代表者ブログ</a:t>
            </a:r>
            <a:endParaRPr kumimoji="1" lang="en-US" altLang="ja-JP" sz="1800" dirty="0"/>
          </a:p>
          <a:p>
            <a:pPr lvl="2"/>
            <a:r>
              <a:rPr lang="en-US" altLang="ja-JP" dirty="0"/>
              <a:t>Defining the Future</a:t>
            </a:r>
          </a:p>
          <a:p>
            <a:pPr lvl="2"/>
            <a:r>
              <a:rPr kumimoji="1" lang="en-US" altLang="ja-JP" dirty="0"/>
              <a:t>http://</a:t>
            </a:r>
            <a:r>
              <a:rPr kumimoji="1" lang="en-US" altLang="ja-JP" dirty="0" err="1"/>
              <a:t>noglog.com</a:t>
            </a:r>
            <a:endParaRPr kumimoji="1" lang="ja-JP" altLang="en-US" dirty="0"/>
          </a:p>
        </p:txBody>
      </p:sp>
      <p:sp>
        <p:nvSpPr>
          <p:cNvPr id="6" name="フッター プレースホルダー 5"/>
          <p:cNvSpPr>
            <a:spLocks noGrp="1"/>
          </p:cNvSpPr>
          <p:nvPr>
            <p:ph type="ftr" sz="quarter" idx="11"/>
          </p:nvPr>
        </p:nvSpPr>
        <p:spPr/>
        <p:txBody>
          <a:bodyPr/>
          <a:lstStyle/>
          <a:p>
            <a:r>
              <a:rPr kumimoji="1" lang="en-US" altLang="ja-JP" dirty="0"/>
              <a:t>(c)GeoLogic, Inc.</a:t>
            </a:r>
            <a:endParaRPr kumimoji="1" lang="ja-JP" altLang="en-US" dirty="0"/>
          </a:p>
        </p:txBody>
      </p:sp>
      <p:sp>
        <p:nvSpPr>
          <p:cNvPr id="3" name="スライド番号プレースホルダー 2"/>
          <p:cNvSpPr>
            <a:spLocks noGrp="1"/>
          </p:cNvSpPr>
          <p:nvPr>
            <p:ph type="sldNum" sz="quarter" idx="12"/>
          </p:nvPr>
        </p:nvSpPr>
        <p:spPr/>
        <p:txBody>
          <a:bodyPr/>
          <a:lstStyle/>
          <a:p>
            <a:fld id="{04ACE752-BD15-4044-A9B6-0BE975522DFF}" type="slidenum">
              <a:rPr kumimoji="1" lang="ja-JP" altLang="en-US" smtClean="0"/>
              <a:t>41</a:t>
            </a:fld>
            <a:endParaRPr kumimoji="1" lang="ja-JP" altLang="en-US"/>
          </a:p>
        </p:txBody>
      </p:sp>
    </p:spTree>
    <p:extLst>
      <p:ext uri="{BB962C8B-B14F-4D97-AF65-F5344CB8AC3E}">
        <p14:creationId xmlns:p14="http://schemas.microsoft.com/office/powerpoint/2010/main" val="11448526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ー 4"/>
          <p:cNvSpPr>
            <a:spLocks noGrp="1"/>
          </p:cNvSpPr>
          <p:nvPr>
            <p:ph type="ftr" sz="quarter" idx="11"/>
          </p:nvPr>
        </p:nvSpPr>
        <p:spPr/>
        <p:txBody>
          <a:bodyPr/>
          <a:lstStyle/>
          <a:p>
            <a:r>
              <a:rPr lang="en-US" altLang="ja-JP" dirty="0"/>
              <a:t>(c)GeoLogic, Inc.</a:t>
            </a:r>
            <a:endParaRPr lang="ja-JP" altLang="en-US" dirty="0"/>
          </a:p>
        </p:txBody>
      </p:sp>
      <p:sp>
        <p:nvSpPr>
          <p:cNvPr id="4" name="スライド番号プレースホルダー 3"/>
          <p:cNvSpPr>
            <a:spLocks noGrp="1"/>
          </p:cNvSpPr>
          <p:nvPr>
            <p:ph type="sldNum" sz="quarter" idx="12"/>
          </p:nvPr>
        </p:nvSpPr>
        <p:spPr/>
        <p:txBody>
          <a:bodyPr/>
          <a:lstStyle/>
          <a:p>
            <a:fld id="{04ACE752-BD15-4044-A9B6-0BE975522DFF}" type="slidenum">
              <a:rPr kumimoji="1" lang="ja-JP" altLang="en-US" smtClean="0"/>
              <a:t>42</a:t>
            </a:fld>
            <a:endParaRPr kumimoji="1" lang="ja-JP" altLang="en-US"/>
          </a:p>
        </p:txBody>
      </p:sp>
      <p:sp>
        <p:nvSpPr>
          <p:cNvPr id="2" name="タイトル 1"/>
          <p:cNvSpPr>
            <a:spLocks noGrp="1"/>
          </p:cNvSpPr>
          <p:nvPr>
            <p:ph type="ctrTitle" idx="4294967295"/>
          </p:nvPr>
        </p:nvSpPr>
        <p:spPr>
          <a:xfrm>
            <a:off x="3728962" y="2460660"/>
            <a:ext cx="5226424" cy="596900"/>
          </a:xfrm>
          <a:prstGeom prst="rect">
            <a:avLst/>
          </a:prstGeom>
        </p:spPr>
        <p:txBody>
          <a:bodyPr/>
          <a:lstStyle/>
          <a:p>
            <a:r>
              <a:rPr kumimoji="1" lang="ja-JP" altLang="en-US" dirty="0">
                <a:solidFill>
                  <a:srgbClr val="329FFB"/>
                </a:solidFill>
              </a:rPr>
              <a:t>お問い合せ</a:t>
            </a:r>
          </a:p>
        </p:txBody>
      </p:sp>
      <p:sp>
        <p:nvSpPr>
          <p:cNvPr id="3" name="コンテンツ プレースホルダー 2"/>
          <p:cNvSpPr>
            <a:spLocks noGrp="1"/>
          </p:cNvSpPr>
          <p:nvPr>
            <p:ph type="subTitle" idx="4294967295"/>
          </p:nvPr>
        </p:nvSpPr>
        <p:spPr>
          <a:xfrm>
            <a:off x="3728962" y="3057560"/>
            <a:ext cx="5226424" cy="1016000"/>
          </a:xfrm>
          <a:prstGeom prst="rect">
            <a:avLst/>
          </a:prstGeom>
        </p:spPr>
        <p:txBody>
          <a:bodyPr anchor="ctr">
            <a:normAutofit fontScale="92500" lnSpcReduction="20000"/>
          </a:bodyPr>
          <a:lstStyle/>
          <a:p>
            <a:pPr marL="0" indent="0">
              <a:buNone/>
            </a:pPr>
            <a:r>
              <a:rPr lang="ja-JP" altLang="en-US" sz="1800" dirty="0"/>
              <a:t>株式会社ジオロジック</a:t>
            </a:r>
            <a:endParaRPr lang="en-US" altLang="ja-JP" sz="1800" dirty="0"/>
          </a:p>
          <a:p>
            <a:pPr marL="0" indent="0">
              <a:buNone/>
            </a:pPr>
            <a:br>
              <a:rPr lang="en-US" altLang="ja-JP" dirty="0"/>
            </a:br>
            <a:r>
              <a:rPr lang="en-US" altLang="ja-JP" dirty="0" err="1"/>
              <a:t>sales@geologic.co.jp</a:t>
            </a:r>
            <a:endParaRPr lang="en-US" altLang="ja-JP" dirty="0"/>
          </a:p>
          <a:p>
            <a:pPr marL="0" indent="0">
              <a:buNone/>
            </a:pPr>
            <a:r>
              <a:rPr lang="en-US" altLang="ja-JP" dirty="0"/>
              <a:t>03-6712-7979</a:t>
            </a:r>
            <a:endParaRPr kumimoji="1" lang="ja-JP" altLang="en-US" dirty="0"/>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96426" y="2949544"/>
            <a:ext cx="1612900" cy="1612900"/>
          </a:xfrm>
          <a:prstGeom prst="rect">
            <a:avLst/>
          </a:prstGeom>
        </p:spPr>
      </p:pic>
      <p:sp>
        <p:nvSpPr>
          <p:cNvPr id="7" name="Rectangle 6"/>
          <p:cNvSpPr/>
          <p:nvPr/>
        </p:nvSpPr>
        <p:spPr>
          <a:xfrm>
            <a:off x="3728962" y="4273046"/>
            <a:ext cx="5306840" cy="630942"/>
          </a:xfrm>
          <a:prstGeom prst="rect">
            <a:avLst/>
          </a:prstGeom>
        </p:spPr>
        <p:txBody>
          <a:bodyPr wrap="square">
            <a:spAutoFit/>
          </a:bodyPr>
          <a:lstStyle/>
          <a:p>
            <a:r>
              <a:rPr lang="ja-JP" altLang="en-US" sz="2000" dirty="0">
                <a:solidFill>
                  <a:srgbClr val="329FFB"/>
                </a:solidFill>
                <a:latin typeface="Meiryo" charset="-128"/>
                <a:ea typeface="Meiryo" charset="-128"/>
                <a:cs typeface="Meiryo" charset="-128"/>
              </a:rPr>
              <a:t>最新版</a:t>
            </a:r>
            <a:r>
              <a:rPr lang="en-US" sz="2000" dirty="0">
                <a:solidFill>
                  <a:srgbClr val="329FFB"/>
                </a:solidFill>
                <a:latin typeface="Meiryo" charset="-128"/>
                <a:ea typeface="Meiryo" charset="-128"/>
                <a:cs typeface="Meiryo" charset="-128"/>
              </a:rPr>
              <a:t>GeoLogic </a:t>
            </a:r>
            <a:r>
              <a:rPr lang="en-US" sz="2000" dirty="0" err="1">
                <a:solidFill>
                  <a:srgbClr val="329FFB"/>
                </a:solidFill>
                <a:latin typeface="Meiryo" charset="-128"/>
                <a:ea typeface="Meiryo" charset="-128"/>
                <a:cs typeface="Meiryo" charset="-128"/>
              </a:rPr>
              <a:t>Ad資料</a:t>
            </a:r>
            <a:endParaRPr lang="en-US" sz="2000" dirty="0">
              <a:solidFill>
                <a:srgbClr val="329FFB"/>
              </a:solidFill>
              <a:latin typeface="Meiryo" charset="-128"/>
              <a:ea typeface="Meiryo" charset="-128"/>
              <a:cs typeface="Meiryo" charset="-128"/>
            </a:endParaRPr>
          </a:p>
          <a:p>
            <a:r>
              <a:rPr lang="en-US" sz="1500" dirty="0">
                <a:latin typeface="Meiryo" charset="-128"/>
                <a:ea typeface="Meiryo" charset="-128"/>
                <a:cs typeface="Meiryo" charset="-128"/>
              </a:rPr>
              <a:t>http://</a:t>
            </a:r>
            <a:r>
              <a:rPr lang="en-US" sz="1500" dirty="0" err="1">
                <a:latin typeface="Meiryo" charset="-128"/>
                <a:ea typeface="Meiryo" charset="-128"/>
                <a:cs typeface="Meiryo" charset="-128"/>
              </a:rPr>
              <a:t>estimator.geo-logic.jp</a:t>
            </a:r>
            <a:r>
              <a:rPr lang="en-US" sz="1500" dirty="0">
                <a:latin typeface="Meiryo" charset="-128"/>
                <a:ea typeface="Meiryo" charset="-128"/>
                <a:cs typeface="Meiryo" charset="-128"/>
              </a:rPr>
              <a:t>/advertiser/</a:t>
            </a:r>
          </a:p>
        </p:txBody>
      </p:sp>
    </p:spTree>
    <p:extLst>
      <p:ext uri="{BB962C8B-B14F-4D97-AF65-F5344CB8AC3E}">
        <p14:creationId xmlns:p14="http://schemas.microsoft.com/office/powerpoint/2010/main" val="14434607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ja-JP" altLang="en-US" dirty="0">
                <a:solidFill>
                  <a:schemeClr val="tx1"/>
                </a:solidFill>
              </a:rPr>
              <a:t>従来のターゲティングと位置情報広告との違い</a:t>
            </a:r>
          </a:p>
        </p:txBody>
      </p:sp>
      <p:sp>
        <p:nvSpPr>
          <p:cNvPr id="4" name="フッター プレースホルダー 3"/>
          <p:cNvSpPr>
            <a:spLocks noGrp="1"/>
          </p:cNvSpPr>
          <p:nvPr>
            <p:ph type="ftr" sz="quarter" idx="11"/>
          </p:nvPr>
        </p:nvSpPr>
        <p:spPr/>
        <p:txBody>
          <a:bodyPr/>
          <a:lstStyle/>
          <a:p>
            <a:r>
              <a:rPr kumimoji="1" lang="en-US" altLang="ja-JP" dirty="0"/>
              <a:t>(c)GeoLogic, Inc.</a:t>
            </a:r>
            <a:endParaRPr kumimoji="1" lang="ja-JP" altLang="en-US" dirty="0"/>
          </a:p>
        </p:txBody>
      </p:sp>
      <p:sp>
        <p:nvSpPr>
          <p:cNvPr id="5" name="スライド番号プレースホルダー 4"/>
          <p:cNvSpPr>
            <a:spLocks noGrp="1"/>
          </p:cNvSpPr>
          <p:nvPr>
            <p:ph type="sldNum" sz="quarter" idx="12"/>
          </p:nvPr>
        </p:nvSpPr>
        <p:spPr>
          <a:xfrm>
            <a:off x="7618564" y="6609798"/>
            <a:ext cx="2311400" cy="248203"/>
          </a:xfrm>
        </p:spPr>
        <p:txBody>
          <a:bodyPr/>
          <a:lstStyle/>
          <a:p>
            <a:fld id="{04ACE752-BD15-4044-A9B6-0BE975522DFF}" type="slidenum">
              <a:rPr kumimoji="1" lang="ja-JP" altLang="en-US" smtClean="0"/>
              <a:t>5</a:t>
            </a:fld>
            <a:endParaRPr kumimoji="1" lang="ja-JP" altLang="en-US"/>
          </a:p>
        </p:txBody>
      </p:sp>
      <p:sp>
        <p:nvSpPr>
          <p:cNvPr id="7" name="テキスト ボックス 6"/>
          <p:cNvSpPr txBox="1"/>
          <p:nvPr/>
        </p:nvSpPr>
        <p:spPr>
          <a:xfrm>
            <a:off x="724138" y="1229899"/>
            <a:ext cx="3416320" cy="646331"/>
          </a:xfrm>
          <a:prstGeom prst="rect">
            <a:avLst/>
          </a:prstGeom>
          <a:noFill/>
        </p:spPr>
        <p:txBody>
          <a:bodyPr wrap="none" rtlCol="0">
            <a:spAutoFit/>
          </a:bodyPr>
          <a:lstStyle/>
          <a:p>
            <a:pPr algn="ctr"/>
            <a:r>
              <a:rPr lang="ja-JP" altLang="en-US" dirty="0">
                <a:latin typeface="+mj-ea"/>
                <a:ea typeface="+mj-ea"/>
              </a:rPr>
              <a:t>これまでの</a:t>
            </a:r>
            <a:endParaRPr lang="en-US" altLang="ja-JP" dirty="0">
              <a:latin typeface="+mj-ea"/>
              <a:ea typeface="+mj-ea"/>
            </a:endParaRPr>
          </a:p>
          <a:p>
            <a:pPr algn="ctr"/>
            <a:r>
              <a:rPr lang="ja-JP" altLang="en-US" dirty="0">
                <a:latin typeface="+mj-ea"/>
                <a:ea typeface="+mj-ea"/>
              </a:rPr>
              <a:t>オーディエンスターゲティング</a:t>
            </a:r>
            <a:endParaRPr kumimoji="1" lang="ja-JP" altLang="en-US" dirty="0">
              <a:latin typeface="+mj-ea"/>
              <a:ea typeface="+mj-ea"/>
            </a:endParaRPr>
          </a:p>
        </p:txBody>
      </p:sp>
      <p:sp>
        <p:nvSpPr>
          <p:cNvPr id="8" name="テキスト ボックス 7"/>
          <p:cNvSpPr txBox="1"/>
          <p:nvPr/>
        </p:nvSpPr>
        <p:spPr>
          <a:xfrm>
            <a:off x="6663375" y="1349719"/>
            <a:ext cx="1569660" cy="369332"/>
          </a:xfrm>
          <a:prstGeom prst="rect">
            <a:avLst/>
          </a:prstGeom>
          <a:noFill/>
        </p:spPr>
        <p:txBody>
          <a:bodyPr wrap="none" rtlCol="0">
            <a:spAutoFit/>
          </a:bodyPr>
          <a:lstStyle/>
          <a:p>
            <a:pPr algn="ctr"/>
            <a:r>
              <a:rPr lang="ja-JP" altLang="en-US" dirty="0">
                <a:latin typeface="+mj-ea"/>
                <a:ea typeface="+mj-ea"/>
              </a:rPr>
              <a:t>位置情報広告</a:t>
            </a:r>
            <a:endParaRPr kumimoji="1" lang="ja-JP" altLang="en-US" dirty="0">
              <a:latin typeface="+mj-ea"/>
              <a:ea typeface="+mj-ea"/>
            </a:endParaRPr>
          </a:p>
        </p:txBody>
      </p:sp>
      <p:cxnSp>
        <p:nvCxnSpPr>
          <p:cNvPr id="10" name="直線コネクタ 9"/>
          <p:cNvCxnSpPr/>
          <p:nvPr/>
        </p:nvCxnSpPr>
        <p:spPr>
          <a:xfrm>
            <a:off x="4866105" y="962526"/>
            <a:ext cx="0" cy="5534527"/>
          </a:xfrm>
          <a:prstGeom prst="line">
            <a:avLst/>
          </a:prstGeom>
          <a:ln>
            <a:solidFill>
              <a:schemeClr val="accent6">
                <a:lumMod val="60000"/>
                <a:lumOff val="40000"/>
              </a:schemeClr>
            </a:solidFill>
            <a:prstDash val="dot"/>
          </a:ln>
          <a:effectLst/>
        </p:spPr>
        <p:style>
          <a:lnRef idx="2">
            <a:schemeClr val="accent1"/>
          </a:lnRef>
          <a:fillRef idx="0">
            <a:schemeClr val="accent1"/>
          </a:fillRef>
          <a:effectRef idx="1">
            <a:schemeClr val="accent1"/>
          </a:effectRef>
          <a:fontRef idx="minor">
            <a:schemeClr val="tx1"/>
          </a:fontRef>
        </p:style>
      </p:cxnSp>
      <p:grpSp>
        <p:nvGrpSpPr>
          <p:cNvPr id="14" name="図形グループ 13"/>
          <p:cNvGrpSpPr/>
          <p:nvPr/>
        </p:nvGrpSpPr>
        <p:grpSpPr>
          <a:xfrm>
            <a:off x="366297" y="2272629"/>
            <a:ext cx="1764632" cy="1136316"/>
            <a:chOff x="574843" y="2205789"/>
            <a:chExt cx="1764632" cy="1136316"/>
          </a:xfrm>
        </p:grpSpPr>
        <p:sp>
          <p:nvSpPr>
            <p:cNvPr id="11" name="正方形/長方形 10"/>
            <p:cNvSpPr/>
            <p:nvPr/>
          </p:nvSpPr>
          <p:spPr>
            <a:xfrm>
              <a:off x="1189789" y="2205789"/>
              <a:ext cx="1149685" cy="77536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2" name="平行四辺形 11"/>
            <p:cNvSpPr/>
            <p:nvPr/>
          </p:nvSpPr>
          <p:spPr>
            <a:xfrm>
              <a:off x="574843" y="2981158"/>
              <a:ext cx="1764632" cy="360947"/>
            </a:xfrm>
            <a:prstGeom prst="parallelogram">
              <a:avLst>
                <a:gd name="adj" fmla="val 16787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1248613" y="2272629"/>
              <a:ext cx="1026723" cy="62296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sp>
        <p:nvSpPr>
          <p:cNvPr id="15" name="テキスト ボックス 14"/>
          <p:cNvSpPr txBox="1"/>
          <p:nvPr/>
        </p:nvSpPr>
        <p:spPr>
          <a:xfrm>
            <a:off x="2392951" y="2165714"/>
            <a:ext cx="1675960" cy="1323439"/>
          </a:xfrm>
          <a:prstGeom prst="rect">
            <a:avLst/>
          </a:prstGeom>
          <a:noFill/>
        </p:spPr>
        <p:txBody>
          <a:bodyPr wrap="none" rtlCol="0">
            <a:spAutoFit/>
          </a:bodyPr>
          <a:lstStyle/>
          <a:p>
            <a:r>
              <a:rPr kumimoji="1" lang="ja-JP" altLang="en-US" sz="1600" dirty="0">
                <a:solidFill>
                  <a:srgbClr val="2C85D1"/>
                </a:solidFill>
                <a:latin typeface="+mj-ea"/>
                <a:ea typeface="+mj-ea"/>
              </a:rPr>
              <a:t>対象</a:t>
            </a:r>
            <a:endParaRPr kumimoji="1" lang="en-US" altLang="ja-JP" sz="1600" dirty="0">
              <a:solidFill>
                <a:srgbClr val="2C85D1"/>
              </a:solidFill>
              <a:latin typeface="+mj-ea"/>
              <a:ea typeface="+mj-ea"/>
            </a:endParaRPr>
          </a:p>
          <a:p>
            <a:r>
              <a:rPr lang="ja-JP" altLang="ja-JP" sz="1600" dirty="0">
                <a:latin typeface="+mj-ea"/>
                <a:ea typeface="+mj-ea"/>
              </a:rPr>
              <a:t>　</a:t>
            </a:r>
            <a:r>
              <a:rPr kumimoji="1" lang="en-US" altLang="ja-JP" sz="1600" dirty="0">
                <a:latin typeface="+mj-ea"/>
                <a:ea typeface="+mj-ea"/>
              </a:rPr>
              <a:t>PC</a:t>
            </a:r>
            <a:r>
              <a:rPr kumimoji="1" lang="ja-JP" altLang="en-US" sz="1600" dirty="0">
                <a:latin typeface="+mj-ea"/>
                <a:ea typeface="+mj-ea"/>
              </a:rPr>
              <a:t>のブラウザ</a:t>
            </a:r>
            <a:endParaRPr kumimoji="1" lang="en-US" altLang="ja-JP" sz="1600" dirty="0">
              <a:latin typeface="+mj-ea"/>
              <a:ea typeface="+mj-ea"/>
            </a:endParaRPr>
          </a:p>
          <a:p>
            <a:endParaRPr kumimoji="1" lang="en-US" altLang="ja-JP" sz="1600" dirty="0">
              <a:latin typeface="+mj-ea"/>
              <a:ea typeface="+mj-ea"/>
            </a:endParaRPr>
          </a:p>
          <a:p>
            <a:r>
              <a:rPr lang="ja-JP" altLang="en-US" sz="1600" dirty="0">
                <a:solidFill>
                  <a:srgbClr val="2C85D1"/>
                </a:solidFill>
                <a:latin typeface="+mj-ea"/>
                <a:ea typeface="+mj-ea"/>
              </a:rPr>
              <a:t>ユーザー</a:t>
            </a:r>
            <a:r>
              <a:rPr lang="en-US" altLang="ja-JP" sz="1600" dirty="0">
                <a:solidFill>
                  <a:srgbClr val="2C85D1"/>
                </a:solidFill>
                <a:latin typeface="+mj-ea"/>
                <a:ea typeface="+mj-ea"/>
              </a:rPr>
              <a:t>ID</a:t>
            </a:r>
          </a:p>
          <a:p>
            <a:r>
              <a:rPr kumimoji="1" lang="ja-JP" altLang="ja-JP" sz="1600" dirty="0">
                <a:latin typeface="+mj-ea"/>
                <a:ea typeface="+mj-ea"/>
              </a:rPr>
              <a:t>　</a:t>
            </a:r>
            <a:r>
              <a:rPr kumimoji="1" lang="en-US" altLang="ja-JP" sz="1600" dirty="0">
                <a:latin typeface="+mj-ea"/>
                <a:ea typeface="+mj-ea"/>
              </a:rPr>
              <a:t>cookie</a:t>
            </a:r>
            <a:endParaRPr kumimoji="1" lang="ja-JP" altLang="en-US" sz="1600" dirty="0">
              <a:latin typeface="+mj-ea"/>
              <a:ea typeface="+mj-ea"/>
            </a:endParaRPr>
          </a:p>
        </p:txBody>
      </p:sp>
      <p:sp>
        <p:nvSpPr>
          <p:cNvPr id="16" name="テキスト ボックス 15"/>
          <p:cNvSpPr txBox="1"/>
          <p:nvPr/>
        </p:nvSpPr>
        <p:spPr>
          <a:xfrm>
            <a:off x="7287839" y="2165714"/>
            <a:ext cx="2441694" cy="1323439"/>
          </a:xfrm>
          <a:prstGeom prst="rect">
            <a:avLst/>
          </a:prstGeom>
          <a:noFill/>
        </p:spPr>
        <p:txBody>
          <a:bodyPr wrap="none" rtlCol="0">
            <a:spAutoFit/>
          </a:bodyPr>
          <a:lstStyle/>
          <a:p>
            <a:r>
              <a:rPr kumimoji="1" lang="ja-JP" altLang="en-US" sz="1600" dirty="0">
                <a:solidFill>
                  <a:srgbClr val="2C85D1"/>
                </a:solidFill>
                <a:latin typeface="+mj-ea"/>
                <a:ea typeface="+mj-ea"/>
              </a:rPr>
              <a:t>対象</a:t>
            </a:r>
            <a:endParaRPr kumimoji="1" lang="en-US" altLang="ja-JP" sz="1600" dirty="0">
              <a:solidFill>
                <a:srgbClr val="2C85D1"/>
              </a:solidFill>
              <a:latin typeface="+mj-ea"/>
              <a:ea typeface="+mj-ea"/>
            </a:endParaRPr>
          </a:p>
          <a:p>
            <a:r>
              <a:rPr lang="ja-JP" altLang="ja-JP" sz="1600" dirty="0">
                <a:latin typeface="+mj-ea"/>
                <a:ea typeface="+mj-ea"/>
              </a:rPr>
              <a:t>　</a:t>
            </a:r>
            <a:r>
              <a:rPr lang="ja-JP" altLang="en-US" sz="1600" dirty="0">
                <a:latin typeface="+mj-ea"/>
                <a:ea typeface="+mj-ea"/>
              </a:rPr>
              <a:t>スマートフォンアプリ</a:t>
            </a:r>
            <a:endParaRPr kumimoji="1" lang="en-US" altLang="ja-JP" sz="1600" dirty="0">
              <a:latin typeface="+mj-ea"/>
              <a:ea typeface="+mj-ea"/>
            </a:endParaRPr>
          </a:p>
          <a:p>
            <a:endParaRPr kumimoji="1" lang="en-US" altLang="ja-JP" sz="1600" dirty="0">
              <a:latin typeface="+mj-ea"/>
              <a:ea typeface="+mj-ea"/>
            </a:endParaRPr>
          </a:p>
          <a:p>
            <a:r>
              <a:rPr lang="ja-JP" altLang="en-US" sz="1600" dirty="0">
                <a:solidFill>
                  <a:srgbClr val="2C85D1"/>
                </a:solidFill>
                <a:latin typeface="+mj-ea"/>
                <a:ea typeface="+mj-ea"/>
              </a:rPr>
              <a:t>ユーザー</a:t>
            </a:r>
            <a:r>
              <a:rPr lang="en-US" altLang="ja-JP" sz="1600" dirty="0">
                <a:solidFill>
                  <a:srgbClr val="2C85D1"/>
                </a:solidFill>
                <a:latin typeface="+mj-ea"/>
                <a:ea typeface="+mj-ea"/>
              </a:rPr>
              <a:t>ID</a:t>
            </a:r>
          </a:p>
          <a:p>
            <a:r>
              <a:rPr kumimoji="1" lang="ja-JP" altLang="ja-JP" sz="1600" dirty="0">
                <a:latin typeface="+mj-ea"/>
                <a:ea typeface="+mj-ea"/>
              </a:rPr>
              <a:t>　</a:t>
            </a:r>
            <a:r>
              <a:rPr kumimoji="1" lang="en-US" altLang="ja-JP" sz="1600" dirty="0">
                <a:latin typeface="+mj-ea"/>
                <a:ea typeface="+mj-ea"/>
              </a:rPr>
              <a:t>IDFA/Advertising ID</a:t>
            </a:r>
            <a:endParaRPr kumimoji="1" lang="ja-JP" altLang="en-US" sz="1600" dirty="0">
              <a:latin typeface="+mj-ea"/>
              <a:ea typeface="+mj-ea"/>
            </a:endParaRPr>
          </a:p>
        </p:txBody>
      </p:sp>
      <p:grpSp>
        <p:nvGrpSpPr>
          <p:cNvPr id="35" name="図形グループ 34"/>
          <p:cNvGrpSpPr/>
          <p:nvPr/>
        </p:nvGrpSpPr>
        <p:grpSpPr>
          <a:xfrm>
            <a:off x="5913877" y="2210659"/>
            <a:ext cx="808141" cy="1503558"/>
            <a:chOff x="5713309" y="3007888"/>
            <a:chExt cx="1322736" cy="2460969"/>
          </a:xfrm>
        </p:grpSpPr>
        <p:sp>
          <p:nvSpPr>
            <p:cNvPr id="18" name="角丸四角形 17"/>
            <p:cNvSpPr/>
            <p:nvPr/>
          </p:nvSpPr>
          <p:spPr>
            <a:xfrm>
              <a:off x="5713309" y="3007888"/>
              <a:ext cx="1322736" cy="2460969"/>
            </a:xfrm>
            <a:prstGeom prst="roundRect">
              <a:avLst>
                <a:gd name="adj" fmla="val 7108"/>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sz="1200"/>
            </a:p>
          </p:txBody>
        </p:sp>
        <p:sp>
          <p:nvSpPr>
            <p:cNvPr id="19" name="角丸四角形 18"/>
            <p:cNvSpPr/>
            <p:nvPr/>
          </p:nvSpPr>
          <p:spPr>
            <a:xfrm>
              <a:off x="5781393" y="3165551"/>
              <a:ext cx="1197850" cy="1943402"/>
            </a:xfrm>
            <a:prstGeom prst="roundRect">
              <a:avLst>
                <a:gd name="adj" fmla="val 7108"/>
              </a:avLst>
            </a:prstGeom>
            <a:solidFill>
              <a:srgbClr val="FFFFFF"/>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a:latin typeface="+mj-ea"/>
                <a:ea typeface="+mj-ea"/>
              </a:endParaRPr>
            </a:p>
          </p:txBody>
        </p:sp>
        <p:sp>
          <p:nvSpPr>
            <p:cNvPr id="20" name="円/楕円 19"/>
            <p:cNvSpPr/>
            <p:nvPr/>
          </p:nvSpPr>
          <p:spPr>
            <a:xfrm>
              <a:off x="6238513" y="5157589"/>
              <a:ext cx="282053" cy="282053"/>
            </a:xfrm>
            <a:prstGeom prst="ellipse">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sz="1200"/>
            </a:p>
          </p:txBody>
        </p:sp>
      </p:grpSp>
      <p:grpSp>
        <p:nvGrpSpPr>
          <p:cNvPr id="45" name="図形グループ 44"/>
          <p:cNvGrpSpPr/>
          <p:nvPr/>
        </p:nvGrpSpPr>
        <p:grpSpPr>
          <a:xfrm>
            <a:off x="657811" y="4942666"/>
            <a:ext cx="1099904" cy="890953"/>
            <a:chOff x="488504" y="4372450"/>
            <a:chExt cx="1872651" cy="1516900"/>
          </a:xfrm>
        </p:grpSpPr>
        <p:grpSp>
          <p:nvGrpSpPr>
            <p:cNvPr id="38" name="図形グループ 37"/>
            <p:cNvGrpSpPr/>
            <p:nvPr/>
          </p:nvGrpSpPr>
          <p:grpSpPr>
            <a:xfrm>
              <a:off x="842211" y="4372450"/>
              <a:ext cx="1224579" cy="948182"/>
              <a:chOff x="842211" y="4372450"/>
              <a:chExt cx="1224579" cy="948182"/>
            </a:xfrm>
          </p:grpSpPr>
          <p:sp>
            <p:nvSpPr>
              <p:cNvPr id="36" name="正方形/長方形 35"/>
              <p:cNvSpPr/>
              <p:nvPr/>
            </p:nvSpPr>
            <p:spPr>
              <a:xfrm>
                <a:off x="842211" y="4491789"/>
                <a:ext cx="1224579" cy="828843"/>
              </a:xfrm>
              <a:prstGeom prst="rect">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900">
                  <a:solidFill>
                    <a:srgbClr val="000000"/>
                  </a:solidFill>
                </a:endParaRPr>
              </a:p>
            </p:txBody>
          </p:sp>
          <p:sp>
            <p:nvSpPr>
              <p:cNvPr id="37" name="正方形/長方形 36"/>
              <p:cNvSpPr/>
              <p:nvPr/>
            </p:nvSpPr>
            <p:spPr>
              <a:xfrm>
                <a:off x="842211" y="4372450"/>
                <a:ext cx="1224579" cy="11933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900">
                  <a:solidFill>
                    <a:srgbClr val="000000"/>
                  </a:solidFill>
                </a:endParaRPr>
              </a:p>
            </p:txBody>
          </p:sp>
        </p:grpSp>
        <p:grpSp>
          <p:nvGrpSpPr>
            <p:cNvPr id="39" name="図形グループ 38"/>
            <p:cNvGrpSpPr/>
            <p:nvPr/>
          </p:nvGrpSpPr>
          <p:grpSpPr>
            <a:xfrm>
              <a:off x="1136576" y="4653136"/>
              <a:ext cx="1224579" cy="948182"/>
              <a:chOff x="842211" y="4372450"/>
              <a:chExt cx="1224579" cy="948182"/>
            </a:xfrm>
          </p:grpSpPr>
          <p:sp>
            <p:nvSpPr>
              <p:cNvPr id="40" name="正方形/長方形 39"/>
              <p:cNvSpPr/>
              <p:nvPr/>
            </p:nvSpPr>
            <p:spPr>
              <a:xfrm>
                <a:off x="842211" y="4491789"/>
                <a:ext cx="1224579" cy="828843"/>
              </a:xfrm>
              <a:prstGeom prst="rect">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900">
                  <a:solidFill>
                    <a:srgbClr val="000000"/>
                  </a:solidFill>
                </a:endParaRPr>
              </a:p>
            </p:txBody>
          </p:sp>
          <p:sp>
            <p:nvSpPr>
              <p:cNvPr id="41" name="正方形/長方形 40"/>
              <p:cNvSpPr/>
              <p:nvPr/>
            </p:nvSpPr>
            <p:spPr>
              <a:xfrm>
                <a:off x="842211" y="4372450"/>
                <a:ext cx="1224579" cy="11933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900">
                  <a:solidFill>
                    <a:srgbClr val="000000"/>
                  </a:solidFill>
                </a:endParaRPr>
              </a:p>
            </p:txBody>
          </p:sp>
        </p:grpSp>
        <p:grpSp>
          <p:nvGrpSpPr>
            <p:cNvPr id="42" name="図形グループ 41"/>
            <p:cNvGrpSpPr/>
            <p:nvPr/>
          </p:nvGrpSpPr>
          <p:grpSpPr>
            <a:xfrm>
              <a:off x="488504" y="4941168"/>
              <a:ext cx="1224579" cy="948182"/>
              <a:chOff x="842211" y="4372450"/>
              <a:chExt cx="1224579" cy="948182"/>
            </a:xfrm>
          </p:grpSpPr>
          <p:sp>
            <p:nvSpPr>
              <p:cNvPr id="43" name="正方形/長方形 42"/>
              <p:cNvSpPr/>
              <p:nvPr/>
            </p:nvSpPr>
            <p:spPr>
              <a:xfrm>
                <a:off x="842211" y="4491789"/>
                <a:ext cx="1224579" cy="828843"/>
              </a:xfrm>
              <a:prstGeom prst="rect">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900" dirty="0">
                    <a:solidFill>
                      <a:srgbClr val="000000"/>
                    </a:solidFill>
                  </a:rPr>
                  <a:t>http://</a:t>
                </a:r>
                <a:endParaRPr kumimoji="1" lang="ja-JP" altLang="en-US" sz="900" dirty="0">
                  <a:solidFill>
                    <a:srgbClr val="000000"/>
                  </a:solidFill>
                </a:endParaRPr>
              </a:p>
            </p:txBody>
          </p:sp>
          <p:sp>
            <p:nvSpPr>
              <p:cNvPr id="44" name="正方形/長方形 43"/>
              <p:cNvSpPr/>
              <p:nvPr/>
            </p:nvSpPr>
            <p:spPr>
              <a:xfrm>
                <a:off x="842211" y="4372450"/>
                <a:ext cx="1224579" cy="11933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900">
                  <a:solidFill>
                    <a:srgbClr val="000000"/>
                  </a:solidFill>
                </a:endParaRPr>
              </a:p>
            </p:txBody>
          </p:sp>
        </p:grpSp>
      </p:grpSp>
      <p:sp>
        <p:nvSpPr>
          <p:cNvPr id="46" name="テキスト ボックス 45"/>
          <p:cNvSpPr txBox="1"/>
          <p:nvPr/>
        </p:nvSpPr>
        <p:spPr>
          <a:xfrm>
            <a:off x="393756" y="4246807"/>
            <a:ext cx="2029322" cy="584776"/>
          </a:xfrm>
          <a:prstGeom prst="rect">
            <a:avLst/>
          </a:prstGeom>
          <a:noFill/>
        </p:spPr>
        <p:txBody>
          <a:bodyPr wrap="none" rtlCol="0">
            <a:spAutoFit/>
          </a:bodyPr>
          <a:lstStyle/>
          <a:p>
            <a:r>
              <a:rPr lang="ja-JP" altLang="en-US" sz="1600" dirty="0">
                <a:solidFill>
                  <a:srgbClr val="2C85D1"/>
                </a:solidFill>
              </a:rPr>
              <a:t>推測素材</a:t>
            </a:r>
            <a:endParaRPr kumimoji="1" lang="en-US" altLang="ja-JP" sz="1600" dirty="0">
              <a:solidFill>
                <a:srgbClr val="2C85D1"/>
              </a:solidFill>
            </a:endParaRPr>
          </a:p>
          <a:p>
            <a:r>
              <a:rPr kumimoji="1" lang="ja-JP" altLang="en-US" sz="1600" dirty="0">
                <a:solidFill>
                  <a:srgbClr val="000000"/>
                </a:solidFill>
              </a:rPr>
              <a:t>　</a:t>
            </a:r>
            <a:r>
              <a:rPr kumimoji="1" lang="en-US" altLang="ja-JP" sz="1600" dirty="0">
                <a:solidFill>
                  <a:srgbClr val="000000"/>
                </a:solidFill>
              </a:rPr>
              <a:t>Web</a:t>
            </a:r>
            <a:r>
              <a:rPr kumimoji="1" lang="ja-JP" altLang="en-US" sz="1600" dirty="0">
                <a:solidFill>
                  <a:srgbClr val="000000"/>
                </a:solidFill>
              </a:rPr>
              <a:t>閲覧履歴など</a:t>
            </a:r>
          </a:p>
        </p:txBody>
      </p:sp>
      <p:grpSp>
        <p:nvGrpSpPr>
          <p:cNvPr id="47" name="図形グループ 46"/>
          <p:cNvGrpSpPr/>
          <p:nvPr/>
        </p:nvGrpSpPr>
        <p:grpSpPr>
          <a:xfrm>
            <a:off x="2716134" y="5052639"/>
            <a:ext cx="344558" cy="735126"/>
            <a:chOff x="426947" y="3005268"/>
            <a:chExt cx="399435" cy="852208"/>
          </a:xfrm>
        </p:grpSpPr>
        <p:sp>
          <p:nvSpPr>
            <p:cNvPr id="48" name="角丸四角形 47"/>
            <p:cNvSpPr/>
            <p:nvPr/>
          </p:nvSpPr>
          <p:spPr>
            <a:xfrm>
              <a:off x="426947" y="3271820"/>
              <a:ext cx="399435" cy="585656"/>
            </a:xfrm>
            <a:prstGeom prst="roundRect">
              <a:avLst>
                <a:gd name="adj" fmla="val 50000"/>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49" name="円/楕円 48"/>
            <p:cNvSpPr/>
            <p:nvPr/>
          </p:nvSpPr>
          <p:spPr>
            <a:xfrm>
              <a:off x="426947" y="3005268"/>
              <a:ext cx="399435" cy="36870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grpSp>
      <p:sp>
        <p:nvSpPr>
          <p:cNvPr id="52" name="右矢印 51"/>
          <p:cNvSpPr/>
          <p:nvPr/>
        </p:nvSpPr>
        <p:spPr>
          <a:xfrm>
            <a:off x="2045218" y="5369477"/>
            <a:ext cx="472462" cy="317646"/>
          </a:xfrm>
          <a:prstGeom prst="rightArrow">
            <a:avLst>
              <a:gd name="adj1" fmla="val 55569"/>
              <a:gd name="adj2" fmla="val 53781"/>
            </a:avLst>
          </a:prstGeom>
        </p:spPr>
        <p:style>
          <a:lnRef idx="1">
            <a:schemeClr val="accent1"/>
          </a:lnRef>
          <a:fillRef idx="2">
            <a:schemeClr val="accent1"/>
          </a:fillRef>
          <a:effectRef idx="1">
            <a:schemeClr val="accent1"/>
          </a:effectRef>
          <a:fontRef idx="minor">
            <a:schemeClr val="dk1"/>
          </a:fontRef>
        </p:style>
        <p:txBody>
          <a:bodyPr wrap="none" rtlCol="0" anchor="ctr"/>
          <a:lstStyle/>
          <a:p>
            <a:pPr algn="ctr"/>
            <a:r>
              <a:rPr kumimoji="1" lang="ja-JP" altLang="en-US" sz="1100" dirty="0"/>
              <a:t>推測</a:t>
            </a:r>
          </a:p>
        </p:txBody>
      </p:sp>
      <p:sp>
        <p:nvSpPr>
          <p:cNvPr id="53" name="正方形/長方形 52"/>
          <p:cNvSpPr/>
          <p:nvPr/>
        </p:nvSpPr>
        <p:spPr>
          <a:xfrm>
            <a:off x="3481061" y="5012760"/>
            <a:ext cx="907117" cy="26394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100" dirty="0"/>
              <a:t>興味関心</a:t>
            </a:r>
          </a:p>
        </p:txBody>
      </p:sp>
      <p:cxnSp>
        <p:nvCxnSpPr>
          <p:cNvPr id="55" name="直線コネクタ 54"/>
          <p:cNvCxnSpPr>
            <a:stCxn id="48" idx="3"/>
            <a:endCxn id="53" idx="1"/>
          </p:cNvCxnSpPr>
          <p:nvPr/>
        </p:nvCxnSpPr>
        <p:spPr>
          <a:xfrm flipV="1">
            <a:off x="3060692" y="5144732"/>
            <a:ext cx="420369" cy="390436"/>
          </a:xfrm>
          <a:prstGeom prst="line">
            <a:avLst/>
          </a:prstGeom>
        </p:spPr>
        <p:style>
          <a:lnRef idx="1">
            <a:schemeClr val="accent1"/>
          </a:lnRef>
          <a:fillRef idx="0">
            <a:schemeClr val="accent1"/>
          </a:fillRef>
          <a:effectRef idx="0">
            <a:schemeClr val="accent1"/>
          </a:effectRef>
          <a:fontRef idx="minor">
            <a:schemeClr val="tx1"/>
          </a:fontRef>
        </p:style>
      </p:cxnSp>
      <p:sp>
        <p:nvSpPr>
          <p:cNvPr id="57" name="正方形/長方形 56"/>
          <p:cNvSpPr/>
          <p:nvPr/>
        </p:nvSpPr>
        <p:spPr>
          <a:xfrm>
            <a:off x="3481061" y="5403268"/>
            <a:ext cx="907117" cy="26394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100" dirty="0"/>
              <a:t>性別</a:t>
            </a:r>
          </a:p>
        </p:txBody>
      </p:sp>
      <p:sp>
        <p:nvSpPr>
          <p:cNvPr id="58" name="正方形/長方形 57"/>
          <p:cNvSpPr/>
          <p:nvPr/>
        </p:nvSpPr>
        <p:spPr>
          <a:xfrm>
            <a:off x="3481061" y="5801296"/>
            <a:ext cx="907117" cy="26394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100" dirty="0"/>
              <a:t>年代</a:t>
            </a:r>
          </a:p>
        </p:txBody>
      </p:sp>
      <p:cxnSp>
        <p:nvCxnSpPr>
          <p:cNvPr id="59" name="直線コネクタ 58"/>
          <p:cNvCxnSpPr>
            <a:stCxn id="48" idx="3"/>
            <a:endCxn id="57" idx="1"/>
          </p:cNvCxnSpPr>
          <p:nvPr/>
        </p:nvCxnSpPr>
        <p:spPr>
          <a:xfrm>
            <a:off x="3060692" y="5535168"/>
            <a:ext cx="420369" cy="72"/>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直線コネクタ 59"/>
          <p:cNvCxnSpPr>
            <a:stCxn id="48" idx="3"/>
            <a:endCxn id="58" idx="1"/>
          </p:cNvCxnSpPr>
          <p:nvPr/>
        </p:nvCxnSpPr>
        <p:spPr>
          <a:xfrm>
            <a:off x="3060692" y="5535168"/>
            <a:ext cx="420369" cy="398100"/>
          </a:xfrm>
          <a:prstGeom prst="line">
            <a:avLst/>
          </a:prstGeom>
        </p:spPr>
        <p:style>
          <a:lnRef idx="1">
            <a:schemeClr val="accent1"/>
          </a:lnRef>
          <a:fillRef idx="0">
            <a:schemeClr val="accent1"/>
          </a:fillRef>
          <a:effectRef idx="0">
            <a:schemeClr val="accent1"/>
          </a:effectRef>
          <a:fontRef idx="minor">
            <a:schemeClr val="tx1"/>
          </a:fontRef>
        </p:style>
      </p:cxnSp>
      <p:sp>
        <p:nvSpPr>
          <p:cNvPr id="65" name="テキスト ボックス 64"/>
          <p:cNvSpPr txBox="1"/>
          <p:nvPr/>
        </p:nvSpPr>
        <p:spPr>
          <a:xfrm>
            <a:off x="3968637" y="6089704"/>
            <a:ext cx="466794" cy="261610"/>
          </a:xfrm>
          <a:prstGeom prst="rect">
            <a:avLst/>
          </a:prstGeom>
          <a:noFill/>
        </p:spPr>
        <p:txBody>
          <a:bodyPr wrap="none" rtlCol="0">
            <a:spAutoFit/>
          </a:bodyPr>
          <a:lstStyle/>
          <a:p>
            <a:pPr algn="r"/>
            <a:r>
              <a:rPr kumimoji="1" lang="ja-JP" altLang="en-US" sz="1100" dirty="0"/>
              <a:t>など</a:t>
            </a:r>
          </a:p>
        </p:txBody>
      </p:sp>
      <p:sp>
        <p:nvSpPr>
          <p:cNvPr id="77" name="テキスト ボックス 76"/>
          <p:cNvSpPr txBox="1"/>
          <p:nvPr/>
        </p:nvSpPr>
        <p:spPr>
          <a:xfrm>
            <a:off x="5408664" y="4246807"/>
            <a:ext cx="2852063" cy="584776"/>
          </a:xfrm>
          <a:prstGeom prst="rect">
            <a:avLst/>
          </a:prstGeom>
          <a:noFill/>
        </p:spPr>
        <p:txBody>
          <a:bodyPr wrap="none" rtlCol="0">
            <a:spAutoFit/>
          </a:bodyPr>
          <a:lstStyle/>
          <a:p>
            <a:r>
              <a:rPr lang="ja-JP" altLang="en-US" sz="1600" dirty="0">
                <a:solidFill>
                  <a:srgbClr val="2C85D1"/>
                </a:solidFill>
              </a:rPr>
              <a:t>推測素材</a:t>
            </a:r>
            <a:endParaRPr kumimoji="1" lang="en-US" altLang="ja-JP" sz="1600" dirty="0">
              <a:solidFill>
                <a:srgbClr val="2C85D1"/>
              </a:solidFill>
            </a:endParaRPr>
          </a:p>
          <a:p>
            <a:r>
              <a:rPr kumimoji="1" lang="ja-JP" altLang="en-US" sz="1600" dirty="0">
                <a:solidFill>
                  <a:srgbClr val="000000"/>
                </a:solidFill>
              </a:rPr>
              <a:t>　緯度経度・利用アプリなど</a:t>
            </a:r>
          </a:p>
        </p:txBody>
      </p:sp>
      <p:grpSp>
        <p:nvGrpSpPr>
          <p:cNvPr id="78" name="図形グループ 77"/>
          <p:cNvGrpSpPr/>
          <p:nvPr/>
        </p:nvGrpSpPr>
        <p:grpSpPr>
          <a:xfrm>
            <a:off x="7731042" y="5052639"/>
            <a:ext cx="344558" cy="735126"/>
            <a:chOff x="426947" y="3005268"/>
            <a:chExt cx="399435" cy="852208"/>
          </a:xfrm>
        </p:grpSpPr>
        <p:sp>
          <p:nvSpPr>
            <p:cNvPr id="79" name="角丸四角形 78"/>
            <p:cNvSpPr/>
            <p:nvPr/>
          </p:nvSpPr>
          <p:spPr>
            <a:xfrm>
              <a:off x="426947" y="3271820"/>
              <a:ext cx="399435" cy="585656"/>
            </a:xfrm>
            <a:prstGeom prst="roundRect">
              <a:avLst>
                <a:gd name="adj" fmla="val 50000"/>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80" name="円/楕円 79"/>
            <p:cNvSpPr/>
            <p:nvPr/>
          </p:nvSpPr>
          <p:spPr>
            <a:xfrm>
              <a:off x="426947" y="3005268"/>
              <a:ext cx="399435" cy="36870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grpSp>
      <p:sp>
        <p:nvSpPr>
          <p:cNvPr id="81" name="右矢印 80"/>
          <p:cNvSpPr/>
          <p:nvPr/>
        </p:nvSpPr>
        <p:spPr>
          <a:xfrm>
            <a:off x="7060126" y="5369477"/>
            <a:ext cx="472462" cy="317646"/>
          </a:xfrm>
          <a:prstGeom prst="rightArrow">
            <a:avLst>
              <a:gd name="adj1" fmla="val 55569"/>
              <a:gd name="adj2" fmla="val 53781"/>
            </a:avLst>
          </a:prstGeom>
        </p:spPr>
        <p:style>
          <a:lnRef idx="1">
            <a:schemeClr val="accent1"/>
          </a:lnRef>
          <a:fillRef idx="2">
            <a:schemeClr val="accent1"/>
          </a:fillRef>
          <a:effectRef idx="1">
            <a:schemeClr val="accent1"/>
          </a:effectRef>
          <a:fontRef idx="minor">
            <a:schemeClr val="dk1"/>
          </a:fontRef>
        </p:style>
        <p:txBody>
          <a:bodyPr wrap="none" rtlCol="0" anchor="ctr"/>
          <a:lstStyle/>
          <a:p>
            <a:pPr algn="ctr"/>
            <a:r>
              <a:rPr kumimoji="1" lang="ja-JP" altLang="en-US" sz="1100" dirty="0"/>
              <a:t>推測</a:t>
            </a:r>
          </a:p>
        </p:txBody>
      </p:sp>
      <p:sp>
        <p:nvSpPr>
          <p:cNvPr id="82" name="正方形/長方形 81"/>
          <p:cNvSpPr/>
          <p:nvPr/>
        </p:nvSpPr>
        <p:spPr>
          <a:xfrm>
            <a:off x="8495969" y="4315530"/>
            <a:ext cx="907117" cy="26394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100" dirty="0"/>
              <a:t>興味関心</a:t>
            </a:r>
          </a:p>
        </p:txBody>
      </p:sp>
      <p:cxnSp>
        <p:nvCxnSpPr>
          <p:cNvPr id="83" name="直線コネクタ 82"/>
          <p:cNvCxnSpPr>
            <a:stCxn id="79" idx="3"/>
            <a:endCxn id="82" idx="1"/>
          </p:cNvCxnSpPr>
          <p:nvPr/>
        </p:nvCxnSpPr>
        <p:spPr>
          <a:xfrm flipV="1">
            <a:off x="8075600" y="4447502"/>
            <a:ext cx="420369" cy="1087666"/>
          </a:xfrm>
          <a:prstGeom prst="line">
            <a:avLst/>
          </a:prstGeom>
        </p:spPr>
        <p:style>
          <a:lnRef idx="1">
            <a:schemeClr val="accent1"/>
          </a:lnRef>
          <a:fillRef idx="0">
            <a:schemeClr val="accent1"/>
          </a:fillRef>
          <a:effectRef idx="0">
            <a:schemeClr val="accent1"/>
          </a:effectRef>
          <a:fontRef idx="minor">
            <a:schemeClr val="tx1"/>
          </a:fontRef>
        </p:style>
      </p:cxnSp>
      <p:sp>
        <p:nvSpPr>
          <p:cNvPr id="84" name="正方形/長方形 83"/>
          <p:cNvSpPr/>
          <p:nvPr/>
        </p:nvSpPr>
        <p:spPr>
          <a:xfrm>
            <a:off x="8495969" y="4706038"/>
            <a:ext cx="907117" cy="26394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100" dirty="0"/>
              <a:t>性別</a:t>
            </a:r>
          </a:p>
        </p:txBody>
      </p:sp>
      <p:sp>
        <p:nvSpPr>
          <p:cNvPr id="85" name="正方形/長方形 84"/>
          <p:cNvSpPr/>
          <p:nvPr/>
        </p:nvSpPr>
        <p:spPr>
          <a:xfrm>
            <a:off x="8495969" y="5115406"/>
            <a:ext cx="907117" cy="26394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100" dirty="0"/>
              <a:t>年代</a:t>
            </a:r>
          </a:p>
        </p:txBody>
      </p:sp>
      <p:cxnSp>
        <p:nvCxnSpPr>
          <p:cNvPr id="86" name="直線コネクタ 85"/>
          <p:cNvCxnSpPr>
            <a:stCxn id="79" idx="3"/>
            <a:endCxn id="84" idx="1"/>
          </p:cNvCxnSpPr>
          <p:nvPr/>
        </p:nvCxnSpPr>
        <p:spPr>
          <a:xfrm flipV="1">
            <a:off x="8075600" y="4838010"/>
            <a:ext cx="420369" cy="69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直線コネクタ 86"/>
          <p:cNvCxnSpPr>
            <a:stCxn id="79" idx="3"/>
            <a:endCxn id="85" idx="1"/>
          </p:cNvCxnSpPr>
          <p:nvPr/>
        </p:nvCxnSpPr>
        <p:spPr>
          <a:xfrm flipV="1">
            <a:off x="8075600" y="5247378"/>
            <a:ext cx="420369" cy="287790"/>
          </a:xfrm>
          <a:prstGeom prst="line">
            <a:avLst/>
          </a:prstGeom>
        </p:spPr>
        <p:style>
          <a:lnRef idx="1">
            <a:schemeClr val="accent1"/>
          </a:lnRef>
          <a:fillRef idx="0">
            <a:schemeClr val="accent1"/>
          </a:fillRef>
          <a:effectRef idx="0">
            <a:schemeClr val="accent1"/>
          </a:effectRef>
          <a:fontRef idx="minor">
            <a:schemeClr val="tx1"/>
          </a:fontRef>
        </p:style>
      </p:cxnSp>
      <p:sp>
        <p:nvSpPr>
          <p:cNvPr id="88" name="テキスト ボックス 87"/>
          <p:cNvSpPr txBox="1"/>
          <p:nvPr/>
        </p:nvSpPr>
        <p:spPr>
          <a:xfrm>
            <a:off x="8983545" y="6588562"/>
            <a:ext cx="466794" cy="261610"/>
          </a:xfrm>
          <a:prstGeom prst="rect">
            <a:avLst/>
          </a:prstGeom>
          <a:noFill/>
        </p:spPr>
        <p:txBody>
          <a:bodyPr wrap="none" rtlCol="0">
            <a:spAutoFit/>
          </a:bodyPr>
          <a:lstStyle/>
          <a:p>
            <a:pPr algn="r"/>
            <a:r>
              <a:rPr kumimoji="1" lang="ja-JP" altLang="en-US" sz="1100" dirty="0"/>
              <a:t>など</a:t>
            </a:r>
          </a:p>
        </p:txBody>
      </p:sp>
      <p:sp>
        <p:nvSpPr>
          <p:cNvPr id="90" name="正方形/長方形 89"/>
          <p:cNvSpPr/>
          <p:nvPr/>
        </p:nvSpPr>
        <p:spPr>
          <a:xfrm>
            <a:off x="8495969" y="5517402"/>
            <a:ext cx="907117" cy="26394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100" dirty="0"/>
              <a:t>収入</a:t>
            </a:r>
          </a:p>
        </p:txBody>
      </p:sp>
      <p:sp>
        <p:nvSpPr>
          <p:cNvPr id="94" name="正方形/長方形 93"/>
          <p:cNvSpPr/>
          <p:nvPr/>
        </p:nvSpPr>
        <p:spPr>
          <a:xfrm>
            <a:off x="8495969" y="5915260"/>
            <a:ext cx="907117" cy="26394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100" dirty="0"/>
              <a:t>職業</a:t>
            </a:r>
          </a:p>
        </p:txBody>
      </p:sp>
      <p:sp>
        <p:nvSpPr>
          <p:cNvPr id="95" name="正方形/長方形 94"/>
          <p:cNvSpPr/>
          <p:nvPr/>
        </p:nvSpPr>
        <p:spPr>
          <a:xfrm>
            <a:off x="8495969" y="6309320"/>
            <a:ext cx="907117" cy="26394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100" dirty="0"/>
              <a:t>家族構成</a:t>
            </a:r>
          </a:p>
        </p:txBody>
      </p:sp>
      <p:cxnSp>
        <p:nvCxnSpPr>
          <p:cNvPr id="96" name="直線コネクタ 95"/>
          <p:cNvCxnSpPr>
            <a:stCxn id="79" idx="3"/>
            <a:endCxn id="90" idx="1"/>
          </p:cNvCxnSpPr>
          <p:nvPr/>
        </p:nvCxnSpPr>
        <p:spPr>
          <a:xfrm>
            <a:off x="8075600" y="5535168"/>
            <a:ext cx="420369" cy="114206"/>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直線コネクタ 96"/>
          <p:cNvCxnSpPr>
            <a:stCxn id="79" idx="3"/>
            <a:endCxn id="94" idx="1"/>
          </p:cNvCxnSpPr>
          <p:nvPr/>
        </p:nvCxnSpPr>
        <p:spPr>
          <a:xfrm>
            <a:off x="8075600" y="5535168"/>
            <a:ext cx="420369" cy="512064"/>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直線コネクタ 97"/>
          <p:cNvCxnSpPr>
            <a:stCxn id="79" idx="3"/>
            <a:endCxn id="95" idx="1"/>
          </p:cNvCxnSpPr>
          <p:nvPr/>
        </p:nvCxnSpPr>
        <p:spPr>
          <a:xfrm>
            <a:off x="8075600" y="5535168"/>
            <a:ext cx="420369" cy="906124"/>
          </a:xfrm>
          <a:prstGeom prst="line">
            <a:avLst/>
          </a:prstGeom>
        </p:spPr>
        <p:style>
          <a:lnRef idx="1">
            <a:schemeClr val="accent1"/>
          </a:lnRef>
          <a:fillRef idx="0">
            <a:schemeClr val="accent1"/>
          </a:fillRef>
          <a:effectRef idx="0">
            <a:schemeClr val="accent1"/>
          </a:effectRef>
          <a:fontRef idx="minor">
            <a:schemeClr val="tx1"/>
          </a:fontRef>
        </p:style>
      </p:cxnSp>
      <p:grpSp>
        <p:nvGrpSpPr>
          <p:cNvPr id="107" name="図形グループ 106"/>
          <p:cNvGrpSpPr/>
          <p:nvPr/>
        </p:nvGrpSpPr>
        <p:grpSpPr>
          <a:xfrm>
            <a:off x="6608149" y="5252847"/>
            <a:ext cx="282986" cy="526500"/>
            <a:chOff x="5713309" y="3007888"/>
            <a:chExt cx="1322736" cy="2460969"/>
          </a:xfrm>
        </p:grpSpPr>
        <p:sp>
          <p:nvSpPr>
            <p:cNvPr id="108" name="角丸四角形 107"/>
            <p:cNvSpPr/>
            <p:nvPr/>
          </p:nvSpPr>
          <p:spPr>
            <a:xfrm>
              <a:off x="5713309" y="3007888"/>
              <a:ext cx="1322736" cy="2460969"/>
            </a:xfrm>
            <a:prstGeom prst="roundRect">
              <a:avLst>
                <a:gd name="adj" fmla="val 7108"/>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sz="1200"/>
            </a:p>
          </p:txBody>
        </p:sp>
        <p:sp>
          <p:nvSpPr>
            <p:cNvPr id="109" name="角丸四角形 108"/>
            <p:cNvSpPr/>
            <p:nvPr/>
          </p:nvSpPr>
          <p:spPr>
            <a:xfrm>
              <a:off x="5781393" y="3165551"/>
              <a:ext cx="1197850" cy="1943402"/>
            </a:xfrm>
            <a:prstGeom prst="roundRect">
              <a:avLst>
                <a:gd name="adj" fmla="val 7108"/>
              </a:avLst>
            </a:prstGeom>
            <a:solidFill>
              <a:srgbClr val="FFFFFF"/>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a:latin typeface="+mj-ea"/>
                <a:ea typeface="+mj-ea"/>
              </a:endParaRPr>
            </a:p>
          </p:txBody>
        </p:sp>
        <p:sp>
          <p:nvSpPr>
            <p:cNvPr id="110" name="円/楕円 109"/>
            <p:cNvSpPr/>
            <p:nvPr/>
          </p:nvSpPr>
          <p:spPr>
            <a:xfrm>
              <a:off x="6238513" y="5157589"/>
              <a:ext cx="282053" cy="282053"/>
            </a:xfrm>
            <a:prstGeom prst="ellipse">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sz="1200"/>
            </a:p>
          </p:txBody>
        </p:sp>
      </p:grpSp>
      <p:sp>
        <p:nvSpPr>
          <p:cNvPr id="111" name="正方形/長方形 110"/>
          <p:cNvSpPr/>
          <p:nvPr/>
        </p:nvSpPr>
        <p:spPr>
          <a:xfrm>
            <a:off x="5342173" y="5007279"/>
            <a:ext cx="1043184" cy="44208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900" dirty="0"/>
              <a:t>緯度：</a:t>
            </a:r>
            <a:r>
              <a:rPr kumimoji="1" lang="en-US" altLang="ja-JP" sz="900" dirty="0"/>
              <a:t>37.12</a:t>
            </a:r>
          </a:p>
          <a:p>
            <a:r>
              <a:rPr lang="ja-JP" altLang="en-US" sz="900" dirty="0"/>
              <a:t>経度：</a:t>
            </a:r>
            <a:r>
              <a:rPr lang="en-US" altLang="ja-JP" sz="900" dirty="0"/>
              <a:t>139.3</a:t>
            </a:r>
          </a:p>
          <a:p>
            <a:r>
              <a:rPr kumimoji="1" lang="ja-JP" altLang="en-US" sz="900" dirty="0"/>
              <a:t>時刻：午前</a:t>
            </a:r>
            <a:r>
              <a:rPr kumimoji="1" lang="en-US" altLang="ja-JP" sz="900" dirty="0"/>
              <a:t>9</a:t>
            </a:r>
            <a:r>
              <a:rPr kumimoji="1" lang="ja-JP" altLang="en-US" sz="900" dirty="0"/>
              <a:t>時</a:t>
            </a:r>
          </a:p>
        </p:txBody>
      </p:sp>
      <p:cxnSp>
        <p:nvCxnSpPr>
          <p:cNvPr id="113" name="直線コネクタ 112"/>
          <p:cNvCxnSpPr>
            <a:stCxn id="111" idx="3"/>
            <a:endCxn id="109" idx="1"/>
          </p:cNvCxnSpPr>
          <p:nvPr/>
        </p:nvCxnSpPr>
        <p:spPr>
          <a:xfrm>
            <a:off x="6385357" y="5228321"/>
            <a:ext cx="237358" cy="266142"/>
          </a:xfrm>
          <a:prstGeom prst="line">
            <a:avLst/>
          </a:prstGeom>
        </p:spPr>
        <p:style>
          <a:lnRef idx="1">
            <a:schemeClr val="accent1"/>
          </a:lnRef>
          <a:fillRef idx="0">
            <a:schemeClr val="accent1"/>
          </a:fillRef>
          <a:effectRef idx="0">
            <a:schemeClr val="accent1"/>
          </a:effectRef>
          <a:fontRef idx="minor">
            <a:schemeClr val="tx1"/>
          </a:fontRef>
        </p:style>
      </p:cxnSp>
      <p:sp>
        <p:nvSpPr>
          <p:cNvPr id="115" name="正方形/長方形 114"/>
          <p:cNvSpPr/>
          <p:nvPr/>
        </p:nvSpPr>
        <p:spPr>
          <a:xfrm>
            <a:off x="5342173" y="5634309"/>
            <a:ext cx="1043184" cy="23752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ja-JP" altLang="en-US" sz="900" dirty="0"/>
              <a:t>料理アプリ</a:t>
            </a:r>
            <a:endParaRPr kumimoji="1" lang="ja-JP" altLang="en-US" sz="900" dirty="0"/>
          </a:p>
        </p:txBody>
      </p:sp>
      <p:cxnSp>
        <p:nvCxnSpPr>
          <p:cNvPr id="118" name="直線コネクタ 117"/>
          <p:cNvCxnSpPr>
            <a:stCxn id="115" idx="3"/>
            <a:endCxn id="109" idx="1"/>
          </p:cNvCxnSpPr>
          <p:nvPr/>
        </p:nvCxnSpPr>
        <p:spPr>
          <a:xfrm flipV="1">
            <a:off x="6385357" y="5494463"/>
            <a:ext cx="237358" cy="258606"/>
          </a:xfrm>
          <a:prstGeom prst="line">
            <a:avLst/>
          </a:prstGeom>
        </p:spPr>
        <p:style>
          <a:lnRef idx="1">
            <a:schemeClr val="accent1"/>
          </a:lnRef>
          <a:fillRef idx="0">
            <a:schemeClr val="accent1"/>
          </a:fillRef>
          <a:effectRef idx="0">
            <a:schemeClr val="accent1"/>
          </a:effectRef>
          <a:fontRef idx="minor">
            <a:schemeClr val="tx1"/>
          </a:fontRef>
        </p:style>
      </p:cxnSp>
      <p:sp>
        <p:nvSpPr>
          <p:cNvPr id="122" name="テキスト ボックス 121"/>
          <p:cNvSpPr txBox="1"/>
          <p:nvPr/>
        </p:nvSpPr>
        <p:spPr>
          <a:xfrm>
            <a:off x="1146474" y="6179203"/>
            <a:ext cx="2031325" cy="338554"/>
          </a:xfrm>
          <a:prstGeom prst="rect">
            <a:avLst/>
          </a:prstGeom>
          <a:noFill/>
        </p:spPr>
        <p:txBody>
          <a:bodyPr wrap="none" rtlCol="0">
            <a:spAutoFit/>
          </a:bodyPr>
          <a:lstStyle/>
          <a:p>
            <a:r>
              <a:rPr kumimoji="1" lang="ja-JP" altLang="en-US" sz="1600" dirty="0">
                <a:solidFill>
                  <a:srgbClr val="2C85D1"/>
                </a:solidFill>
              </a:rPr>
              <a:t>どのサイトを見たか</a:t>
            </a:r>
          </a:p>
        </p:txBody>
      </p:sp>
      <p:sp>
        <p:nvSpPr>
          <p:cNvPr id="123" name="テキスト ボックス 122"/>
          <p:cNvSpPr txBox="1"/>
          <p:nvPr/>
        </p:nvSpPr>
        <p:spPr>
          <a:xfrm>
            <a:off x="5979682" y="6179203"/>
            <a:ext cx="1620957" cy="338554"/>
          </a:xfrm>
          <a:prstGeom prst="rect">
            <a:avLst/>
          </a:prstGeom>
          <a:noFill/>
        </p:spPr>
        <p:txBody>
          <a:bodyPr wrap="none" rtlCol="0">
            <a:spAutoFit/>
          </a:bodyPr>
          <a:lstStyle/>
          <a:p>
            <a:pPr algn="ctr"/>
            <a:r>
              <a:rPr kumimoji="1" lang="ja-JP" altLang="en-US" sz="1600" dirty="0">
                <a:solidFill>
                  <a:srgbClr val="2C85D1"/>
                </a:solidFill>
              </a:rPr>
              <a:t>どこに行ったか</a:t>
            </a:r>
          </a:p>
        </p:txBody>
      </p:sp>
    </p:spTree>
    <p:extLst>
      <p:ext uri="{BB962C8B-B14F-4D97-AF65-F5344CB8AC3E}">
        <p14:creationId xmlns:p14="http://schemas.microsoft.com/office/powerpoint/2010/main" val="2402493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8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8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8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8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9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9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95"/>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9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9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07"/>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11"/>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1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15"/>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18"/>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23"/>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2" grpId="0" animBg="1"/>
      <p:bldP spid="53" grpId="0" animBg="1"/>
      <p:bldP spid="57" grpId="0" animBg="1"/>
      <p:bldP spid="58" grpId="0" animBg="1"/>
      <p:bldP spid="65" grpId="0"/>
      <p:bldP spid="77" grpId="0"/>
      <p:bldP spid="81" grpId="0" animBg="1"/>
      <p:bldP spid="82" grpId="0" animBg="1"/>
      <p:bldP spid="84" grpId="0" animBg="1"/>
      <p:bldP spid="85" grpId="0" animBg="1"/>
      <p:bldP spid="88" grpId="0"/>
      <p:bldP spid="90" grpId="0" animBg="1"/>
      <p:bldP spid="94" grpId="0" animBg="1"/>
      <p:bldP spid="95" grpId="0" animBg="1"/>
      <p:bldP spid="111" grpId="0" animBg="1"/>
      <p:bldP spid="115" grpId="0" animBg="1"/>
      <p:bldP spid="122" grpId="0"/>
      <p:bldP spid="1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位置情報アドネットワーク</a:t>
            </a:r>
            <a:r>
              <a:rPr lang="en-US" altLang="ja-JP" dirty="0"/>
              <a:t>『GeoLogic</a:t>
            </a:r>
            <a:r>
              <a:rPr lang="ja-JP" altLang="en-US" dirty="0"/>
              <a:t> </a:t>
            </a:r>
            <a:r>
              <a:rPr lang="en-US" altLang="ja-JP" dirty="0"/>
              <a:t>Ad』</a:t>
            </a:r>
            <a:endParaRPr lang="ja-JP" altLang="en-US" dirty="0"/>
          </a:p>
        </p:txBody>
      </p:sp>
      <p:sp>
        <p:nvSpPr>
          <p:cNvPr id="3" name="コンテンツ プレースホルダー 2"/>
          <p:cNvSpPr>
            <a:spLocks noGrp="1"/>
          </p:cNvSpPr>
          <p:nvPr>
            <p:ph idx="1"/>
          </p:nvPr>
        </p:nvSpPr>
        <p:spPr/>
        <p:txBody>
          <a:bodyPr/>
          <a:lstStyle/>
          <a:p>
            <a:r>
              <a:rPr lang="en-US" altLang="ja-JP" dirty="0"/>
              <a:t>GeoLogic Ad</a:t>
            </a:r>
            <a:r>
              <a:rPr lang="ja-JP" altLang="en-US" dirty="0"/>
              <a:t>とは</a:t>
            </a:r>
            <a:endParaRPr lang="en-US" altLang="ja-JP" dirty="0"/>
          </a:p>
          <a:p>
            <a:pPr lvl="1"/>
            <a:r>
              <a:rPr lang="ja-JP" altLang="en-US" dirty="0"/>
              <a:t>独自のアルゴリズム</a:t>
            </a:r>
            <a:r>
              <a:rPr lang="en-US" altLang="ja-JP" dirty="0"/>
              <a:t>(GeoAudience)</a:t>
            </a:r>
            <a:r>
              <a:rPr lang="ja-JP" altLang="en-US" dirty="0"/>
              <a:t>をコアとする位置情報アドネットワーク。</a:t>
            </a:r>
            <a:endParaRPr lang="en-US" altLang="ja-JP" dirty="0"/>
          </a:p>
          <a:p>
            <a:pPr lvl="1"/>
            <a:r>
              <a:rPr lang="ja-JP" altLang="en-US" dirty="0"/>
              <a:t>様々なマーケティングニーズにお応えできる、柔軟なターゲティング機能を備えています。</a:t>
            </a:r>
            <a:endParaRPr lang="en-US" altLang="ja-JP" dirty="0"/>
          </a:p>
          <a:p>
            <a:endParaRPr lang="en-US" altLang="ja-JP" dirty="0"/>
          </a:p>
          <a:p>
            <a:r>
              <a:rPr lang="ja-JP" altLang="en-US" dirty="0"/>
              <a:t>位置情報系広告メニュー</a:t>
            </a:r>
            <a:endParaRPr lang="en-US" altLang="ja-JP" dirty="0"/>
          </a:p>
        </p:txBody>
      </p:sp>
      <p:sp>
        <p:nvSpPr>
          <p:cNvPr id="4" name="フッター プレースホルダー 3"/>
          <p:cNvSpPr>
            <a:spLocks noGrp="1"/>
          </p:cNvSpPr>
          <p:nvPr>
            <p:ph type="ftr" sz="quarter" idx="11"/>
          </p:nvPr>
        </p:nvSpPr>
        <p:spPr/>
        <p:txBody>
          <a:bodyPr/>
          <a:lstStyle/>
          <a:p>
            <a:r>
              <a:rPr lang="en-US" altLang="ja-JP"/>
              <a:t>(c)GeoLogic, Inc.</a:t>
            </a:r>
            <a:endParaRPr lang="ja-JP" altLang="en-US"/>
          </a:p>
        </p:txBody>
      </p:sp>
      <p:sp>
        <p:nvSpPr>
          <p:cNvPr id="5" name="スライド番号プレースホルダー 4"/>
          <p:cNvSpPr>
            <a:spLocks noGrp="1"/>
          </p:cNvSpPr>
          <p:nvPr>
            <p:ph type="sldNum" sz="quarter" idx="12"/>
          </p:nvPr>
        </p:nvSpPr>
        <p:spPr/>
        <p:txBody>
          <a:bodyPr/>
          <a:lstStyle/>
          <a:p>
            <a:fld id="{04ACE752-BD15-4044-A9B6-0BE975522DFF}" type="slidenum">
              <a:rPr lang="ja-JP" altLang="en-US" smtClean="0"/>
              <a:pPr/>
              <a:t>6</a:t>
            </a:fld>
            <a:endParaRPr lang="ja-JP" altLang="en-US"/>
          </a:p>
        </p:txBody>
      </p:sp>
      <p:pic>
        <p:nvPicPr>
          <p:cNvPr id="18" name="図 12" descr="azamino.PNG"/>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803166" y="5062269"/>
            <a:ext cx="1739364" cy="1196960"/>
          </a:xfrm>
          <a:prstGeom prst="rect">
            <a:avLst/>
          </a:prstGeom>
        </p:spPr>
      </p:pic>
      <p:sp>
        <p:nvSpPr>
          <p:cNvPr id="24" name="Oval 23"/>
          <p:cNvSpPr/>
          <p:nvPr/>
        </p:nvSpPr>
        <p:spPr>
          <a:xfrm>
            <a:off x="1153158" y="5436849"/>
            <a:ext cx="1429288" cy="418681"/>
          </a:xfrm>
          <a:prstGeom prst="ellipse">
            <a:avLst/>
          </a:prstGeom>
          <a:ln w="12700">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5" name="Cube 24"/>
          <p:cNvSpPr/>
          <p:nvPr/>
        </p:nvSpPr>
        <p:spPr>
          <a:xfrm>
            <a:off x="1775028" y="5201970"/>
            <a:ext cx="274018" cy="486464"/>
          </a:xfrm>
          <a:prstGeom prst="cube">
            <a:avLst/>
          </a:prstGeom>
          <a:ln>
            <a:solidFill>
              <a:schemeClr val="bg1"/>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grpSp>
        <p:nvGrpSpPr>
          <p:cNvPr id="26" name="図形グループ 46"/>
          <p:cNvGrpSpPr/>
          <p:nvPr/>
        </p:nvGrpSpPr>
        <p:grpSpPr>
          <a:xfrm>
            <a:off x="1465401" y="5500349"/>
            <a:ext cx="114474" cy="244235"/>
            <a:chOff x="426947" y="3005268"/>
            <a:chExt cx="399435" cy="852208"/>
          </a:xfrm>
          <a:effectLst/>
        </p:grpSpPr>
        <p:sp>
          <p:nvSpPr>
            <p:cNvPr id="27" name="角丸四角形 47"/>
            <p:cNvSpPr/>
            <p:nvPr/>
          </p:nvSpPr>
          <p:spPr>
            <a:xfrm>
              <a:off x="426947" y="3271820"/>
              <a:ext cx="399435" cy="585656"/>
            </a:xfrm>
            <a:prstGeom prst="roundRect">
              <a:avLst>
                <a:gd name="adj" fmla="val 50000"/>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28" name="円/楕円 48"/>
            <p:cNvSpPr/>
            <p:nvPr/>
          </p:nvSpPr>
          <p:spPr>
            <a:xfrm>
              <a:off x="426947" y="3005268"/>
              <a:ext cx="399435" cy="368709"/>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grpSp>
      <p:sp>
        <p:nvSpPr>
          <p:cNvPr id="13" name="TextBox 12"/>
          <p:cNvSpPr txBox="1"/>
          <p:nvPr/>
        </p:nvSpPr>
        <p:spPr>
          <a:xfrm>
            <a:off x="297655" y="3372534"/>
            <a:ext cx="492443" cy="461665"/>
          </a:xfrm>
          <a:prstGeom prst="rect">
            <a:avLst/>
          </a:prstGeom>
          <a:noFill/>
        </p:spPr>
        <p:txBody>
          <a:bodyPr wrap="none" rtlCol="0">
            <a:spAutoFit/>
          </a:bodyPr>
          <a:lstStyle/>
          <a:p>
            <a:pPr algn="ctr"/>
            <a:r>
              <a:rPr lang="ja-JP" altLang="en-US" sz="1200" dirty="0">
                <a:solidFill>
                  <a:srgbClr val="329FFB"/>
                </a:solidFill>
                <a:latin typeface="Meiryo" charset="-128"/>
                <a:ea typeface="Meiryo" charset="-128"/>
                <a:cs typeface="Meiryo" charset="-128"/>
              </a:rPr>
              <a:t>指定</a:t>
            </a:r>
            <a:endParaRPr lang="en-US" altLang="ja-JP" sz="1200" dirty="0">
              <a:solidFill>
                <a:srgbClr val="329FFB"/>
              </a:solidFill>
              <a:latin typeface="Meiryo" charset="-128"/>
              <a:ea typeface="Meiryo" charset="-128"/>
              <a:cs typeface="Meiryo" charset="-128"/>
            </a:endParaRPr>
          </a:p>
          <a:p>
            <a:pPr algn="ctr"/>
            <a:r>
              <a:rPr lang="ja-JP" altLang="en-US" sz="1200" dirty="0">
                <a:solidFill>
                  <a:srgbClr val="329FFB"/>
                </a:solidFill>
                <a:latin typeface="Meiryo" charset="-128"/>
                <a:ea typeface="Meiryo" charset="-128"/>
                <a:cs typeface="Meiryo" charset="-128"/>
              </a:rPr>
              <a:t>方法</a:t>
            </a:r>
            <a:endParaRPr lang="en-US" sz="1200" dirty="0">
              <a:solidFill>
                <a:srgbClr val="329FFB"/>
              </a:solidFill>
              <a:latin typeface="Meiryo" charset="-128"/>
              <a:ea typeface="Meiryo" charset="-128"/>
              <a:cs typeface="Meiryo" charset="-128"/>
            </a:endParaRPr>
          </a:p>
        </p:txBody>
      </p:sp>
      <p:sp>
        <p:nvSpPr>
          <p:cNvPr id="32" name="TextBox 31"/>
          <p:cNvSpPr txBox="1"/>
          <p:nvPr/>
        </p:nvSpPr>
        <p:spPr>
          <a:xfrm>
            <a:off x="220711" y="4299634"/>
            <a:ext cx="646331" cy="461665"/>
          </a:xfrm>
          <a:prstGeom prst="rect">
            <a:avLst/>
          </a:prstGeom>
          <a:noFill/>
        </p:spPr>
        <p:txBody>
          <a:bodyPr wrap="none" rtlCol="0">
            <a:spAutoFit/>
          </a:bodyPr>
          <a:lstStyle/>
          <a:p>
            <a:pPr algn="ctr"/>
            <a:r>
              <a:rPr lang="ja-JP" altLang="en-US" sz="1200" dirty="0">
                <a:solidFill>
                  <a:srgbClr val="329FFB"/>
                </a:solidFill>
                <a:latin typeface="Meiryo" charset="-128"/>
                <a:ea typeface="Meiryo" charset="-128"/>
                <a:cs typeface="Meiryo" charset="-128"/>
              </a:rPr>
              <a:t>利用</a:t>
            </a:r>
            <a:endParaRPr lang="en-US" altLang="ja-JP" sz="1200" dirty="0">
              <a:solidFill>
                <a:srgbClr val="329FFB"/>
              </a:solidFill>
              <a:latin typeface="Meiryo" charset="-128"/>
              <a:ea typeface="Meiryo" charset="-128"/>
              <a:cs typeface="Meiryo" charset="-128"/>
            </a:endParaRPr>
          </a:p>
          <a:p>
            <a:pPr algn="ctr"/>
            <a:r>
              <a:rPr lang="ja-JP" altLang="en-US" sz="1200" dirty="0">
                <a:solidFill>
                  <a:srgbClr val="329FFB"/>
                </a:solidFill>
                <a:latin typeface="Meiryo" charset="-128"/>
                <a:ea typeface="Meiryo" charset="-128"/>
                <a:cs typeface="Meiryo" charset="-128"/>
              </a:rPr>
              <a:t>データ</a:t>
            </a:r>
            <a:endParaRPr lang="en-US" sz="1200" dirty="0">
              <a:solidFill>
                <a:srgbClr val="329FFB"/>
              </a:solidFill>
              <a:latin typeface="Meiryo" charset="-128"/>
              <a:ea typeface="Meiryo" charset="-128"/>
              <a:cs typeface="Meiryo" charset="-128"/>
            </a:endParaRPr>
          </a:p>
        </p:txBody>
      </p:sp>
      <p:sp>
        <p:nvSpPr>
          <p:cNvPr id="9" name="Rectangle 8"/>
          <p:cNvSpPr/>
          <p:nvPr/>
        </p:nvSpPr>
        <p:spPr>
          <a:xfrm>
            <a:off x="7636095" y="3225800"/>
            <a:ext cx="2073506" cy="787400"/>
          </a:xfrm>
          <a:prstGeom prst="rect">
            <a:avLst/>
          </a:prstGeom>
          <a:ln w="12700">
            <a:noFill/>
          </a:ln>
        </p:spPr>
        <p:style>
          <a:lnRef idx="2">
            <a:schemeClr val="accent1"/>
          </a:lnRef>
          <a:fillRef idx="1">
            <a:schemeClr val="lt1"/>
          </a:fillRef>
          <a:effectRef idx="0">
            <a:schemeClr val="accent1"/>
          </a:effectRef>
          <a:fontRef idx="minor">
            <a:schemeClr val="dk1"/>
          </a:fontRef>
        </p:style>
        <p:txBody>
          <a:bodyPr lIns="36000" tIns="180000" rIns="36000" bIns="180000" rtlCol="0" anchor="t"/>
          <a:lstStyle/>
          <a:p>
            <a:pPr algn="ctr"/>
            <a:r>
              <a:rPr lang="ja-JP" altLang="en-US" sz="1200" dirty="0">
                <a:latin typeface="Meiryo" charset="-128"/>
                <a:ea typeface="Meiryo" charset="-128"/>
                <a:cs typeface="Meiryo" charset="-128"/>
              </a:rPr>
              <a:t>ライフスタイルの</a:t>
            </a:r>
            <a:br>
              <a:rPr lang="en-US" altLang="ja-JP" sz="1200" dirty="0">
                <a:latin typeface="Meiryo" charset="-128"/>
                <a:ea typeface="Meiryo" charset="-128"/>
                <a:cs typeface="Meiryo" charset="-128"/>
              </a:rPr>
            </a:br>
            <a:r>
              <a:rPr lang="ja-JP" altLang="en-US" sz="1200" dirty="0">
                <a:latin typeface="Meiryo" charset="-128"/>
                <a:ea typeface="Meiryo" charset="-128"/>
                <a:cs typeface="Meiryo" charset="-128"/>
              </a:rPr>
              <a:t>クラスターを指定</a:t>
            </a:r>
            <a:endParaRPr lang="en-US" sz="1200" dirty="0">
              <a:latin typeface="Meiryo" charset="-128"/>
              <a:ea typeface="Meiryo" charset="-128"/>
              <a:cs typeface="Meiryo" charset="-128"/>
            </a:endParaRPr>
          </a:p>
        </p:txBody>
      </p:sp>
      <p:sp>
        <p:nvSpPr>
          <p:cNvPr id="10" name="Rectangle 9"/>
          <p:cNvSpPr/>
          <p:nvPr/>
        </p:nvSpPr>
        <p:spPr>
          <a:xfrm>
            <a:off x="854393" y="3225800"/>
            <a:ext cx="2073506" cy="787400"/>
          </a:xfrm>
          <a:prstGeom prst="rect">
            <a:avLst/>
          </a:prstGeom>
          <a:ln w="12700">
            <a:noFill/>
          </a:ln>
        </p:spPr>
        <p:style>
          <a:lnRef idx="2">
            <a:schemeClr val="accent1"/>
          </a:lnRef>
          <a:fillRef idx="1">
            <a:schemeClr val="lt1"/>
          </a:fillRef>
          <a:effectRef idx="0">
            <a:schemeClr val="accent1"/>
          </a:effectRef>
          <a:fontRef idx="minor">
            <a:schemeClr val="dk1"/>
          </a:fontRef>
        </p:style>
        <p:txBody>
          <a:bodyPr lIns="36000" tIns="180000" rIns="36000" bIns="180000" rtlCol="0" anchor="t"/>
          <a:lstStyle/>
          <a:p>
            <a:pPr algn="ctr"/>
            <a:r>
              <a:rPr lang="ja-JP" altLang="en-US" sz="1200" dirty="0">
                <a:latin typeface="Meiryo" charset="-128"/>
                <a:ea typeface="Meiryo" charset="-128"/>
                <a:cs typeface="Meiryo" charset="-128"/>
              </a:rPr>
              <a:t>ユーザーが現在いる場所を</a:t>
            </a:r>
            <a:br>
              <a:rPr lang="en-US" altLang="ja-JP" sz="1200" dirty="0">
                <a:latin typeface="Meiryo" charset="-128"/>
                <a:ea typeface="Meiryo" charset="-128"/>
                <a:cs typeface="Meiryo" charset="-128"/>
              </a:rPr>
            </a:br>
            <a:r>
              <a:rPr lang="ja-JP" altLang="en-US" sz="1200" dirty="0">
                <a:latin typeface="Meiryo" charset="-128"/>
                <a:ea typeface="Meiryo" charset="-128"/>
                <a:cs typeface="Meiryo" charset="-128"/>
              </a:rPr>
              <a:t>緯度経度と半径で指定</a:t>
            </a:r>
            <a:endParaRPr lang="en-US" sz="1200" dirty="0">
              <a:latin typeface="Meiryo" charset="-128"/>
              <a:ea typeface="Meiryo" charset="-128"/>
              <a:cs typeface="Meiryo" charset="-128"/>
            </a:endParaRPr>
          </a:p>
        </p:txBody>
      </p:sp>
      <p:sp>
        <p:nvSpPr>
          <p:cNvPr id="12" name="Rectangle 11"/>
          <p:cNvSpPr/>
          <p:nvPr/>
        </p:nvSpPr>
        <p:spPr>
          <a:xfrm>
            <a:off x="3132971" y="3225800"/>
            <a:ext cx="2073506" cy="787400"/>
          </a:xfrm>
          <a:prstGeom prst="rect">
            <a:avLst/>
          </a:prstGeom>
          <a:ln w="12700">
            <a:noFill/>
          </a:ln>
        </p:spPr>
        <p:style>
          <a:lnRef idx="2">
            <a:schemeClr val="accent1"/>
          </a:lnRef>
          <a:fillRef idx="1">
            <a:schemeClr val="lt1"/>
          </a:fillRef>
          <a:effectRef idx="0">
            <a:schemeClr val="accent1"/>
          </a:effectRef>
          <a:fontRef idx="minor">
            <a:schemeClr val="dk1"/>
          </a:fontRef>
        </p:style>
        <p:txBody>
          <a:bodyPr lIns="36000" tIns="180000" rIns="36000" bIns="180000" rtlCol="0" anchor="t"/>
          <a:lstStyle/>
          <a:p>
            <a:pPr algn="ctr"/>
            <a:r>
              <a:rPr lang="ja-JP" altLang="en-US" sz="1200" dirty="0">
                <a:latin typeface="Meiryo" charset="-128"/>
                <a:ea typeface="Meiryo" charset="-128"/>
                <a:cs typeface="Meiryo" charset="-128"/>
              </a:rPr>
              <a:t>ユーザーが過去いた場所を</a:t>
            </a:r>
            <a:br>
              <a:rPr lang="en-US" altLang="ja-JP" sz="1200" dirty="0">
                <a:latin typeface="Meiryo" charset="-128"/>
                <a:ea typeface="Meiryo" charset="-128"/>
                <a:cs typeface="Meiryo" charset="-128"/>
              </a:rPr>
            </a:br>
            <a:r>
              <a:rPr lang="ja-JP" altLang="en-US" sz="1200" dirty="0">
                <a:latin typeface="Meiryo" charset="-128"/>
                <a:ea typeface="Meiryo" charset="-128"/>
                <a:cs typeface="Meiryo" charset="-128"/>
              </a:rPr>
              <a:t>様々な形式で指定</a:t>
            </a:r>
            <a:endParaRPr lang="en-US" sz="1200" dirty="0">
              <a:latin typeface="Meiryo" charset="-128"/>
              <a:ea typeface="Meiryo" charset="-128"/>
              <a:cs typeface="Meiryo" charset="-128"/>
            </a:endParaRPr>
          </a:p>
        </p:txBody>
      </p:sp>
      <p:sp>
        <p:nvSpPr>
          <p:cNvPr id="14" name="Rectangle 13"/>
          <p:cNvSpPr/>
          <p:nvPr/>
        </p:nvSpPr>
        <p:spPr>
          <a:xfrm>
            <a:off x="7636095" y="4221750"/>
            <a:ext cx="2073506" cy="636440"/>
          </a:xfrm>
          <a:prstGeom prst="rect">
            <a:avLst/>
          </a:prstGeom>
          <a:ln w="12700">
            <a:noFill/>
          </a:ln>
        </p:spPr>
        <p:style>
          <a:lnRef idx="2">
            <a:schemeClr val="accent1"/>
          </a:lnRef>
          <a:fillRef idx="1">
            <a:schemeClr val="lt1"/>
          </a:fillRef>
          <a:effectRef idx="0">
            <a:schemeClr val="accent1"/>
          </a:effectRef>
          <a:fontRef idx="minor">
            <a:schemeClr val="dk1"/>
          </a:fontRef>
        </p:style>
        <p:txBody>
          <a:bodyPr lIns="36000" tIns="180000" rIns="36000" bIns="180000" rtlCol="0" anchor="ctr"/>
          <a:lstStyle/>
          <a:p>
            <a:pPr algn="ctr"/>
            <a:r>
              <a:rPr lang="ja-JP" altLang="en-US" sz="1200" dirty="0">
                <a:latin typeface="Meiryo" charset="-128"/>
                <a:ea typeface="Meiryo" charset="-128"/>
                <a:cs typeface="Meiryo" charset="-128"/>
              </a:rPr>
              <a:t>過去の位置情報から</a:t>
            </a:r>
            <a:br>
              <a:rPr lang="en-US" altLang="ja-JP" sz="1200" dirty="0">
                <a:latin typeface="Meiryo" charset="-128"/>
                <a:ea typeface="Meiryo" charset="-128"/>
                <a:cs typeface="Meiryo" charset="-128"/>
              </a:rPr>
            </a:br>
            <a:r>
              <a:rPr lang="ja-JP" altLang="en-US" sz="1200" dirty="0">
                <a:latin typeface="Meiryo" charset="-128"/>
                <a:ea typeface="Meiryo" charset="-128"/>
                <a:cs typeface="Meiryo" charset="-128"/>
              </a:rPr>
              <a:t>居住地を推定</a:t>
            </a:r>
            <a:endParaRPr lang="en-US" sz="1200" dirty="0">
              <a:latin typeface="Meiryo" charset="-128"/>
              <a:ea typeface="Meiryo" charset="-128"/>
              <a:cs typeface="Meiryo" charset="-128"/>
            </a:endParaRPr>
          </a:p>
        </p:txBody>
      </p:sp>
      <p:sp>
        <p:nvSpPr>
          <p:cNvPr id="15" name="Rectangle 14"/>
          <p:cNvSpPr/>
          <p:nvPr/>
        </p:nvSpPr>
        <p:spPr>
          <a:xfrm>
            <a:off x="854393" y="4221750"/>
            <a:ext cx="2073506" cy="636440"/>
          </a:xfrm>
          <a:prstGeom prst="rect">
            <a:avLst/>
          </a:prstGeom>
          <a:ln w="12700">
            <a:noFill/>
          </a:ln>
        </p:spPr>
        <p:style>
          <a:lnRef idx="2">
            <a:schemeClr val="accent1"/>
          </a:lnRef>
          <a:fillRef idx="1">
            <a:schemeClr val="lt1"/>
          </a:fillRef>
          <a:effectRef idx="0">
            <a:schemeClr val="accent1"/>
          </a:effectRef>
          <a:fontRef idx="minor">
            <a:schemeClr val="dk1"/>
          </a:fontRef>
        </p:style>
        <p:txBody>
          <a:bodyPr lIns="36000" tIns="180000" rIns="36000" bIns="180000" rtlCol="0" anchor="ctr"/>
          <a:lstStyle/>
          <a:p>
            <a:pPr algn="ctr"/>
            <a:r>
              <a:rPr lang="ja-JP" altLang="en-US" sz="1200" dirty="0">
                <a:latin typeface="Meiryo" charset="-128"/>
                <a:ea typeface="Meiryo" charset="-128"/>
                <a:cs typeface="Meiryo" charset="-128"/>
              </a:rPr>
              <a:t>ユーザーの現在位置</a:t>
            </a:r>
            <a:endParaRPr lang="en-US" sz="1200" dirty="0">
              <a:latin typeface="Meiryo" charset="-128"/>
              <a:ea typeface="Meiryo" charset="-128"/>
              <a:cs typeface="Meiryo" charset="-128"/>
            </a:endParaRPr>
          </a:p>
        </p:txBody>
      </p:sp>
      <p:sp>
        <p:nvSpPr>
          <p:cNvPr id="16" name="Rectangle 15"/>
          <p:cNvSpPr/>
          <p:nvPr/>
        </p:nvSpPr>
        <p:spPr>
          <a:xfrm>
            <a:off x="3132971" y="4221750"/>
            <a:ext cx="2073506" cy="636440"/>
          </a:xfrm>
          <a:prstGeom prst="rect">
            <a:avLst/>
          </a:prstGeom>
          <a:ln w="12700">
            <a:noFill/>
          </a:ln>
        </p:spPr>
        <p:style>
          <a:lnRef idx="2">
            <a:schemeClr val="accent1"/>
          </a:lnRef>
          <a:fillRef idx="1">
            <a:schemeClr val="lt1"/>
          </a:fillRef>
          <a:effectRef idx="0">
            <a:schemeClr val="accent1"/>
          </a:effectRef>
          <a:fontRef idx="minor">
            <a:schemeClr val="dk1"/>
          </a:fontRef>
        </p:style>
        <p:txBody>
          <a:bodyPr lIns="36000" tIns="180000" rIns="36000" bIns="180000" rtlCol="0" anchor="ctr"/>
          <a:lstStyle/>
          <a:p>
            <a:pPr algn="ctr"/>
            <a:r>
              <a:rPr lang="ja-JP" altLang="en-US" sz="1200" dirty="0">
                <a:latin typeface="Meiryo" charset="-128"/>
                <a:ea typeface="Meiryo" charset="-128"/>
                <a:cs typeface="Meiryo" charset="-128"/>
              </a:rPr>
              <a:t>ユーザーの過去位置</a:t>
            </a:r>
            <a:endParaRPr lang="en-US" sz="1200" dirty="0">
              <a:latin typeface="Meiryo" charset="-128"/>
              <a:ea typeface="Meiryo" charset="-128"/>
              <a:cs typeface="Meiryo" charset="-128"/>
            </a:endParaRPr>
          </a:p>
        </p:txBody>
      </p:sp>
      <p:sp>
        <p:nvSpPr>
          <p:cNvPr id="17" name="TextBox 16"/>
          <p:cNvSpPr txBox="1"/>
          <p:nvPr/>
        </p:nvSpPr>
        <p:spPr>
          <a:xfrm>
            <a:off x="7924086" y="2401388"/>
            <a:ext cx="1497525" cy="584775"/>
          </a:xfrm>
          <a:prstGeom prst="rect">
            <a:avLst/>
          </a:prstGeom>
          <a:noFill/>
        </p:spPr>
        <p:txBody>
          <a:bodyPr wrap="none" rtlCol="0" anchor="ctr">
            <a:spAutoFit/>
          </a:bodyPr>
          <a:lstStyle/>
          <a:p>
            <a:pPr algn="ctr"/>
            <a:r>
              <a:rPr lang="en-US" sz="1600" b="1" dirty="0">
                <a:solidFill>
                  <a:srgbClr val="329FFB"/>
                </a:solidFill>
                <a:latin typeface="Meiryo" charset="-128"/>
                <a:ea typeface="Meiryo" charset="-128"/>
                <a:cs typeface="Meiryo" charset="-128"/>
              </a:rPr>
              <a:t>GeoGenome</a:t>
            </a:r>
          </a:p>
          <a:p>
            <a:pPr algn="ctr"/>
            <a:r>
              <a:rPr lang="en-US" sz="1600" b="1" dirty="0">
                <a:solidFill>
                  <a:srgbClr val="329FFB"/>
                </a:solidFill>
                <a:latin typeface="Meiryo" charset="-128"/>
                <a:ea typeface="Meiryo" charset="-128"/>
                <a:cs typeface="Meiryo" charset="-128"/>
              </a:rPr>
              <a:t>Audience</a:t>
            </a:r>
          </a:p>
        </p:txBody>
      </p:sp>
      <p:cxnSp>
        <p:nvCxnSpPr>
          <p:cNvPr id="19" name="Straight Connector 18"/>
          <p:cNvCxnSpPr/>
          <p:nvPr/>
        </p:nvCxnSpPr>
        <p:spPr>
          <a:xfrm>
            <a:off x="7636095" y="3017249"/>
            <a:ext cx="2073506" cy="0"/>
          </a:xfrm>
          <a:prstGeom prst="line">
            <a:avLst/>
          </a:prstGeom>
          <a:ln w="19050">
            <a:solidFill>
              <a:srgbClr val="329FFB"/>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155916" y="2401388"/>
            <a:ext cx="1415772" cy="584775"/>
          </a:xfrm>
          <a:prstGeom prst="rect">
            <a:avLst/>
          </a:prstGeom>
          <a:noFill/>
        </p:spPr>
        <p:txBody>
          <a:bodyPr wrap="none" rtlCol="0" anchor="ctr">
            <a:spAutoFit/>
          </a:bodyPr>
          <a:lstStyle/>
          <a:p>
            <a:pPr algn="ctr"/>
            <a:r>
              <a:rPr lang="ja-JP" altLang="en-US" sz="1600" b="1" dirty="0">
                <a:solidFill>
                  <a:srgbClr val="329FFB"/>
                </a:solidFill>
                <a:latin typeface="Meiryo" charset="-128"/>
                <a:ea typeface="Meiryo" charset="-128"/>
                <a:cs typeface="Meiryo" charset="-128"/>
              </a:rPr>
              <a:t>ジオフェンス</a:t>
            </a:r>
            <a:endParaRPr lang="en-US" altLang="ja-JP" sz="1600" b="1" dirty="0">
              <a:solidFill>
                <a:srgbClr val="329FFB"/>
              </a:solidFill>
              <a:latin typeface="Meiryo" charset="-128"/>
              <a:ea typeface="Meiryo" charset="-128"/>
              <a:cs typeface="Meiryo" charset="-128"/>
            </a:endParaRPr>
          </a:p>
          <a:p>
            <a:pPr algn="ctr"/>
            <a:r>
              <a:rPr lang="ja-JP" altLang="en-US" sz="1600" b="1" dirty="0">
                <a:solidFill>
                  <a:srgbClr val="329FFB"/>
                </a:solidFill>
                <a:latin typeface="Meiryo" charset="-128"/>
                <a:ea typeface="Meiryo" charset="-128"/>
                <a:cs typeface="Meiryo" charset="-128"/>
              </a:rPr>
              <a:t>（緯度経度）</a:t>
            </a:r>
            <a:endParaRPr lang="en-US" sz="1600" b="1" dirty="0">
              <a:solidFill>
                <a:srgbClr val="329FFB"/>
              </a:solidFill>
              <a:latin typeface="Meiryo" charset="-128"/>
              <a:ea typeface="Meiryo" charset="-128"/>
              <a:cs typeface="Meiryo" charset="-128"/>
            </a:endParaRPr>
          </a:p>
        </p:txBody>
      </p:sp>
      <p:cxnSp>
        <p:nvCxnSpPr>
          <p:cNvPr id="21" name="Straight Connector 20"/>
          <p:cNvCxnSpPr/>
          <p:nvPr/>
        </p:nvCxnSpPr>
        <p:spPr>
          <a:xfrm>
            <a:off x="827050" y="3017249"/>
            <a:ext cx="2073506" cy="0"/>
          </a:xfrm>
          <a:prstGeom prst="line">
            <a:avLst/>
          </a:prstGeom>
          <a:ln w="19050">
            <a:solidFill>
              <a:srgbClr val="329FFB"/>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778728" y="2524498"/>
            <a:ext cx="800220" cy="338554"/>
          </a:xfrm>
          <a:prstGeom prst="rect">
            <a:avLst/>
          </a:prstGeom>
          <a:noFill/>
        </p:spPr>
        <p:txBody>
          <a:bodyPr wrap="none" rtlCol="0" anchor="ctr">
            <a:spAutoFit/>
          </a:bodyPr>
          <a:lstStyle/>
          <a:p>
            <a:pPr algn="ctr"/>
            <a:r>
              <a:rPr lang="ja-JP" altLang="en-US" sz="1600" b="1" dirty="0">
                <a:solidFill>
                  <a:srgbClr val="329FFB"/>
                </a:solidFill>
                <a:latin typeface="Meiryo" charset="-128"/>
                <a:ea typeface="Meiryo" charset="-128"/>
                <a:cs typeface="Meiryo" charset="-128"/>
              </a:rPr>
              <a:t>足あと</a:t>
            </a:r>
            <a:endParaRPr lang="en-US" sz="1600" b="1" dirty="0">
              <a:solidFill>
                <a:srgbClr val="329FFB"/>
              </a:solidFill>
              <a:latin typeface="Meiryo" charset="-128"/>
              <a:ea typeface="Meiryo" charset="-128"/>
              <a:cs typeface="Meiryo" charset="-128"/>
            </a:endParaRPr>
          </a:p>
        </p:txBody>
      </p:sp>
      <p:cxnSp>
        <p:nvCxnSpPr>
          <p:cNvPr id="23" name="Straight Connector 22"/>
          <p:cNvCxnSpPr/>
          <p:nvPr/>
        </p:nvCxnSpPr>
        <p:spPr>
          <a:xfrm>
            <a:off x="3142086" y="3017249"/>
            <a:ext cx="2073506" cy="0"/>
          </a:xfrm>
          <a:prstGeom prst="line">
            <a:avLst/>
          </a:prstGeom>
          <a:ln w="19050">
            <a:solidFill>
              <a:srgbClr val="329FFB"/>
            </a:solidFill>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5388517" y="3225800"/>
            <a:ext cx="2073506" cy="787400"/>
          </a:xfrm>
          <a:prstGeom prst="rect">
            <a:avLst/>
          </a:prstGeom>
          <a:ln w="12700">
            <a:noFill/>
          </a:ln>
        </p:spPr>
        <p:style>
          <a:lnRef idx="2">
            <a:schemeClr val="accent1"/>
          </a:lnRef>
          <a:fillRef idx="1">
            <a:schemeClr val="lt1"/>
          </a:fillRef>
          <a:effectRef idx="0">
            <a:schemeClr val="accent1"/>
          </a:effectRef>
          <a:fontRef idx="minor">
            <a:schemeClr val="dk1"/>
          </a:fontRef>
        </p:style>
        <p:txBody>
          <a:bodyPr lIns="36000" tIns="180000" rIns="36000" bIns="180000" rtlCol="0" anchor="t"/>
          <a:lstStyle/>
          <a:p>
            <a:pPr algn="ctr"/>
            <a:r>
              <a:rPr lang="ja-JP" altLang="en-US" sz="1200" dirty="0">
                <a:latin typeface="Meiryo" charset="-128"/>
                <a:ea typeface="Meiryo" charset="-128"/>
                <a:cs typeface="Meiryo" charset="-128"/>
              </a:rPr>
              <a:t>ユーザーが現在いる場所を</a:t>
            </a:r>
            <a:br>
              <a:rPr lang="en-US" altLang="ja-JP" sz="1200" dirty="0">
                <a:latin typeface="Meiryo" charset="-128"/>
                <a:ea typeface="Meiryo" charset="-128"/>
                <a:cs typeface="Meiryo" charset="-128"/>
              </a:rPr>
            </a:br>
            <a:r>
              <a:rPr lang="ja-JP" altLang="en-US" sz="1200" dirty="0">
                <a:latin typeface="Meiryo" charset="-128"/>
                <a:ea typeface="Meiryo" charset="-128"/>
                <a:cs typeface="Meiryo" charset="-128"/>
              </a:rPr>
              <a:t>市区町村で指定</a:t>
            </a:r>
            <a:endParaRPr lang="en-US" sz="1200" dirty="0">
              <a:latin typeface="Meiryo" charset="-128"/>
              <a:ea typeface="Meiryo" charset="-128"/>
              <a:cs typeface="Meiryo" charset="-128"/>
            </a:endParaRPr>
          </a:p>
        </p:txBody>
      </p:sp>
      <p:sp>
        <p:nvSpPr>
          <p:cNvPr id="36" name="Rectangle 35"/>
          <p:cNvSpPr/>
          <p:nvPr/>
        </p:nvSpPr>
        <p:spPr>
          <a:xfrm>
            <a:off x="5388517" y="4221750"/>
            <a:ext cx="2073506" cy="636440"/>
          </a:xfrm>
          <a:prstGeom prst="rect">
            <a:avLst/>
          </a:prstGeom>
          <a:ln w="12700">
            <a:noFill/>
          </a:ln>
        </p:spPr>
        <p:style>
          <a:lnRef idx="2">
            <a:schemeClr val="accent1"/>
          </a:lnRef>
          <a:fillRef idx="1">
            <a:schemeClr val="lt1"/>
          </a:fillRef>
          <a:effectRef idx="0">
            <a:schemeClr val="accent1"/>
          </a:effectRef>
          <a:fontRef idx="minor">
            <a:schemeClr val="dk1"/>
          </a:fontRef>
        </p:style>
        <p:txBody>
          <a:bodyPr lIns="36000" tIns="180000" rIns="36000" bIns="180000" rtlCol="0" anchor="ctr"/>
          <a:lstStyle/>
          <a:p>
            <a:pPr algn="ctr"/>
            <a:r>
              <a:rPr lang="ja-JP" altLang="en-US" sz="1200" dirty="0">
                <a:latin typeface="Meiryo" charset="-128"/>
                <a:ea typeface="Meiryo" charset="-128"/>
                <a:cs typeface="Meiryo" charset="-128"/>
              </a:rPr>
              <a:t>ユーザーの現在位置</a:t>
            </a:r>
            <a:endParaRPr lang="en-US" sz="1200" dirty="0">
              <a:latin typeface="Meiryo" charset="-128"/>
              <a:ea typeface="Meiryo" charset="-128"/>
              <a:cs typeface="Meiryo" charset="-128"/>
            </a:endParaRPr>
          </a:p>
        </p:txBody>
      </p:sp>
      <p:sp>
        <p:nvSpPr>
          <p:cNvPr id="37" name="TextBox 36"/>
          <p:cNvSpPr txBox="1"/>
          <p:nvPr/>
        </p:nvSpPr>
        <p:spPr>
          <a:xfrm>
            <a:off x="5418722" y="2401388"/>
            <a:ext cx="2031325" cy="584775"/>
          </a:xfrm>
          <a:prstGeom prst="rect">
            <a:avLst/>
          </a:prstGeom>
          <a:noFill/>
        </p:spPr>
        <p:txBody>
          <a:bodyPr wrap="none" rtlCol="0" anchor="ctr">
            <a:spAutoFit/>
          </a:bodyPr>
          <a:lstStyle/>
          <a:p>
            <a:pPr algn="ctr"/>
            <a:r>
              <a:rPr lang="ja-JP" altLang="en-US" sz="1600" b="1" dirty="0">
                <a:solidFill>
                  <a:srgbClr val="329FFB"/>
                </a:solidFill>
                <a:latin typeface="Meiryo" charset="-128"/>
                <a:ea typeface="Meiryo" charset="-128"/>
                <a:cs typeface="Meiryo" charset="-128"/>
              </a:rPr>
              <a:t>ジオターゲティング</a:t>
            </a:r>
            <a:endParaRPr lang="en-US" altLang="ja-JP" sz="1600" b="1" dirty="0">
              <a:solidFill>
                <a:srgbClr val="329FFB"/>
              </a:solidFill>
              <a:latin typeface="Meiryo" charset="-128"/>
              <a:ea typeface="Meiryo" charset="-128"/>
              <a:cs typeface="Meiryo" charset="-128"/>
            </a:endParaRPr>
          </a:p>
          <a:p>
            <a:pPr algn="ctr"/>
            <a:r>
              <a:rPr lang="ja-JP" altLang="en-US" sz="1600" b="1" dirty="0">
                <a:solidFill>
                  <a:srgbClr val="329FFB"/>
                </a:solidFill>
                <a:latin typeface="Meiryo" charset="-128"/>
                <a:ea typeface="Meiryo" charset="-128"/>
                <a:cs typeface="Meiryo" charset="-128"/>
              </a:rPr>
              <a:t>（行政区画）</a:t>
            </a:r>
            <a:endParaRPr lang="en-US" sz="1600" b="1" dirty="0">
              <a:solidFill>
                <a:srgbClr val="329FFB"/>
              </a:solidFill>
              <a:latin typeface="Meiryo" charset="-128"/>
              <a:ea typeface="Meiryo" charset="-128"/>
              <a:cs typeface="Meiryo" charset="-128"/>
            </a:endParaRPr>
          </a:p>
        </p:txBody>
      </p:sp>
      <p:cxnSp>
        <p:nvCxnSpPr>
          <p:cNvPr id="38" name="Straight Connector 37"/>
          <p:cNvCxnSpPr/>
          <p:nvPr/>
        </p:nvCxnSpPr>
        <p:spPr>
          <a:xfrm>
            <a:off x="5397632" y="3017249"/>
            <a:ext cx="2073506" cy="0"/>
          </a:xfrm>
          <a:prstGeom prst="line">
            <a:avLst/>
          </a:prstGeom>
          <a:ln w="19050">
            <a:solidFill>
              <a:srgbClr val="329FFB"/>
            </a:solidFill>
          </a:ln>
        </p:spPr>
        <p:style>
          <a:lnRef idx="1">
            <a:schemeClr val="accent1"/>
          </a:lnRef>
          <a:fillRef idx="0">
            <a:schemeClr val="accent1"/>
          </a:fillRef>
          <a:effectRef idx="0">
            <a:schemeClr val="accent1"/>
          </a:effectRef>
          <a:fontRef idx="minor">
            <a:schemeClr val="tx1"/>
          </a:fontRef>
        </p:style>
      </p:cxnSp>
      <p:sp>
        <p:nvSpPr>
          <p:cNvPr id="39" name="Freeform 38"/>
          <p:cNvSpPr/>
          <p:nvPr/>
        </p:nvSpPr>
        <p:spPr>
          <a:xfrm>
            <a:off x="6008451" y="5127209"/>
            <a:ext cx="1028700" cy="1003300"/>
          </a:xfrm>
          <a:custGeom>
            <a:avLst/>
            <a:gdLst>
              <a:gd name="connsiteX0" fmla="*/ 673100 w 1422400"/>
              <a:gd name="connsiteY0" fmla="*/ 0 h 1384300"/>
              <a:gd name="connsiteX1" fmla="*/ 0 w 1422400"/>
              <a:gd name="connsiteY1" fmla="*/ 495300 h 1384300"/>
              <a:gd name="connsiteX2" fmla="*/ 304800 w 1422400"/>
              <a:gd name="connsiteY2" fmla="*/ 876300 h 1384300"/>
              <a:gd name="connsiteX3" fmla="*/ 101600 w 1422400"/>
              <a:gd name="connsiteY3" fmla="*/ 1066800 h 1384300"/>
              <a:gd name="connsiteX4" fmla="*/ 101600 w 1422400"/>
              <a:gd name="connsiteY4" fmla="*/ 1346200 h 1384300"/>
              <a:gd name="connsiteX5" fmla="*/ 546100 w 1422400"/>
              <a:gd name="connsiteY5" fmla="*/ 1384300 h 1384300"/>
              <a:gd name="connsiteX6" fmla="*/ 1054100 w 1422400"/>
              <a:gd name="connsiteY6" fmla="*/ 1270000 h 1384300"/>
              <a:gd name="connsiteX7" fmla="*/ 990600 w 1422400"/>
              <a:gd name="connsiteY7" fmla="*/ 1028700 h 1384300"/>
              <a:gd name="connsiteX8" fmla="*/ 977900 w 1422400"/>
              <a:gd name="connsiteY8" fmla="*/ 838200 h 1384300"/>
              <a:gd name="connsiteX9" fmla="*/ 1371600 w 1422400"/>
              <a:gd name="connsiteY9" fmla="*/ 723900 h 1384300"/>
              <a:gd name="connsiteX10" fmla="*/ 1422400 w 1422400"/>
              <a:gd name="connsiteY10" fmla="*/ 406400 h 1384300"/>
              <a:gd name="connsiteX11" fmla="*/ 1244600 w 1422400"/>
              <a:gd name="connsiteY11" fmla="*/ 317500 h 1384300"/>
              <a:gd name="connsiteX12" fmla="*/ 850900 w 1422400"/>
              <a:gd name="connsiteY12" fmla="*/ 317500 h 1384300"/>
              <a:gd name="connsiteX13" fmla="*/ 812800 w 1422400"/>
              <a:gd name="connsiteY13" fmla="*/ 165100 h 1384300"/>
              <a:gd name="connsiteX14" fmla="*/ 673100 w 1422400"/>
              <a:gd name="connsiteY14" fmla="*/ 0 h 138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22400" h="1384300">
                <a:moveTo>
                  <a:pt x="673100" y="0"/>
                </a:moveTo>
                <a:lnTo>
                  <a:pt x="0" y="495300"/>
                </a:lnTo>
                <a:lnTo>
                  <a:pt x="304800" y="876300"/>
                </a:lnTo>
                <a:lnTo>
                  <a:pt x="101600" y="1066800"/>
                </a:lnTo>
                <a:lnTo>
                  <a:pt x="101600" y="1346200"/>
                </a:lnTo>
                <a:lnTo>
                  <a:pt x="546100" y="1384300"/>
                </a:lnTo>
                <a:lnTo>
                  <a:pt x="1054100" y="1270000"/>
                </a:lnTo>
                <a:lnTo>
                  <a:pt x="990600" y="1028700"/>
                </a:lnTo>
                <a:lnTo>
                  <a:pt x="977900" y="838200"/>
                </a:lnTo>
                <a:lnTo>
                  <a:pt x="1371600" y="723900"/>
                </a:lnTo>
                <a:lnTo>
                  <a:pt x="1422400" y="406400"/>
                </a:lnTo>
                <a:lnTo>
                  <a:pt x="1244600" y="317500"/>
                </a:lnTo>
                <a:lnTo>
                  <a:pt x="850900" y="317500"/>
                </a:lnTo>
                <a:lnTo>
                  <a:pt x="812800" y="165100"/>
                </a:lnTo>
                <a:lnTo>
                  <a:pt x="673100" y="0"/>
                </a:lnTo>
                <a:close/>
              </a:path>
            </a:pathLst>
          </a:custGeom>
          <a:ln w="12700">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nvGrpSpPr>
          <p:cNvPr id="40" name="図形グループ 46"/>
          <p:cNvGrpSpPr/>
          <p:nvPr/>
        </p:nvGrpSpPr>
        <p:grpSpPr>
          <a:xfrm>
            <a:off x="6408327" y="5636789"/>
            <a:ext cx="114474" cy="244235"/>
            <a:chOff x="426947" y="3005268"/>
            <a:chExt cx="399435" cy="852208"/>
          </a:xfrm>
          <a:effectLst/>
        </p:grpSpPr>
        <p:sp>
          <p:nvSpPr>
            <p:cNvPr id="41" name="角丸四角形 47"/>
            <p:cNvSpPr/>
            <p:nvPr/>
          </p:nvSpPr>
          <p:spPr>
            <a:xfrm>
              <a:off x="426947" y="3271820"/>
              <a:ext cx="399435" cy="585656"/>
            </a:xfrm>
            <a:prstGeom prst="roundRect">
              <a:avLst>
                <a:gd name="adj" fmla="val 50000"/>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42" name="円/楕円 48"/>
            <p:cNvSpPr/>
            <p:nvPr/>
          </p:nvSpPr>
          <p:spPr>
            <a:xfrm>
              <a:off x="426947" y="3005268"/>
              <a:ext cx="399435" cy="368709"/>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grpSp>
      <p:sp>
        <p:nvSpPr>
          <p:cNvPr id="43" name="TextBox 42"/>
          <p:cNvSpPr txBox="1"/>
          <p:nvPr/>
        </p:nvSpPr>
        <p:spPr>
          <a:xfrm>
            <a:off x="6225407" y="5418420"/>
            <a:ext cx="569387" cy="246221"/>
          </a:xfrm>
          <a:prstGeom prst="rect">
            <a:avLst/>
          </a:prstGeom>
          <a:noFill/>
        </p:spPr>
        <p:txBody>
          <a:bodyPr wrap="none" rtlCol="0">
            <a:spAutoFit/>
          </a:bodyPr>
          <a:lstStyle/>
          <a:p>
            <a:pPr algn="ctr"/>
            <a:r>
              <a:rPr lang="ja-JP" altLang="en-US" sz="1000">
                <a:solidFill>
                  <a:schemeClr val="accent6"/>
                </a:solidFill>
              </a:rPr>
              <a:t>○◯市</a:t>
            </a:r>
            <a:endParaRPr lang="en-US" sz="1000" dirty="0">
              <a:solidFill>
                <a:schemeClr val="accent6"/>
              </a:solidFill>
            </a:endParaRPr>
          </a:p>
        </p:txBody>
      </p:sp>
      <p:grpSp>
        <p:nvGrpSpPr>
          <p:cNvPr id="48" name="Group 47"/>
          <p:cNvGrpSpPr/>
          <p:nvPr/>
        </p:nvGrpSpPr>
        <p:grpSpPr>
          <a:xfrm>
            <a:off x="3725374" y="5060140"/>
            <a:ext cx="967399" cy="1200398"/>
            <a:chOff x="4457700" y="3485902"/>
            <a:chExt cx="967399" cy="1200398"/>
          </a:xfrm>
        </p:grpSpPr>
        <p:sp>
          <p:nvSpPr>
            <p:cNvPr id="49" name="Freeform 48"/>
            <p:cNvSpPr/>
            <p:nvPr/>
          </p:nvSpPr>
          <p:spPr>
            <a:xfrm>
              <a:off x="4927891" y="3485902"/>
              <a:ext cx="497208" cy="969974"/>
            </a:xfrm>
            <a:custGeom>
              <a:avLst/>
              <a:gdLst>
                <a:gd name="connsiteX0" fmla="*/ 127000 w 736600"/>
                <a:gd name="connsiteY0" fmla="*/ 63500 h 1447800"/>
                <a:gd name="connsiteX1" fmla="*/ 292100 w 736600"/>
                <a:gd name="connsiteY1" fmla="*/ 177800 h 1447800"/>
                <a:gd name="connsiteX2" fmla="*/ 533400 w 736600"/>
                <a:gd name="connsiteY2" fmla="*/ 0 h 1447800"/>
                <a:gd name="connsiteX3" fmla="*/ 736600 w 736600"/>
                <a:gd name="connsiteY3" fmla="*/ 266700 h 1447800"/>
                <a:gd name="connsiteX4" fmla="*/ 546100 w 736600"/>
                <a:gd name="connsiteY4" fmla="*/ 1130300 h 1447800"/>
                <a:gd name="connsiteX5" fmla="*/ 393700 w 736600"/>
                <a:gd name="connsiteY5" fmla="*/ 1231900 h 1447800"/>
                <a:gd name="connsiteX6" fmla="*/ 342900 w 736600"/>
                <a:gd name="connsiteY6" fmla="*/ 1447800 h 1447800"/>
                <a:gd name="connsiteX7" fmla="*/ 114300 w 736600"/>
                <a:gd name="connsiteY7" fmla="*/ 1193800 h 1447800"/>
                <a:gd name="connsiteX8" fmla="*/ 0 w 736600"/>
                <a:gd name="connsiteY8" fmla="*/ 723900 h 1447800"/>
                <a:gd name="connsiteX9" fmla="*/ 127000 w 736600"/>
                <a:gd name="connsiteY9" fmla="*/ 635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6600" h="1447800">
                  <a:moveTo>
                    <a:pt x="127000" y="63500"/>
                  </a:moveTo>
                  <a:lnTo>
                    <a:pt x="292100" y="177800"/>
                  </a:lnTo>
                  <a:lnTo>
                    <a:pt x="533400" y="0"/>
                  </a:lnTo>
                  <a:lnTo>
                    <a:pt x="736600" y="266700"/>
                  </a:lnTo>
                  <a:lnTo>
                    <a:pt x="546100" y="1130300"/>
                  </a:lnTo>
                  <a:lnTo>
                    <a:pt x="393700" y="1231900"/>
                  </a:lnTo>
                  <a:lnTo>
                    <a:pt x="342900" y="1447800"/>
                  </a:lnTo>
                  <a:lnTo>
                    <a:pt x="114300" y="1193800"/>
                  </a:lnTo>
                  <a:lnTo>
                    <a:pt x="0" y="723900"/>
                  </a:lnTo>
                  <a:lnTo>
                    <a:pt x="127000" y="63500"/>
                  </a:lnTo>
                  <a:close/>
                </a:path>
              </a:pathLst>
            </a:custGeom>
            <a:noFill/>
            <a:ln>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0" name="Freeform 49"/>
            <p:cNvSpPr/>
            <p:nvPr/>
          </p:nvSpPr>
          <p:spPr>
            <a:xfrm>
              <a:off x="4457700" y="4165600"/>
              <a:ext cx="520700" cy="520700"/>
            </a:xfrm>
            <a:custGeom>
              <a:avLst/>
              <a:gdLst>
                <a:gd name="connsiteX0" fmla="*/ 520700 w 520700"/>
                <a:gd name="connsiteY0" fmla="*/ 0 h 520700"/>
                <a:gd name="connsiteX1" fmla="*/ 254000 w 520700"/>
                <a:gd name="connsiteY1" fmla="*/ 330200 h 520700"/>
                <a:gd name="connsiteX2" fmla="*/ 0 w 520700"/>
                <a:gd name="connsiteY2" fmla="*/ 520700 h 520700"/>
              </a:gdLst>
              <a:ahLst/>
              <a:cxnLst>
                <a:cxn ang="0">
                  <a:pos x="connsiteX0" y="connsiteY0"/>
                </a:cxn>
                <a:cxn ang="0">
                  <a:pos x="connsiteX1" y="connsiteY1"/>
                </a:cxn>
                <a:cxn ang="0">
                  <a:pos x="connsiteX2" y="connsiteY2"/>
                </a:cxn>
              </a:cxnLst>
              <a:rect l="l" t="t" r="r" b="b"/>
              <a:pathLst>
                <a:path w="520700" h="520700">
                  <a:moveTo>
                    <a:pt x="520700" y="0"/>
                  </a:moveTo>
                  <a:lnTo>
                    <a:pt x="254000" y="330200"/>
                  </a:lnTo>
                  <a:lnTo>
                    <a:pt x="0" y="520700"/>
                  </a:lnTo>
                </a:path>
              </a:pathLst>
            </a:custGeom>
            <a:noFill/>
            <a:ln w="76200">
              <a:solidFill>
                <a:srgbClr val="38B08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Oval 50"/>
            <p:cNvSpPr/>
            <p:nvPr/>
          </p:nvSpPr>
          <p:spPr>
            <a:xfrm>
              <a:off x="4909709" y="4105594"/>
              <a:ext cx="129243" cy="129243"/>
            </a:xfrm>
            <a:prstGeom prst="ellipse">
              <a:avLst/>
            </a:prstGeom>
            <a:solidFill>
              <a:srgbClr val="38B08C"/>
            </a:solidFill>
            <a:ln w="12700">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2" name="Oval 51"/>
            <p:cNvSpPr/>
            <p:nvPr/>
          </p:nvSpPr>
          <p:spPr>
            <a:xfrm>
              <a:off x="4728763" y="4322097"/>
              <a:ext cx="129243" cy="129243"/>
            </a:xfrm>
            <a:prstGeom prst="ellipse">
              <a:avLst/>
            </a:prstGeom>
            <a:solidFill>
              <a:srgbClr val="38B08C"/>
            </a:solidFill>
            <a:ln w="12700">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3" name="Oval 52"/>
            <p:cNvSpPr/>
            <p:nvPr/>
          </p:nvSpPr>
          <p:spPr>
            <a:xfrm>
              <a:off x="4542849" y="4512513"/>
              <a:ext cx="129243" cy="129243"/>
            </a:xfrm>
            <a:prstGeom prst="ellipse">
              <a:avLst/>
            </a:prstGeom>
            <a:solidFill>
              <a:srgbClr val="38B08C"/>
            </a:solidFill>
            <a:ln w="12700">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4" name="Freeform 53"/>
            <p:cNvSpPr/>
            <p:nvPr/>
          </p:nvSpPr>
          <p:spPr>
            <a:xfrm>
              <a:off x="4534487" y="3798277"/>
              <a:ext cx="839372" cy="187569"/>
            </a:xfrm>
            <a:custGeom>
              <a:avLst/>
              <a:gdLst>
                <a:gd name="connsiteX0" fmla="*/ 820615 w 839372"/>
                <a:gd name="connsiteY0" fmla="*/ 187569 h 187569"/>
                <a:gd name="connsiteX1" fmla="*/ 839372 w 839372"/>
                <a:gd name="connsiteY1" fmla="*/ 70338 h 187569"/>
                <a:gd name="connsiteX2" fmla="*/ 651803 w 839372"/>
                <a:gd name="connsiteY2" fmla="*/ 28135 h 187569"/>
                <a:gd name="connsiteX3" fmla="*/ 567397 w 839372"/>
                <a:gd name="connsiteY3" fmla="*/ 173501 h 187569"/>
                <a:gd name="connsiteX4" fmla="*/ 417341 w 839372"/>
                <a:gd name="connsiteY4" fmla="*/ 173501 h 187569"/>
                <a:gd name="connsiteX5" fmla="*/ 365760 w 839372"/>
                <a:gd name="connsiteY5" fmla="*/ 4689 h 187569"/>
                <a:gd name="connsiteX6" fmla="*/ 0 w 839372"/>
                <a:gd name="connsiteY6" fmla="*/ 0 h 187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9372" h="187569">
                  <a:moveTo>
                    <a:pt x="820615" y="187569"/>
                  </a:moveTo>
                  <a:lnTo>
                    <a:pt x="839372" y="70338"/>
                  </a:lnTo>
                  <a:lnTo>
                    <a:pt x="651803" y="28135"/>
                  </a:lnTo>
                  <a:lnTo>
                    <a:pt x="567397" y="173501"/>
                  </a:lnTo>
                  <a:lnTo>
                    <a:pt x="417341" y="173501"/>
                  </a:lnTo>
                  <a:lnTo>
                    <a:pt x="365760" y="4689"/>
                  </a:lnTo>
                  <a:lnTo>
                    <a:pt x="0" y="0"/>
                  </a:lnTo>
                </a:path>
              </a:pathLst>
            </a:custGeom>
            <a:noFill/>
            <a:ln>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dk1"/>
                </a:solidFill>
              </a:endParaRPr>
            </a:p>
          </p:txBody>
        </p:sp>
      </p:grpSp>
      <p:pic>
        <p:nvPicPr>
          <p:cNvPr id="46" name="Picture 4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34908" y="5232575"/>
            <a:ext cx="276047" cy="447644"/>
          </a:xfrm>
          <a:prstGeom prst="rect">
            <a:avLst/>
          </a:prstGeom>
        </p:spPr>
      </p:pic>
    </p:spTree>
    <p:extLst>
      <p:ext uri="{BB962C8B-B14F-4D97-AF65-F5344CB8AC3E}">
        <p14:creationId xmlns:p14="http://schemas.microsoft.com/office/powerpoint/2010/main" val="1535702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ジオフェンス（緯度</a:t>
            </a:r>
            <a:r>
              <a:rPr lang="ja-JP" altLang="en-US"/>
              <a:t>経度）</a:t>
            </a:r>
            <a:endParaRPr lang="en-US" dirty="0"/>
          </a:p>
        </p:txBody>
      </p:sp>
      <p:sp>
        <p:nvSpPr>
          <p:cNvPr id="3" name="Content Placeholder 2"/>
          <p:cNvSpPr>
            <a:spLocks noGrp="1"/>
          </p:cNvSpPr>
          <p:nvPr>
            <p:ph idx="1"/>
          </p:nvPr>
        </p:nvSpPr>
        <p:spPr>
          <a:xfrm>
            <a:off x="495300" y="915840"/>
            <a:ext cx="5219700" cy="5693958"/>
          </a:xfrm>
        </p:spPr>
        <p:txBody>
          <a:bodyPr/>
          <a:lstStyle/>
          <a:p>
            <a:r>
              <a:rPr lang="ja-JP" altLang="en-US" dirty="0"/>
              <a:t>概要</a:t>
            </a:r>
            <a:endParaRPr lang="en-US" altLang="ja-JP" dirty="0"/>
          </a:p>
          <a:p>
            <a:pPr lvl="1"/>
            <a:r>
              <a:rPr lang="ja-JP" altLang="en-US" dirty="0"/>
              <a:t>ユーザーが現在いる場所を、緯度経度で指定して配信します。</a:t>
            </a:r>
            <a:endParaRPr lang="en-US" altLang="ja-JP" dirty="0"/>
          </a:p>
          <a:p>
            <a:pPr lvl="1"/>
            <a:endParaRPr lang="en-US" altLang="ja-JP" dirty="0"/>
          </a:p>
          <a:p>
            <a:r>
              <a:rPr lang="ja-JP" altLang="en-US" dirty="0"/>
              <a:t>指定項目</a:t>
            </a:r>
            <a:endParaRPr lang="en-US" altLang="ja-JP" dirty="0"/>
          </a:p>
          <a:p>
            <a:pPr lvl="1"/>
            <a:r>
              <a:rPr lang="ja-JP" altLang="en-US" dirty="0"/>
              <a:t>緯度</a:t>
            </a:r>
            <a:endParaRPr lang="en-US" altLang="ja-JP" dirty="0"/>
          </a:p>
          <a:p>
            <a:pPr lvl="1"/>
            <a:r>
              <a:rPr lang="ja-JP" altLang="en-US" dirty="0"/>
              <a:t>経度</a:t>
            </a:r>
            <a:endParaRPr lang="en-US" altLang="ja-JP" dirty="0"/>
          </a:p>
          <a:p>
            <a:pPr lvl="1"/>
            <a:r>
              <a:rPr lang="ja-JP" altLang="en-US" dirty="0"/>
              <a:t>半径</a:t>
            </a:r>
            <a:endParaRPr lang="en-US" altLang="ja-JP" dirty="0"/>
          </a:p>
          <a:p>
            <a:pPr lvl="2"/>
            <a:r>
              <a:rPr lang="en-US" altLang="ja-JP" dirty="0"/>
              <a:t>1m~1000km</a:t>
            </a:r>
          </a:p>
          <a:p>
            <a:pPr lvl="1"/>
            <a:endParaRPr lang="en-US" dirty="0"/>
          </a:p>
          <a:p>
            <a:r>
              <a:rPr lang="ja-JP" altLang="en-US" dirty="0"/>
              <a:t>イメージ</a:t>
            </a:r>
            <a:endParaRPr lang="en-US"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7</a:t>
            </a:fld>
            <a:endParaRPr kumimoji="1" lang="ja-JP" altLang="en-US"/>
          </a:p>
        </p:txBody>
      </p:sp>
      <p:graphicFrame>
        <p:nvGraphicFramePr>
          <p:cNvPr id="7" name="Table 6"/>
          <p:cNvGraphicFramePr>
            <a:graphicFrameLocks noGrp="1"/>
          </p:cNvGraphicFramePr>
          <p:nvPr>
            <p:extLst>
              <p:ext uri="{D42A27DB-BD31-4B8C-83A1-F6EECF244321}">
                <p14:modId xmlns:p14="http://schemas.microsoft.com/office/powerpoint/2010/main" val="4074235850"/>
              </p:ext>
            </p:extLst>
          </p:nvPr>
        </p:nvGraphicFramePr>
        <p:xfrm>
          <a:off x="5892800" y="786807"/>
          <a:ext cx="3844165" cy="5827551"/>
        </p:xfrm>
        <a:graphic>
          <a:graphicData uri="http://schemas.openxmlformats.org/drawingml/2006/table">
            <a:tbl>
              <a:tblPr firstCol="1">
                <a:tableStyleId>{5C22544A-7EE6-4342-B048-85BDC9FD1C3A}</a:tableStyleId>
              </a:tblPr>
              <a:tblGrid>
                <a:gridCol w="1485653">
                  <a:extLst>
                    <a:ext uri="{9D8B030D-6E8A-4147-A177-3AD203B41FA5}">
                      <a16:colId xmlns:a16="http://schemas.microsoft.com/office/drawing/2014/main" val="20000"/>
                    </a:ext>
                  </a:extLst>
                </a:gridCol>
                <a:gridCol w="2358512">
                  <a:extLst>
                    <a:ext uri="{9D8B030D-6E8A-4147-A177-3AD203B41FA5}">
                      <a16:colId xmlns:a16="http://schemas.microsoft.com/office/drawing/2014/main" val="20001"/>
                    </a:ext>
                  </a:extLst>
                </a:gridCol>
              </a:tblGrid>
              <a:tr h="323086">
                <a:tc>
                  <a:txBody>
                    <a:bodyPr/>
                    <a:lstStyle/>
                    <a:p>
                      <a:pPr>
                        <a:lnSpc>
                          <a:spcPct val="100000"/>
                        </a:lnSpc>
                      </a:pPr>
                      <a:r>
                        <a:rPr lang="ja-JP" altLang="en-US" sz="1050" dirty="0">
                          <a:latin typeface="Meiryo" charset="-128"/>
                          <a:ea typeface="Meiryo" charset="-128"/>
                          <a:cs typeface="Meiryo" charset="-128"/>
                        </a:rPr>
                        <a:t>メニュー名</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ジオフェンス（緯度経度）</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0"/>
                  </a:ext>
                </a:extLst>
              </a:tr>
              <a:tr h="323086">
                <a:tc>
                  <a:txBody>
                    <a:bodyPr/>
                    <a:lstStyle/>
                    <a:p>
                      <a:pPr>
                        <a:lnSpc>
                          <a:spcPct val="100000"/>
                        </a:lnSpc>
                      </a:pPr>
                      <a:r>
                        <a:rPr lang="ja-JP" altLang="en-US" sz="1050" dirty="0">
                          <a:latin typeface="Meiryo" charset="-128"/>
                          <a:ea typeface="Meiryo" charset="-128"/>
                          <a:cs typeface="Meiryo" charset="-128"/>
                        </a:rPr>
                        <a:t>課金形態</a:t>
                      </a:r>
                      <a:endParaRPr lang="en-US" sz="1050" dirty="0">
                        <a:latin typeface="Meiryo" charset="-128"/>
                        <a:ea typeface="Meiryo" charset="-128"/>
                        <a:cs typeface="Meiryo" charset="-128"/>
                      </a:endParaRPr>
                    </a:p>
                  </a:txBody>
                  <a:tcPr anchor="ctr"/>
                </a:tc>
                <a:tc>
                  <a:txBody>
                    <a:bodyPr/>
                    <a:lstStyle/>
                    <a:p>
                      <a:pPr>
                        <a:lnSpc>
                          <a:spcPct val="100000"/>
                        </a:lnSpc>
                      </a:pPr>
                      <a:r>
                        <a:rPr lang="en-US" sz="1050" dirty="0">
                          <a:latin typeface="Meiryo" charset="-128"/>
                          <a:ea typeface="Meiryo" charset="-128"/>
                          <a:cs typeface="Meiryo" charset="-128"/>
                        </a:rPr>
                        <a:t>CPC</a:t>
                      </a:r>
                      <a:r>
                        <a:rPr lang="ja-JP" altLang="en-US" sz="1050" dirty="0">
                          <a:latin typeface="Meiryo" charset="-128"/>
                          <a:ea typeface="Meiryo" charset="-128"/>
                          <a:cs typeface="Meiryo" charset="-128"/>
                        </a:rPr>
                        <a:t>課金</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1"/>
                  </a:ext>
                </a:extLst>
              </a:tr>
              <a:tr h="323086">
                <a:tc>
                  <a:txBody>
                    <a:bodyPr/>
                    <a:lstStyle/>
                    <a:p>
                      <a:pPr>
                        <a:lnSpc>
                          <a:spcPct val="100000"/>
                        </a:lnSpc>
                      </a:pPr>
                      <a:r>
                        <a:rPr lang="ja-JP" altLang="en-US" sz="1050" dirty="0">
                          <a:latin typeface="Meiryo" charset="-128"/>
                          <a:ea typeface="Meiryo" charset="-128"/>
                          <a:cs typeface="Meiryo" charset="-128"/>
                        </a:rPr>
                        <a:t>価格</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CPC</a:t>
                      </a:r>
                      <a:r>
                        <a:rPr lang="ja-JP" altLang="en-US" sz="1050" dirty="0">
                          <a:latin typeface="Meiryo" charset="-128"/>
                          <a:ea typeface="Meiryo" charset="-128"/>
                          <a:cs typeface="Meiryo" charset="-128"/>
                        </a:rPr>
                        <a:t> </a:t>
                      </a:r>
                      <a:r>
                        <a:rPr lang="en-US" altLang="ja-JP" sz="1050" dirty="0">
                          <a:latin typeface="Meiryo" charset="-128"/>
                          <a:ea typeface="Meiryo" charset="-128"/>
                          <a:cs typeface="Meiryo" charset="-128"/>
                        </a:rPr>
                        <a:t>200</a:t>
                      </a:r>
                      <a:r>
                        <a:rPr lang="ja-JP" altLang="en-US" sz="1050" dirty="0">
                          <a:latin typeface="Meiryo" charset="-128"/>
                          <a:ea typeface="Meiryo" charset="-128"/>
                          <a:cs typeface="Meiryo" charset="-128"/>
                        </a:rPr>
                        <a:t>円</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2"/>
                  </a:ext>
                </a:extLst>
              </a:tr>
              <a:tr h="323086">
                <a:tc>
                  <a:txBody>
                    <a:bodyPr/>
                    <a:lstStyle/>
                    <a:p>
                      <a:pPr>
                        <a:lnSpc>
                          <a:spcPct val="100000"/>
                        </a:lnSpc>
                      </a:pPr>
                      <a:r>
                        <a:rPr lang="ja-JP" altLang="en-US" sz="1050" dirty="0">
                          <a:latin typeface="Meiryo" charset="-128"/>
                          <a:ea typeface="Meiryo" charset="-128"/>
                          <a:cs typeface="Meiryo" charset="-128"/>
                        </a:rPr>
                        <a:t>最小申込金額</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なし</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3"/>
                  </a:ext>
                </a:extLst>
              </a:tr>
              <a:tr h="323086">
                <a:tc>
                  <a:txBody>
                    <a:bodyPr/>
                    <a:lstStyle/>
                    <a:p>
                      <a:pPr>
                        <a:lnSpc>
                          <a:spcPct val="100000"/>
                        </a:lnSpc>
                      </a:pPr>
                      <a:r>
                        <a:rPr lang="ja-JP" altLang="en-US" sz="1050" dirty="0">
                          <a:latin typeface="Meiryo" charset="-128"/>
                          <a:ea typeface="Meiryo" charset="-128"/>
                          <a:cs typeface="Meiryo" charset="-128"/>
                        </a:rPr>
                        <a:t>掲載期間</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なし</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4"/>
                  </a:ext>
                </a:extLst>
              </a:tr>
              <a:tr h="323086">
                <a:tc>
                  <a:txBody>
                    <a:bodyPr/>
                    <a:lstStyle/>
                    <a:p>
                      <a:pPr>
                        <a:lnSpc>
                          <a:spcPct val="100000"/>
                        </a:lnSpc>
                      </a:pPr>
                      <a:r>
                        <a:rPr lang="ja-JP" altLang="en-US" sz="1050" dirty="0">
                          <a:latin typeface="Meiryo" charset="-128"/>
                          <a:ea typeface="Meiryo" charset="-128"/>
                          <a:cs typeface="Meiryo" charset="-128"/>
                        </a:rPr>
                        <a:t>掲載面</a:t>
                      </a:r>
                      <a:endParaRPr lang="en-US" sz="1050" dirty="0">
                        <a:latin typeface="Meiryo" charset="-128"/>
                        <a:ea typeface="Meiryo" charset="-128"/>
                        <a:cs typeface="Meiryo" charset="-128"/>
                      </a:endParaRPr>
                    </a:p>
                  </a:txBody>
                  <a:tcPr anchor="ctr"/>
                </a:tc>
                <a:tc>
                  <a:txBody>
                    <a:bodyPr/>
                    <a:lstStyle/>
                    <a:p>
                      <a:pPr>
                        <a:lnSpc>
                          <a:spcPct val="100000"/>
                        </a:lnSpc>
                      </a:pPr>
                      <a:r>
                        <a:rPr lang="en-US" sz="1050" dirty="0">
                          <a:latin typeface="Meiryo" charset="-128"/>
                          <a:ea typeface="Meiryo" charset="-128"/>
                          <a:cs typeface="Meiryo" charset="-128"/>
                        </a:rPr>
                        <a:t>GeoLogic Ad Network</a:t>
                      </a:r>
                    </a:p>
                  </a:txBody>
                  <a:tcPr anchor="ctr"/>
                </a:tc>
                <a:extLst>
                  <a:ext uri="{0D108BD9-81ED-4DB2-BD59-A6C34878D82A}">
                    <a16:rowId xmlns:a16="http://schemas.microsoft.com/office/drawing/2014/main" val="10005"/>
                  </a:ext>
                </a:extLst>
              </a:tr>
              <a:tr h="323086">
                <a:tc>
                  <a:txBody>
                    <a:bodyPr/>
                    <a:lstStyle/>
                    <a:p>
                      <a:pPr>
                        <a:lnSpc>
                          <a:spcPct val="100000"/>
                        </a:lnSpc>
                      </a:pPr>
                      <a:r>
                        <a:rPr lang="ja-JP" altLang="en-US" sz="1050" dirty="0">
                          <a:latin typeface="Meiryo" charset="-128"/>
                          <a:ea typeface="Meiryo" charset="-128"/>
                          <a:cs typeface="Meiryo" charset="-128"/>
                        </a:rPr>
                        <a:t>掲載面種別</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スマホ アプリ面のみ</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6"/>
                  </a:ext>
                </a:extLst>
              </a:tr>
              <a:tr h="1244191">
                <a:tc>
                  <a:txBody>
                    <a:bodyPr/>
                    <a:lstStyle/>
                    <a:p>
                      <a:pPr>
                        <a:lnSpc>
                          <a:spcPct val="100000"/>
                        </a:lnSpc>
                      </a:pPr>
                      <a:r>
                        <a:rPr lang="ja-JP" altLang="en-US" sz="1050" dirty="0">
                          <a:latin typeface="Meiryo" charset="-128"/>
                          <a:ea typeface="Meiryo" charset="-128"/>
                          <a:cs typeface="Meiryo" charset="-128"/>
                        </a:rPr>
                        <a:t>ターゲティング</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中心の緯度経度と半径</a:t>
                      </a:r>
                      <a:r>
                        <a:rPr lang="en-US" altLang="ja-JP" sz="1050" dirty="0">
                          <a:latin typeface="Meiryo" charset="-128"/>
                          <a:ea typeface="Meiryo" charset="-128"/>
                          <a:cs typeface="Meiryo" charset="-128"/>
                        </a:rPr>
                        <a:t>(1m~1000km)</a:t>
                      </a:r>
                      <a:r>
                        <a:rPr lang="ja-JP" altLang="en-US" sz="1050" dirty="0">
                          <a:latin typeface="Meiryo" charset="-128"/>
                          <a:ea typeface="Meiryo" charset="-128"/>
                          <a:cs typeface="Meiryo" charset="-128"/>
                        </a:rPr>
                        <a:t>を</a:t>
                      </a:r>
                      <a:r>
                        <a:rPr lang="en-US" altLang="ja-JP" sz="1050" dirty="0">
                          <a:latin typeface="Meiryo" charset="-128"/>
                          <a:ea typeface="Meiryo" charset="-128"/>
                          <a:cs typeface="Meiryo" charset="-128"/>
                        </a:rPr>
                        <a:t>m</a:t>
                      </a:r>
                      <a:r>
                        <a:rPr lang="ja-JP" altLang="en-US" sz="1050" dirty="0">
                          <a:latin typeface="Meiryo" charset="-128"/>
                          <a:ea typeface="Meiryo" charset="-128"/>
                          <a:cs typeface="Meiryo" charset="-128"/>
                        </a:rPr>
                        <a:t>単位で指定。</a:t>
                      </a:r>
                      <a:endParaRPr lang="en-US" altLang="ja-JP" sz="1050" dirty="0">
                        <a:latin typeface="Meiryo" charset="-128"/>
                        <a:ea typeface="Meiryo" charset="-128"/>
                        <a:cs typeface="Meiryo" charset="-128"/>
                      </a:endParaRPr>
                    </a:p>
                    <a:p>
                      <a:pPr>
                        <a:lnSpc>
                          <a:spcPct val="100000"/>
                        </a:lnSpc>
                      </a:pPr>
                      <a:r>
                        <a:rPr lang="ja-JP" altLang="en-US" sz="1050" dirty="0">
                          <a:latin typeface="Meiryo" charset="-128"/>
                          <a:ea typeface="Meiryo" charset="-128"/>
                          <a:cs typeface="Meiryo" charset="-128"/>
                        </a:rPr>
                        <a:t>最大</a:t>
                      </a:r>
                      <a:r>
                        <a:rPr lang="en-US" altLang="ja-JP" sz="1050" dirty="0">
                          <a:latin typeface="Meiryo" charset="-128"/>
                          <a:ea typeface="Meiryo" charset="-128"/>
                          <a:cs typeface="Meiryo" charset="-128"/>
                        </a:rPr>
                        <a:t>10</a:t>
                      </a:r>
                      <a:r>
                        <a:rPr lang="ja-JP" altLang="en-US" sz="1050" dirty="0">
                          <a:latin typeface="Meiryo" charset="-128"/>
                          <a:ea typeface="Meiryo" charset="-128"/>
                          <a:cs typeface="Meiryo" charset="-128"/>
                        </a:rPr>
                        <a:t>ポイントまで。</a:t>
                      </a:r>
                      <a:endParaRPr lang="en-US" altLang="ja-JP" sz="1050" dirty="0">
                        <a:latin typeface="Meiryo" charset="-128"/>
                        <a:ea typeface="Meiryo" charset="-128"/>
                        <a:cs typeface="Meiryo" charset="-128"/>
                      </a:endParaRPr>
                    </a:p>
                    <a:p>
                      <a:pPr>
                        <a:lnSpc>
                          <a:spcPct val="100000"/>
                        </a:lnSpc>
                      </a:pPr>
                      <a:r>
                        <a:rPr lang="en-US" altLang="ja-JP" sz="1050" dirty="0">
                          <a:latin typeface="Meiryo" charset="-128"/>
                          <a:ea typeface="Meiryo" charset="-128"/>
                          <a:cs typeface="Meiryo" charset="-128"/>
                        </a:rPr>
                        <a:t>[</a:t>
                      </a:r>
                      <a:r>
                        <a:rPr lang="ja-JP" altLang="en-US" sz="1050" dirty="0">
                          <a:latin typeface="Meiryo" charset="-128"/>
                          <a:ea typeface="Meiryo" charset="-128"/>
                          <a:cs typeface="Meiryo" charset="-128"/>
                        </a:rPr>
                        <a:t>かけ合わせ可能項目</a:t>
                      </a:r>
                      <a:r>
                        <a:rPr lang="en-US" altLang="ja-JP" sz="1050" dirty="0">
                          <a:latin typeface="Meiryo" charset="-128"/>
                          <a:ea typeface="Meiryo" charset="-128"/>
                          <a:cs typeface="Meiryo" charset="-128"/>
                        </a:rPr>
                        <a:t>]</a:t>
                      </a:r>
                    </a:p>
                    <a:p>
                      <a:pPr>
                        <a:lnSpc>
                          <a:spcPct val="100000"/>
                        </a:lnSpc>
                      </a:pPr>
                      <a:r>
                        <a:rPr lang="ja-JP" altLang="en-US" sz="1050" dirty="0">
                          <a:latin typeface="Meiryo" charset="-128"/>
                          <a:ea typeface="Meiryo" charset="-128"/>
                          <a:cs typeface="Meiryo" charset="-128"/>
                        </a:rPr>
                        <a:t>・時間・曜日</a:t>
                      </a:r>
                      <a:endParaRPr lang="en-US" altLang="ja-JP" sz="1050" dirty="0">
                        <a:latin typeface="Meiryo" charset="-128"/>
                        <a:ea typeface="Meiryo" charset="-128"/>
                        <a:cs typeface="Meiryo" charset="-128"/>
                      </a:endParaRPr>
                    </a:p>
                    <a:p>
                      <a:pPr marL="0" indent="0">
                        <a:lnSpc>
                          <a:spcPct val="100000"/>
                        </a:lnSpc>
                        <a:buFont typeface="Arial" charset="0"/>
                        <a:buNone/>
                      </a:pPr>
                      <a:r>
                        <a:rPr lang="ja-JP" altLang="en-US" sz="1050" dirty="0">
                          <a:latin typeface="Meiryo" charset="-128"/>
                          <a:ea typeface="Meiryo" charset="-128"/>
                          <a:cs typeface="Meiryo" charset="-128"/>
                        </a:rPr>
                        <a:t>・性別・年代</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7"/>
                  </a:ext>
                </a:extLst>
              </a:tr>
              <a:tr h="323086">
                <a:tc>
                  <a:txBody>
                    <a:bodyPr/>
                    <a:lstStyle/>
                    <a:p>
                      <a:pPr>
                        <a:lnSpc>
                          <a:spcPct val="100000"/>
                        </a:lnSpc>
                      </a:pPr>
                      <a:r>
                        <a:rPr lang="ja-JP" altLang="en-US" sz="1050" dirty="0">
                          <a:latin typeface="Meiryo" charset="-128"/>
                          <a:ea typeface="Meiryo" charset="-128"/>
                          <a:cs typeface="Meiryo" charset="-128"/>
                        </a:rPr>
                        <a:t>バナーサイズ</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320x50, 300x250px, </a:t>
                      </a:r>
                      <a:br>
                        <a:rPr lang="en-US" altLang="ja-JP" sz="1050" dirty="0">
                          <a:latin typeface="Meiryo" charset="-128"/>
                          <a:ea typeface="Meiryo" charset="-128"/>
                          <a:cs typeface="Meiryo" charset="-128"/>
                        </a:rPr>
                      </a:br>
                      <a:r>
                        <a:rPr lang="ja-JP" altLang="en-US" sz="1050" dirty="0">
                          <a:latin typeface="Meiryo" charset="-128"/>
                          <a:ea typeface="Meiryo" charset="-128"/>
                          <a:cs typeface="Meiryo" charset="-128"/>
                        </a:rPr>
                        <a:t>インフィードなど</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08"/>
                  </a:ext>
                </a:extLst>
              </a:tr>
              <a:tr h="323086">
                <a:tc>
                  <a:txBody>
                    <a:bodyPr/>
                    <a:lstStyle/>
                    <a:p>
                      <a:pPr>
                        <a:lnSpc>
                          <a:spcPct val="100000"/>
                        </a:lnSpc>
                      </a:pPr>
                      <a:r>
                        <a:rPr lang="ja-JP" altLang="en-US" sz="1050" dirty="0">
                          <a:latin typeface="Meiryo" charset="-128"/>
                          <a:ea typeface="Meiryo" charset="-128"/>
                          <a:cs typeface="Meiryo" charset="-128"/>
                        </a:rPr>
                        <a:t>入稿期日</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約</a:t>
                      </a:r>
                      <a:r>
                        <a:rPr lang="en-US" altLang="ja-JP" sz="1050" dirty="0">
                          <a:latin typeface="Meiryo" charset="-128"/>
                          <a:ea typeface="Meiryo" charset="-128"/>
                          <a:cs typeface="Meiryo" charset="-128"/>
                        </a:rPr>
                        <a:t>1</a:t>
                      </a:r>
                      <a:r>
                        <a:rPr lang="ja-JP" altLang="en-US" sz="1050" dirty="0">
                          <a:latin typeface="Meiryo" charset="-128"/>
                          <a:ea typeface="Meiryo" charset="-128"/>
                          <a:cs typeface="Meiryo" charset="-128"/>
                        </a:rPr>
                        <a:t>営業日でクリエイティブ承認</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9"/>
                  </a:ext>
                </a:extLst>
              </a:tr>
              <a:tr h="528685">
                <a:tc>
                  <a:txBody>
                    <a:bodyPr/>
                    <a:lstStyle/>
                    <a:p>
                      <a:pPr>
                        <a:lnSpc>
                          <a:spcPct val="100000"/>
                        </a:lnSpc>
                      </a:pPr>
                      <a:r>
                        <a:rPr lang="ja-JP" altLang="en-US" sz="1050" dirty="0">
                          <a:latin typeface="Meiryo" charset="-128"/>
                          <a:ea typeface="Meiryo" charset="-128"/>
                          <a:cs typeface="Meiryo" charset="-128"/>
                        </a:rPr>
                        <a:t>ファイル容量</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40KB</a:t>
                      </a:r>
                      <a:r>
                        <a:rPr lang="ja-JP" altLang="en-US" sz="1050" dirty="0">
                          <a:latin typeface="Meiryo" charset="-128"/>
                          <a:ea typeface="Meiryo" charset="-128"/>
                          <a:cs typeface="Meiryo" charset="-128"/>
                        </a:rPr>
                        <a:t>を超える場合、弊社にて圧縮する場合があります</a:t>
                      </a:r>
                    </a:p>
                  </a:txBody>
                  <a:tcPr anchor="ctr"/>
                </a:tc>
                <a:extLst>
                  <a:ext uri="{0D108BD9-81ED-4DB2-BD59-A6C34878D82A}">
                    <a16:rowId xmlns:a16="http://schemas.microsoft.com/office/drawing/2014/main" val="10010"/>
                  </a:ext>
                </a:extLst>
              </a:tr>
              <a:tr h="735421">
                <a:tc>
                  <a:txBody>
                    <a:bodyPr/>
                    <a:lstStyle/>
                    <a:p>
                      <a:pPr>
                        <a:lnSpc>
                          <a:spcPct val="100000"/>
                        </a:lnSpc>
                      </a:pPr>
                      <a:r>
                        <a:rPr lang="ja-JP" altLang="en-US" sz="1050" dirty="0">
                          <a:latin typeface="Meiryo" charset="-128"/>
                          <a:ea typeface="Meiryo" charset="-128"/>
                          <a:cs typeface="Meiryo" charset="-128"/>
                        </a:rPr>
                        <a:t>クリエイティブ数</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a:t>
                      </a:r>
                      <a:r>
                        <a:rPr lang="ja-JP" altLang="en-US" sz="1050" dirty="0">
                          <a:latin typeface="Meiryo" charset="-128"/>
                          <a:ea typeface="Meiryo" charset="-128"/>
                          <a:cs typeface="Meiryo" charset="-128"/>
                        </a:rPr>
                        <a:t>お申込み金額</a:t>
                      </a:r>
                      <a:r>
                        <a:rPr lang="en-US" altLang="ja-JP" sz="1050" dirty="0">
                          <a:latin typeface="Meiryo" charset="-128"/>
                          <a:ea typeface="Meiryo" charset="-128"/>
                          <a:cs typeface="Meiryo" charset="-128"/>
                        </a:rPr>
                        <a:t>]</a:t>
                      </a:r>
                    </a:p>
                    <a:p>
                      <a:pPr>
                        <a:lnSpc>
                          <a:spcPct val="100000"/>
                        </a:lnSpc>
                      </a:pPr>
                      <a:r>
                        <a:rPr lang="en-US" altLang="ja-JP" sz="1050" dirty="0">
                          <a:latin typeface="Meiryo" charset="-128"/>
                          <a:ea typeface="Meiryo" charset="-128"/>
                          <a:cs typeface="Meiryo" charset="-128"/>
                        </a:rPr>
                        <a:t>〜10</a:t>
                      </a:r>
                      <a:r>
                        <a:rPr lang="ja-JP" altLang="en-US" sz="1050" dirty="0">
                          <a:latin typeface="Meiryo" charset="-128"/>
                          <a:ea typeface="Meiryo" charset="-128"/>
                          <a:cs typeface="Meiryo" charset="-128"/>
                        </a:rPr>
                        <a:t>万円未満：</a:t>
                      </a:r>
                      <a:r>
                        <a:rPr lang="en-US" altLang="ja-JP" sz="1050" dirty="0">
                          <a:latin typeface="Meiryo" charset="-128"/>
                          <a:ea typeface="Meiryo" charset="-128"/>
                          <a:cs typeface="Meiryo" charset="-128"/>
                        </a:rPr>
                        <a:t>5</a:t>
                      </a:r>
                      <a:r>
                        <a:rPr lang="ja-JP" altLang="en-US" sz="1050" dirty="0">
                          <a:latin typeface="Meiryo" charset="-128"/>
                          <a:ea typeface="Meiryo" charset="-128"/>
                          <a:cs typeface="Meiryo" charset="-128"/>
                        </a:rPr>
                        <a:t>本</a:t>
                      </a:r>
                      <a:br>
                        <a:rPr lang="en-US" altLang="ja-JP" sz="1050" dirty="0">
                          <a:latin typeface="Meiryo" charset="-128"/>
                          <a:ea typeface="Meiryo" charset="-128"/>
                          <a:cs typeface="Meiryo" charset="-128"/>
                        </a:rPr>
                      </a:br>
                      <a:r>
                        <a:rPr lang="en-US" altLang="ja-JP" sz="1050" dirty="0">
                          <a:latin typeface="Meiryo" charset="-128"/>
                          <a:ea typeface="Meiryo" charset="-128"/>
                          <a:cs typeface="Meiryo" charset="-128"/>
                        </a:rPr>
                        <a:t>10</a:t>
                      </a:r>
                      <a:r>
                        <a:rPr lang="ja-JP" altLang="en-US" sz="1050" dirty="0">
                          <a:latin typeface="Meiryo" charset="-128"/>
                          <a:ea typeface="Meiryo" charset="-128"/>
                          <a:cs typeface="Meiryo" charset="-128"/>
                        </a:rPr>
                        <a:t>万円</a:t>
                      </a:r>
                      <a:r>
                        <a:rPr lang="en-US" altLang="ja-JP" sz="1050" dirty="0">
                          <a:latin typeface="Meiryo" charset="-128"/>
                          <a:ea typeface="Meiryo" charset="-128"/>
                          <a:cs typeface="Meiryo" charset="-128"/>
                        </a:rPr>
                        <a:t>〜30</a:t>
                      </a:r>
                      <a:r>
                        <a:rPr lang="ja-JP" altLang="en-US" sz="1050" dirty="0">
                          <a:latin typeface="Meiryo" charset="-128"/>
                          <a:ea typeface="Meiryo" charset="-128"/>
                          <a:cs typeface="Meiryo" charset="-128"/>
                        </a:rPr>
                        <a:t>万円未満：</a:t>
                      </a:r>
                      <a:r>
                        <a:rPr lang="en-US" altLang="ja-JP" sz="1050" dirty="0">
                          <a:latin typeface="Meiryo" charset="-128"/>
                          <a:ea typeface="Meiryo" charset="-128"/>
                          <a:cs typeface="Meiryo" charset="-128"/>
                        </a:rPr>
                        <a:t>10</a:t>
                      </a:r>
                      <a:r>
                        <a:rPr lang="ja-JP" altLang="en-US" sz="1050" dirty="0">
                          <a:latin typeface="Meiryo" charset="-128"/>
                          <a:ea typeface="Meiryo" charset="-128"/>
                          <a:cs typeface="Meiryo" charset="-128"/>
                        </a:rPr>
                        <a:t>本</a:t>
                      </a:r>
                      <a:br>
                        <a:rPr lang="en-US" altLang="ja-JP" sz="1050" dirty="0">
                          <a:latin typeface="Meiryo" charset="-128"/>
                          <a:ea typeface="Meiryo" charset="-128"/>
                          <a:cs typeface="Meiryo" charset="-128"/>
                        </a:rPr>
                      </a:br>
                      <a:r>
                        <a:rPr lang="en-US" altLang="ja-JP" sz="1050" dirty="0">
                          <a:latin typeface="Meiryo" charset="-128"/>
                          <a:ea typeface="Meiryo" charset="-128"/>
                          <a:cs typeface="Meiryo" charset="-128"/>
                        </a:rPr>
                        <a:t>30</a:t>
                      </a:r>
                      <a:r>
                        <a:rPr lang="ja-JP" altLang="en-US" sz="1050" dirty="0">
                          <a:latin typeface="Meiryo" charset="-128"/>
                          <a:ea typeface="Meiryo" charset="-128"/>
                          <a:cs typeface="Meiryo" charset="-128"/>
                        </a:rPr>
                        <a:t>万円</a:t>
                      </a:r>
                      <a:r>
                        <a:rPr lang="en-US" altLang="ja-JP" sz="1050" dirty="0">
                          <a:latin typeface="Meiryo" charset="-128"/>
                          <a:ea typeface="Meiryo" charset="-128"/>
                          <a:cs typeface="Meiryo" charset="-128"/>
                        </a:rPr>
                        <a:t>〜</a:t>
                      </a:r>
                      <a:r>
                        <a:rPr lang="ja-JP" altLang="en-US" sz="1050" dirty="0">
                          <a:latin typeface="Meiryo" charset="-128"/>
                          <a:ea typeface="Meiryo" charset="-128"/>
                          <a:cs typeface="Meiryo" charset="-128"/>
                        </a:rPr>
                        <a:t>：</a:t>
                      </a:r>
                      <a:r>
                        <a:rPr lang="en-US" altLang="ja-JP" sz="1050" dirty="0">
                          <a:latin typeface="Meiryo" charset="-128"/>
                          <a:ea typeface="Meiryo" charset="-128"/>
                          <a:cs typeface="Meiryo" charset="-128"/>
                        </a:rPr>
                        <a:t>30</a:t>
                      </a:r>
                      <a:r>
                        <a:rPr lang="ja-JP" altLang="en-US" sz="1050" dirty="0">
                          <a:latin typeface="Meiryo" charset="-128"/>
                          <a:ea typeface="Meiryo" charset="-128"/>
                          <a:cs typeface="Meiryo" charset="-128"/>
                        </a:rPr>
                        <a:t>本</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11"/>
                  </a:ext>
                </a:extLst>
              </a:tr>
              <a:tr h="323086">
                <a:tc>
                  <a:txBody>
                    <a:bodyPr/>
                    <a:lstStyle/>
                    <a:p>
                      <a:pPr>
                        <a:lnSpc>
                          <a:spcPct val="100000"/>
                        </a:lnSpc>
                      </a:pPr>
                      <a:r>
                        <a:rPr lang="ja-JP" altLang="en-US" sz="1050" dirty="0">
                          <a:latin typeface="Meiryo" charset="-128"/>
                          <a:ea typeface="Meiryo" charset="-128"/>
                          <a:cs typeface="Meiryo" charset="-128"/>
                        </a:rPr>
                        <a:t>レポート</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レポーティング画面をご提供</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12"/>
                  </a:ext>
                </a:extLst>
              </a:tr>
            </a:tbl>
          </a:graphicData>
        </a:graphic>
      </p:graphicFrame>
      <p:sp>
        <p:nvSpPr>
          <p:cNvPr id="6" name="Oval 5"/>
          <p:cNvSpPr/>
          <p:nvPr/>
        </p:nvSpPr>
        <p:spPr>
          <a:xfrm>
            <a:off x="522458" y="4851485"/>
            <a:ext cx="2362200" cy="904322"/>
          </a:xfrm>
          <a:prstGeom prst="ellipse">
            <a:avLst/>
          </a:prstGeom>
          <a:ln w="12700">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Cube 9"/>
          <p:cNvSpPr/>
          <p:nvPr/>
        </p:nvSpPr>
        <p:spPr>
          <a:xfrm>
            <a:off x="1525758" y="4715450"/>
            <a:ext cx="393281" cy="632646"/>
          </a:xfrm>
          <a:prstGeom prst="cube">
            <a:avLst/>
          </a:prstGeom>
          <a:ln>
            <a:solidFill>
              <a:schemeClr val="bg1"/>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cxnSp>
        <p:nvCxnSpPr>
          <p:cNvPr id="12" name="Straight Arrow Connector 11"/>
          <p:cNvCxnSpPr>
            <a:endCxn id="6" idx="6"/>
          </p:cNvCxnSpPr>
          <p:nvPr/>
        </p:nvCxnSpPr>
        <p:spPr>
          <a:xfrm flipV="1">
            <a:off x="1709908" y="5303646"/>
            <a:ext cx="1174750" cy="40530"/>
          </a:xfrm>
          <a:prstGeom prst="straightConnector1">
            <a:avLst/>
          </a:prstGeom>
          <a:ln>
            <a:solidFill>
              <a:srgbClr val="329FFB"/>
            </a:solidFill>
            <a:headEnd type="arrow"/>
            <a:tailEnd type="arrow"/>
          </a:ln>
        </p:spPr>
        <p:style>
          <a:lnRef idx="1">
            <a:schemeClr val="accent6"/>
          </a:lnRef>
          <a:fillRef idx="0">
            <a:schemeClr val="accent6"/>
          </a:fillRef>
          <a:effectRef idx="0">
            <a:schemeClr val="accent6"/>
          </a:effectRef>
          <a:fontRef idx="minor">
            <a:schemeClr val="tx1"/>
          </a:fontRef>
        </p:style>
      </p:cxnSp>
      <p:sp>
        <p:nvSpPr>
          <p:cNvPr id="16" name="TextBox 15"/>
          <p:cNvSpPr txBox="1"/>
          <p:nvPr/>
        </p:nvSpPr>
        <p:spPr>
          <a:xfrm>
            <a:off x="1987338" y="5068478"/>
            <a:ext cx="793807" cy="276999"/>
          </a:xfrm>
          <a:prstGeom prst="rect">
            <a:avLst/>
          </a:prstGeom>
          <a:noFill/>
        </p:spPr>
        <p:txBody>
          <a:bodyPr wrap="none" rtlCol="0">
            <a:spAutoFit/>
          </a:bodyPr>
          <a:lstStyle/>
          <a:p>
            <a:pPr algn="ctr"/>
            <a:r>
              <a:rPr lang="ja-JP" altLang="en-US" sz="1200" dirty="0">
                <a:solidFill>
                  <a:srgbClr val="329FFB"/>
                </a:solidFill>
                <a:latin typeface="Meiryo" charset="-128"/>
                <a:ea typeface="Meiryo" charset="-128"/>
                <a:cs typeface="Meiryo" charset="-128"/>
              </a:rPr>
              <a:t>半径●</a:t>
            </a:r>
            <a:r>
              <a:rPr lang="en-US" altLang="ja-JP" sz="1200" dirty="0">
                <a:solidFill>
                  <a:srgbClr val="329FFB"/>
                </a:solidFill>
                <a:latin typeface="Meiryo" charset="-128"/>
                <a:ea typeface="Meiryo" charset="-128"/>
                <a:cs typeface="Meiryo" charset="-128"/>
              </a:rPr>
              <a:t>m</a:t>
            </a:r>
            <a:endParaRPr lang="en-US" sz="1200" dirty="0">
              <a:solidFill>
                <a:srgbClr val="329FFB"/>
              </a:solidFill>
              <a:latin typeface="Meiryo" charset="-128"/>
              <a:ea typeface="Meiryo" charset="-128"/>
              <a:cs typeface="Meiryo" charset="-128"/>
            </a:endParaRPr>
          </a:p>
        </p:txBody>
      </p:sp>
      <p:grpSp>
        <p:nvGrpSpPr>
          <p:cNvPr id="18" name="図形グループ 46"/>
          <p:cNvGrpSpPr/>
          <p:nvPr/>
        </p:nvGrpSpPr>
        <p:grpSpPr>
          <a:xfrm>
            <a:off x="2196102" y="4667905"/>
            <a:ext cx="176967" cy="377565"/>
            <a:chOff x="426947" y="3005268"/>
            <a:chExt cx="399435" cy="852208"/>
          </a:xfrm>
        </p:grpSpPr>
        <p:sp>
          <p:nvSpPr>
            <p:cNvPr id="19" name="角丸四角形 47"/>
            <p:cNvSpPr/>
            <p:nvPr/>
          </p:nvSpPr>
          <p:spPr>
            <a:xfrm>
              <a:off x="426947" y="3271820"/>
              <a:ext cx="399435" cy="585656"/>
            </a:xfrm>
            <a:prstGeom prst="roundRect">
              <a:avLst>
                <a:gd name="adj" fmla="val 50000"/>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20" name="円/楕円 48"/>
            <p:cNvSpPr/>
            <p:nvPr/>
          </p:nvSpPr>
          <p:spPr>
            <a:xfrm>
              <a:off x="426947" y="3005268"/>
              <a:ext cx="399435" cy="368709"/>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grpSp>
      <p:grpSp>
        <p:nvGrpSpPr>
          <p:cNvPr id="21" name="図形グループ 46"/>
          <p:cNvGrpSpPr/>
          <p:nvPr/>
        </p:nvGrpSpPr>
        <p:grpSpPr>
          <a:xfrm>
            <a:off x="778334" y="4882116"/>
            <a:ext cx="176967" cy="377565"/>
            <a:chOff x="426947" y="3005268"/>
            <a:chExt cx="399435" cy="852208"/>
          </a:xfrm>
        </p:grpSpPr>
        <p:sp>
          <p:nvSpPr>
            <p:cNvPr id="22" name="角丸四角形 47"/>
            <p:cNvSpPr/>
            <p:nvPr/>
          </p:nvSpPr>
          <p:spPr>
            <a:xfrm>
              <a:off x="426947" y="3271820"/>
              <a:ext cx="399435" cy="585656"/>
            </a:xfrm>
            <a:prstGeom prst="roundRect">
              <a:avLst>
                <a:gd name="adj" fmla="val 50000"/>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23" name="円/楕円 48"/>
            <p:cNvSpPr/>
            <p:nvPr/>
          </p:nvSpPr>
          <p:spPr>
            <a:xfrm>
              <a:off x="426947" y="3005268"/>
              <a:ext cx="399435" cy="368709"/>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grpSp>
      <p:grpSp>
        <p:nvGrpSpPr>
          <p:cNvPr id="24" name="図形グループ 46"/>
          <p:cNvGrpSpPr/>
          <p:nvPr/>
        </p:nvGrpSpPr>
        <p:grpSpPr>
          <a:xfrm>
            <a:off x="1168233" y="5233239"/>
            <a:ext cx="176967" cy="377565"/>
            <a:chOff x="426947" y="3005268"/>
            <a:chExt cx="399435" cy="852208"/>
          </a:xfrm>
        </p:grpSpPr>
        <p:sp>
          <p:nvSpPr>
            <p:cNvPr id="25" name="角丸四角形 47"/>
            <p:cNvSpPr/>
            <p:nvPr/>
          </p:nvSpPr>
          <p:spPr>
            <a:xfrm>
              <a:off x="426947" y="3271820"/>
              <a:ext cx="399435" cy="585656"/>
            </a:xfrm>
            <a:prstGeom prst="roundRect">
              <a:avLst>
                <a:gd name="adj" fmla="val 50000"/>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26" name="円/楕円 48"/>
            <p:cNvSpPr/>
            <p:nvPr/>
          </p:nvSpPr>
          <p:spPr>
            <a:xfrm>
              <a:off x="426947" y="3005268"/>
              <a:ext cx="399435" cy="368709"/>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grpSp>
      <p:sp>
        <p:nvSpPr>
          <p:cNvPr id="33" name="TextBox 32"/>
          <p:cNvSpPr txBox="1"/>
          <p:nvPr/>
        </p:nvSpPr>
        <p:spPr>
          <a:xfrm>
            <a:off x="1239888" y="4166560"/>
            <a:ext cx="1051891" cy="415498"/>
          </a:xfrm>
          <a:prstGeom prst="rect">
            <a:avLst/>
          </a:prstGeom>
          <a:noFill/>
        </p:spPr>
        <p:txBody>
          <a:bodyPr wrap="none" rtlCol="0">
            <a:spAutoFit/>
          </a:bodyPr>
          <a:lstStyle/>
          <a:p>
            <a:r>
              <a:rPr lang="ja-JP" altLang="en-US" sz="1050" dirty="0">
                <a:solidFill>
                  <a:srgbClr val="329FFB"/>
                </a:solidFill>
                <a:latin typeface="Meiryo" charset="-128"/>
                <a:ea typeface="Meiryo" charset="-128"/>
                <a:cs typeface="Meiryo" charset="-128"/>
              </a:rPr>
              <a:t>緯度：</a:t>
            </a:r>
            <a:r>
              <a:rPr lang="en-US" altLang="ja-JP" sz="1050" dirty="0">
                <a:solidFill>
                  <a:srgbClr val="329FFB"/>
                </a:solidFill>
                <a:latin typeface="Meiryo" charset="-128"/>
                <a:ea typeface="Meiryo" charset="-128"/>
                <a:cs typeface="Meiryo" charset="-128"/>
              </a:rPr>
              <a:t>37.95</a:t>
            </a:r>
          </a:p>
          <a:p>
            <a:r>
              <a:rPr lang="ja-JP" altLang="en-US" sz="1050" dirty="0">
                <a:solidFill>
                  <a:srgbClr val="329FFB"/>
                </a:solidFill>
                <a:latin typeface="Meiryo" charset="-128"/>
                <a:ea typeface="Meiryo" charset="-128"/>
                <a:cs typeface="Meiryo" charset="-128"/>
              </a:rPr>
              <a:t>経度：</a:t>
            </a:r>
            <a:r>
              <a:rPr lang="en-US" altLang="ja-JP" sz="1050" dirty="0">
                <a:solidFill>
                  <a:srgbClr val="329FFB"/>
                </a:solidFill>
                <a:latin typeface="Meiryo" charset="-128"/>
                <a:ea typeface="Meiryo" charset="-128"/>
                <a:cs typeface="Meiryo" charset="-128"/>
              </a:rPr>
              <a:t>137.13</a:t>
            </a:r>
            <a:endParaRPr lang="en-US" sz="1050" dirty="0">
              <a:solidFill>
                <a:srgbClr val="329FFB"/>
              </a:solidFill>
              <a:latin typeface="Meiryo" charset="-128"/>
              <a:ea typeface="Meiryo" charset="-128"/>
              <a:cs typeface="Meiryo" charset="-128"/>
            </a:endParaRPr>
          </a:p>
        </p:txBody>
      </p:sp>
      <p:sp>
        <p:nvSpPr>
          <p:cNvPr id="34" name="TextBox 33"/>
          <p:cNvSpPr txBox="1"/>
          <p:nvPr/>
        </p:nvSpPr>
        <p:spPr>
          <a:xfrm>
            <a:off x="1541229" y="4477560"/>
            <a:ext cx="325730" cy="261610"/>
          </a:xfrm>
          <a:prstGeom prst="rect">
            <a:avLst/>
          </a:prstGeom>
          <a:noFill/>
        </p:spPr>
        <p:txBody>
          <a:bodyPr wrap="none" rtlCol="0">
            <a:spAutoFit/>
          </a:bodyPr>
          <a:lstStyle/>
          <a:p>
            <a:pPr algn="ctr"/>
            <a:r>
              <a:rPr lang="ja-JP" altLang="en-US" sz="1100">
                <a:solidFill>
                  <a:srgbClr val="329FFB"/>
                </a:solidFill>
              </a:rPr>
              <a:t>▼</a:t>
            </a:r>
            <a:endParaRPr lang="en-US" sz="1100" dirty="0">
              <a:solidFill>
                <a:srgbClr val="329FFB"/>
              </a:solidFill>
            </a:endParaRPr>
          </a:p>
        </p:txBody>
      </p:sp>
      <p:pic>
        <p:nvPicPr>
          <p:cNvPr id="27" name="Picture 2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761297" y="3512480"/>
            <a:ext cx="1673074" cy="2975842"/>
          </a:xfrm>
          <a:prstGeom prst="rect">
            <a:avLst/>
          </a:prstGeom>
        </p:spPr>
      </p:pic>
      <p:cxnSp>
        <p:nvCxnSpPr>
          <p:cNvPr id="35" name="Straight Arrow Connector 34"/>
          <p:cNvCxnSpPr>
            <a:stCxn id="19" idx="3"/>
            <a:endCxn id="27" idx="1"/>
          </p:cNvCxnSpPr>
          <p:nvPr/>
        </p:nvCxnSpPr>
        <p:spPr>
          <a:xfrm>
            <a:off x="2373069" y="4915735"/>
            <a:ext cx="1388228" cy="846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712386" y="4583251"/>
            <a:ext cx="992579" cy="415498"/>
          </a:xfrm>
          <a:prstGeom prst="rect">
            <a:avLst/>
          </a:prstGeom>
          <a:noFill/>
        </p:spPr>
        <p:txBody>
          <a:bodyPr wrap="none" rtlCol="0">
            <a:spAutoFit/>
          </a:bodyPr>
          <a:lstStyle/>
          <a:p>
            <a:pPr algn="ctr"/>
            <a:r>
              <a:rPr lang="ja-JP" altLang="en-US" sz="1050">
                <a:latin typeface="Meiryo" charset="-128"/>
                <a:ea typeface="Meiryo" charset="-128"/>
                <a:cs typeface="Meiryo" charset="-128"/>
              </a:rPr>
              <a:t>指定半径内</a:t>
            </a:r>
            <a:r>
              <a:rPr lang="ja-JP" altLang="en-US" sz="1050" dirty="0">
                <a:latin typeface="Meiryo" charset="-128"/>
                <a:ea typeface="Meiryo" charset="-128"/>
                <a:cs typeface="Meiryo" charset="-128"/>
              </a:rPr>
              <a:t>で</a:t>
            </a:r>
            <a:endParaRPr lang="en-US" altLang="ja-JP" sz="1050" dirty="0">
              <a:latin typeface="Meiryo" charset="-128"/>
              <a:ea typeface="Meiryo" charset="-128"/>
              <a:cs typeface="Meiryo" charset="-128"/>
            </a:endParaRPr>
          </a:p>
          <a:p>
            <a:pPr algn="ctr"/>
            <a:r>
              <a:rPr lang="ja-JP" altLang="en-US" sz="1050" dirty="0">
                <a:latin typeface="Meiryo" charset="-128"/>
                <a:ea typeface="Meiryo" charset="-128"/>
                <a:cs typeface="Meiryo" charset="-128"/>
              </a:rPr>
              <a:t>アプリを起動</a:t>
            </a:r>
            <a:endParaRPr lang="en-US" sz="1050" dirty="0">
              <a:latin typeface="Meiryo" charset="-128"/>
              <a:ea typeface="Meiryo" charset="-128"/>
              <a:cs typeface="Meiryo" charset="-128"/>
            </a:endParaRPr>
          </a:p>
        </p:txBody>
      </p:sp>
      <p:grpSp>
        <p:nvGrpSpPr>
          <p:cNvPr id="8" name="Group 7"/>
          <p:cNvGrpSpPr/>
          <p:nvPr/>
        </p:nvGrpSpPr>
        <p:grpSpPr>
          <a:xfrm>
            <a:off x="3641219" y="6095086"/>
            <a:ext cx="167784" cy="129729"/>
            <a:chOff x="3312884" y="6032532"/>
            <a:chExt cx="270613" cy="206636"/>
          </a:xfrm>
        </p:grpSpPr>
        <p:sp>
          <p:nvSpPr>
            <p:cNvPr id="28" name="Chevron 27"/>
            <p:cNvSpPr/>
            <p:nvPr/>
          </p:nvSpPr>
          <p:spPr>
            <a:xfrm>
              <a:off x="3432154" y="6032532"/>
              <a:ext cx="151343" cy="206636"/>
            </a:xfrm>
            <a:prstGeom prst="chevron">
              <a:avLst/>
            </a:prstGeom>
            <a:solidFill>
              <a:srgbClr val="D2020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9" name="Chevron 28"/>
            <p:cNvSpPr/>
            <p:nvPr/>
          </p:nvSpPr>
          <p:spPr>
            <a:xfrm>
              <a:off x="3312884" y="6032532"/>
              <a:ext cx="151343" cy="206636"/>
            </a:xfrm>
            <a:prstGeom prst="chevron">
              <a:avLst/>
            </a:prstGeom>
            <a:solidFill>
              <a:srgbClr val="D2020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30" name="TextBox 29">
            <a:extLst>
              <a:ext uri="{FF2B5EF4-FFF2-40B4-BE49-F238E27FC236}">
                <a16:creationId xmlns:a16="http://schemas.microsoft.com/office/drawing/2014/main" id="{14DD5CEE-3222-BB48-BA6A-52FD5F1B8F1E}"/>
              </a:ext>
            </a:extLst>
          </p:cNvPr>
          <p:cNvSpPr txBox="1"/>
          <p:nvPr/>
        </p:nvSpPr>
        <p:spPr>
          <a:xfrm>
            <a:off x="5821689" y="6608772"/>
            <a:ext cx="1107996" cy="215444"/>
          </a:xfrm>
          <a:prstGeom prst="rect">
            <a:avLst/>
          </a:prstGeom>
          <a:noFill/>
        </p:spPr>
        <p:txBody>
          <a:bodyPr wrap="none" rtlCol="0">
            <a:spAutoFit/>
          </a:bodyPr>
          <a:lstStyle/>
          <a:p>
            <a:r>
              <a:rPr lang="en-US" altLang="ja-JP" sz="800" dirty="0"/>
              <a:t>※</a:t>
            </a:r>
            <a:r>
              <a:rPr lang="ja-JP" altLang="en-US" sz="800" dirty="0"/>
              <a:t>金額はグロス表記</a:t>
            </a:r>
            <a:endParaRPr lang="en-US" sz="800" dirty="0"/>
          </a:p>
        </p:txBody>
      </p:sp>
    </p:spTree>
    <p:extLst>
      <p:ext uri="{BB962C8B-B14F-4D97-AF65-F5344CB8AC3E}">
        <p14:creationId xmlns:p14="http://schemas.microsoft.com/office/powerpoint/2010/main" val="17999984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1" name="Group 120"/>
          <p:cNvGrpSpPr/>
          <p:nvPr/>
        </p:nvGrpSpPr>
        <p:grpSpPr>
          <a:xfrm>
            <a:off x="369063" y="3753092"/>
            <a:ext cx="987326" cy="588605"/>
            <a:chOff x="-837952" y="3235526"/>
            <a:chExt cx="987326" cy="588605"/>
          </a:xfrm>
        </p:grpSpPr>
        <p:grpSp>
          <p:nvGrpSpPr>
            <p:cNvPr id="115" name="Group 114"/>
            <p:cNvGrpSpPr/>
            <p:nvPr/>
          </p:nvGrpSpPr>
          <p:grpSpPr>
            <a:xfrm>
              <a:off x="-837952" y="3235526"/>
              <a:ext cx="987326" cy="588605"/>
              <a:chOff x="2752256" y="3164161"/>
              <a:chExt cx="987326" cy="588605"/>
            </a:xfrm>
          </p:grpSpPr>
          <p:grpSp>
            <p:nvGrpSpPr>
              <p:cNvPr id="116" name="Group 115"/>
              <p:cNvGrpSpPr/>
              <p:nvPr/>
            </p:nvGrpSpPr>
            <p:grpSpPr>
              <a:xfrm>
                <a:off x="2752256" y="3164161"/>
                <a:ext cx="987326" cy="588605"/>
                <a:chOff x="2752256" y="3164161"/>
                <a:chExt cx="987326" cy="588605"/>
              </a:xfrm>
            </p:grpSpPr>
            <p:sp>
              <p:nvSpPr>
                <p:cNvPr id="118" name="Oval 117"/>
                <p:cNvSpPr/>
                <p:nvPr/>
              </p:nvSpPr>
              <p:spPr>
                <a:xfrm>
                  <a:off x="2752256" y="3475293"/>
                  <a:ext cx="987326" cy="277473"/>
                </a:xfrm>
                <a:prstGeom prst="ellipse">
                  <a:avLst/>
                </a:prstGeom>
                <a:noFill/>
                <a:ln>
                  <a:solidFill>
                    <a:schemeClr val="accent2"/>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119" name="Picture 11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148351" y="3164161"/>
                  <a:ext cx="228011" cy="488595"/>
                </a:xfrm>
                <a:prstGeom prst="rect">
                  <a:avLst/>
                </a:prstGeom>
              </p:spPr>
            </p:pic>
          </p:grpSp>
          <p:sp>
            <p:nvSpPr>
              <p:cNvPr id="117" name="TextBox 116"/>
              <p:cNvSpPr txBox="1"/>
              <p:nvPr/>
            </p:nvSpPr>
            <p:spPr>
              <a:xfrm>
                <a:off x="3154291" y="3201071"/>
                <a:ext cx="184731" cy="253916"/>
              </a:xfrm>
              <a:prstGeom prst="rect">
                <a:avLst/>
              </a:prstGeom>
              <a:noFill/>
            </p:spPr>
            <p:txBody>
              <a:bodyPr wrap="none" rtlCol="0">
                <a:spAutoFit/>
              </a:bodyPr>
              <a:lstStyle/>
              <a:p>
                <a:pPr algn="ctr"/>
                <a:endParaRPr lang="en-US" sz="1050" dirty="0">
                  <a:solidFill>
                    <a:schemeClr val="accent2"/>
                  </a:solidFill>
                  <a:latin typeface="Meiryo" charset="-128"/>
                  <a:ea typeface="Meiryo" charset="-128"/>
                  <a:cs typeface="Meiryo" charset="-128"/>
                </a:endParaRPr>
              </a:p>
            </p:txBody>
          </p:sp>
        </p:grpSp>
        <p:cxnSp>
          <p:nvCxnSpPr>
            <p:cNvPr id="120" name="Straight Arrow Connector 119"/>
            <p:cNvCxnSpPr/>
            <p:nvPr/>
          </p:nvCxnSpPr>
          <p:spPr>
            <a:xfrm>
              <a:off x="-271861" y="3692494"/>
              <a:ext cx="332634" cy="59375"/>
            </a:xfrm>
            <a:prstGeom prst="straightConnector1">
              <a:avLst/>
            </a:prstGeom>
            <a:ln>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ja-JP" altLang="en-US"/>
              <a:t>足あと</a:t>
            </a:r>
            <a:endParaRPr lang="en-US" dirty="0"/>
          </a:p>
        </p:txBody>
      </p:sp>
      <p:sp>
        <p:nvSpPr>
          <p:cNvPr id="3" name="Content Placeholder 2"/>
          <p:cNvSpPr>
            <a:spLocks noGrp="1"/>
          </p:cNvSpPr>
          <p:nvPr>
            <p:ph idx="1"/>
          </p:nvPr>
        </p:nvSpPr>
        <p:spPr>
          <a:xfrm>
            <a:off x="495300" y="915840"/>
            <a:ext cx="5219700" cy="1234351"/>
          </a:xfrm>
        </p:spPr>
        <p:txBody>
          <a:bodyPr/>
          <a:lstStyle/>
          <a:p>
            <a:r>
              <a:rPr lang="ja-JP" altLang="en-US" dirty="0"/>
              <a:t>概要</a:t>
            </a:r>
            <a:endParaRPr lang="en-US" altLang="ja-JP" dirty="0"/>
          </a:p>
          <a:p>
            <a:pPr lvl="1"/>
            <a:r>
              <a:rPr lang="ja-JP" altLang="en-US" dirty="0"/>
              <a:t>ユーザーが過去に訪問した場所を指定して配信します。</a:t>
            </a:r>
            <a:endParaRPr lang="en-US" altLang="ja-JP" dirty="0"/>
          </a:p>
          <a:p>
            <a:pPr lvl="1"/>
            <a:endParaRPr lang="en-US" altLang="ja-JP" dirty="0"/>
          </a:p>
          <a:p>
            <a:r>
              <a:rPr lang="ja-JP" altLang="en-US" dirty="0"/>
              <a:t>ターゲティング可能項目</a:t>
            </a:r>
            <a:endParaRPr lang="en-US" altLang="ja-JP"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8</a:t>
            </a:fld>
            <a:endParaRPr kumimoji="1" lang="ja-JP" altLang="en-US"/>
          </a:p>
        </p:txBody>
      </p:sp>
      <p:graphicFrame>
        <p:nvGraphicFramePr>
          <p:cNvPr id="7" name="Table 6"/>
          <p:cNvGraphicFramePr>
            <a:graphicFrameLocks noGrp="1"/>
          </p:cNvGraphicFramePr>
          <p:nvPr>
            <p:extLst>
              <p:ext uri="{D42A27DB-BD31-4B8C-83A1-F6EECF244321}">
                <p14:modId xmlns:p14="http://schemas.microsoft.com/office/powerpoint/2010/main" val="2803801377"/>
              </p:ext>
            </p:extLst>
          </p:nvPr>
        </p:nvGraphicFramePr>
        <p:xfrm>
          <a:off x="5892800" y="744280"/>
          <a:ext cx="3844165" cy="5857019"/>
        </p:xfrm>
        <a:graphic>
          <a:graphicData uri="http://schemas.openxmlformats.org/drawingml/2006/table">
            <a:tbl>
              <a:tblPr firstCol="1">
                <a:tableStyleId>{5C22544A-7EE6-4342-B048-85BDC9FD1C3A}</a:tableStyleId>
              </a:tblPr>
              <a:tblGrid>
                <a:gridCol w="1485653">
                  <a:extLst>
                    <a:ext uri="{9D8B030D-6E8A-4147-A177-3AD203B41FA5}">
                      <a16:colId xmlns:a16="http://schemas.microsoft.com/office/drawing/2014/main" val="20000"/>
                    </a:ext>
                  </a:extLst>
                </a:gridCol>
                <a:gridCol w="2358512">
                  <a:extLst>
                    <a:ext uri="{9D8B030D-6E8A-4147-A177-3AD203B41FA5}">
                      <a16:colId xmlns:a16="http://schemas.microsoft.com/office/drawing/2014/main" val="20001"/>
                    </a:ext>
                  </a:extLst>
                </a:gridCol>
              </a:tblGrid>
              <a:tr h="267721">
                <a:tc>
                  <a:txBody>
                    <a:bodyPr/>
                    <a:lstStyle/>
                    <a:p>
                      <a:pPr>
                        <a:lnSpc>
                          <a:spcPct val="100000"/>
                        </a:lnSpc>
                      </a:pPr>
                      <a:r>
                        <a:rPr lang="ja-JP" altLang="en-US" sz="1050" dirty="0">
                          <a:latin typeface="Meiryo" charset="-128"/>
                          <a:ea typeface="Meiryo" charset="-128"/>
                          <a:cs typeface="Meiryo" charset="-128"/>
                        </a:rPr>
                        <a:t>メニュー名</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足あと</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0"/>
                  </a:ext>
                </a:extLst>
              </a:tr>
              <a:tr h="267721">
                <a:tc>
                  <a:txBody>
                    <a:bodyPr/>
                    <a:lstStyle/>
                    <a:p>
                      <a:pPr>
                        <a:lnSpc>
                          <a:spcPct val="100000"/>
                        </a:lnSpc>
                      </a:pPr>
                      <a:r>
                        <a:rPr lang="ja-JP" altLang="en-US" sz="1050" dirty="0">
                          <a:latin typeface="Meiryo" charset="-128"/>
                          <a:ea typeface="Meiryo" charset="-128"/>
                          <a:cs typeface="Meiryo" charset="-128"/>
                        </a:rPr>
                        <a:t>課金形態</a:t>
                      </a:r>
                      <a:endParaRPr lang="en-US" sz="1050" dirty="0">
                        <a:latin typeface="Meiryo" charset="-128"/>
                        <a:ea typeface="Meiryo" charset="-128"/>
                        <a:cs typeface="Meiryo" charset="-128"/>
                      </a:endParaRPr>
                    </a:p>
                  </a:txBody>
                  <a:tcPr anchor="ctr"/>
                </a:tc>
                <a:tc>
                  <a:txBody>
                    <a:bodyPr/>
                    <a:lstStyle/>
                    <a:p>
                      <a:pPr>
                        <a:lnSpc>
                          <a:spcPct val="100000"/>
                        </a:lnSpc>
                      </a:pPr>
                      <a:r>
                        <a:rPr lang="en-US" sz="1050" dirty="0">
                          <a:latin typeface="Meiryo" charset="-128"/>
                          <a:ea typeface="Meiryo" charset="-128"/>
                          <a:cs typeface="Meiryo" charset="-128"/>
                        </a:rPr>
                        <a:t>CPC</a:t>
                      </a:r>
                      <a:r>
                        <a:rPr lang="ja-JP" altLang="en-US" sz="1050" dirty="0">
                          <a:latin typeface="Meiryo" charset="-128"/>
                          <a:ea typeface="Meiryo" charset="-128"/>
                          <a:cs typeface="Meiryo" charset="-128"/>
                        </a:rPr>
                        <a:t>課金</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1"/>
                  </a:ext>
                </a:extLst>
              </a:tr>
              <a:tr h="267721">
                <a:tc>
                  <a:txBody>
                    <a:bodyPr/>
                    <a:lstStyle/>
                    <a:p>
                      <a:pPr>
                        <a:lnSpc>
                          <a:spcPct val="100000"/>
                        </a:lnSpc>
                      </a:pPr>
                      <a:r>
                        <a:rPr lang="ja-JP" altLang="en-US" sz="1050" dirty="0">
                          <a:latin typeface="Meiryo" charset="-128"/>
                          <a:ea typeface="Meiryo" charset="-128"/>
                          <a:cs typeface="Meiryo" charset="-128"/>
                        </a:rPr>
                        <a:t>価格</a:t>
                      </a:r>
                      <a:endParaRPr lang="en-US" sz="1050" dirty="0">
                        <a:latin typeface="Meiryo" charset="-128"/>
                        <a:ea typeface="Meiryo" charset="-128"/>
                        <a:cs typeface="Meiryo" charset="-128"/>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050" dirty="0">
                          <a:latin typeface="Meiryo" charset="-128"/>
                          <a:ea typeface="Meiryo" charset="-128"/>
                          <a:cs typeface="Meiryo" charset="-128"/>
                        </a:rPr>
                        <a:t>CPC</a:t>
                      </a:r>
                      <a:r>
                        <a:rPr lang="ja-JP" altLang="en-US" sz="1050" dirty="0">
                          <a:latin typeface="Meiryo" charset="-128"/>
                          <a:ea typeface="Meiryo" charset="-128"/>
                          <a:cs typeface="Meiryo" charset="-128"/>
                        </a:rPr>
                        <a:t> </a:t>
                      </a:r>
                      <a:r>
                        <a:rPr lang="en-US" altLang="ja-JP" sz="1050" dirty="0">
                          <a:latin typeface="Meiryo" charset="-128"/>
                          <a:ea typeface="Meiryo" charset="-128"/>
                          <a:cs typeface="Meiryo" charset="-128"/>
                        </a:rPr>
                        <a:t>150</a:t>
                      </a:r>
                      <a:r>
                        <a:rPr lang="ja-JP" altLang="en-US" sz="1050" dirty="0">
                          <a:latin typeface="Meiryo" charset="-128"/>
                          <a:ea typeface="Meiryo" charset="-128"/>
                          <a:cs typeface="Meiryo" charset="-128"/>
                        </a:rPr>
                        <a:t>円</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2"/>
                  </a:ext>
                </a:extLst>
              </a:tr>
              <a:tr h="212932">
                <a:tc>
                  <a:txBody>
                    <a:bodyPr/>
                    <a:lstStyle/>
                    <a:p>
                      <a:pPr>
                        <a:lnSpc>
                          <a:spcPct val="100000"/>
                        </a:lnSpc>
                      </a:pPr>
                      <a:r>
                        <a:rPr lang="ja-JP" altLang="en-US" sz="1050" dirty="0">
                          <a:latin typeface="Meiryo" charset="-128"/>
                          <a:ea typeface="Meiryo" charset="-128"/>
                          <a:cs typeface="Meiryo" charset="-128"/>
                        </a:rPr>
                        <a:t>最小申込金額</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なし</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3"/>
                  </a:ext>
                </a:extLst>
              </a:tr>
              <a:tr h="267721">
                <a:tc>
                  <a:txBody>
                    <a:bodyPr/>
                    <a:lstStyle/>
                    <a:p>
                      <a:pPr>
                        <a:lnSpc>
                          <a:spcPct val="100000"/>
                        </a:lnSpc>
                      </a:pPr>
                      <a:r>
                        <a:rPr lang="ja-JP" altLang="en-US" sz="1050" dirty="0">
                          <a:latin typeface="Meiryo" charset="-128"/>
                          <a:ea typeface="Meiryo" charset="-128"/>
                          <a:cs typeface="Meiryo" charset="-128"/>
                        </a:rPr>
                        <a:t>掲載期間</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なし</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4"/>
                  </a:ext>
                </a:extLst>
              </a:tr>
              <a:tr h="267721">
                <a:tc>
                  <a:txBody>
                    <a:bodyPr/>
                    <a:lstStyle/>
                    <a:p>
                      <a:pPr>
                        <a:lnSpc>
                          <a:spcPct val="100000"/>
                        </a:lnSpc>
                      </a:pPr>
                      <a:r>
                        <a:rPr lang="ja-JP" altLang="en-US" sz="1050" dirty="0">
                          <a:latin typeface="Meiryo" charset="-128"/>
                          <a:ea typeface="Meiryo" charset="-128"/>
                          <a:cs typeface="Meiryo" charset="-128"/>
                        </a:rPr>
                        <a:t>掲載面</a:t>
                      </a:r>
                      <a:endParaRPr lang="en-US" sz="1050" dirty="0">
                        <a:latin typeface="Meiryo" charset="-128"/>
                        <a:ea typeface="Meiryo" charset="-128"/>
                        <a:cs typeface="Meiryo" charset="-128"/>
                      </a:endParaRPr>
                    </a:p>
                  </a:txBody>
                  <a:tcPr anchor="ctr"/>
                </a:tc>
                <a:tc>
                  <a:txBody>
                    <a:bodyPr/>
                    <a:lstStyle/>
                    <a:p>
                      <a:pPr>
                        <a:lnSpc>
                          <a:spcPct val="100000"/>
                        </a:lnSpc>
                      </a:pPr>
                      <a:r>
                        <a:rPr lang="en-US" sz="1050" dirty="0">
                          <a:latin typeface="Meiryo" charset="-128"/>
                          <a:ea typeface="Meiryo" charset="-128"/>
                          <a:cs typeface="Meiryo" charset="-128"/>
                        </a:rPr>
                        <a:t>GeoLogic Ad Network</a:t>
                      </a:r>
                    </a:p>
                  </a:txBody>
                  <a:tcPr anchor="ctr"/>
                </a:tc>
                <a:extLst>
                  <a:ext uri="{0D108BD9-81ED-4DB2-BD59-A6C34878D82A}">
                    <a16:rowId xmlns:a16="http://schemas.microsoft.com/office/drawing/2014/main" val="10005"/>
                  </a:ext>
                </a:extLst>
              </a:tr>
              <a:tr h="267721">
                <a:tc>
                  <a:txBody>
                    <a:bodyPr/>
                    <a:lstStyle/>
                    <a:p>
                      <a:pPr>
                        <a:lnSpc>
                          <a:spcPct val="100000"/>
                        </a:lnSpc>
                      </a:pPr>
                      <a:r>
                        <a:rPr lang="ja-JP" altLang="en-US" sz="1050" dirty="0">
                          <a:latin typeface="Meiryo" charset="-128"/>
                          <a:ea typeface="Meiryo" charset="-128"/>
                          <a:cs typeface="Meiryo" charset="-128"/>
                        </a:rPr>
                        <a:t>掲載面種別</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・スマホ アプリ面</a:t>
                      </a:r>
                      <a:endParaRPr lang="en-US" altLang="ja-JP" sz="1050" dirty="0">
                        <a:latin typeface="Meiryo" charset="-128"/>
                        <a:ea typeface="Meiryo" charset="-128"/>
                        <a:cs typeface="Meiryo" charset="-128"/>
                      </a:endParaRPr>
                    </a:p>
                    <a:p>
                      <a:pPr>
                        <a:lnSpc>
                          <a:spcPct val="100000"/>
                        </a:lnSpc>
                      </a:pPr>
                      <a:r>
                        <a:rPr lang="ja-JP" altLang="en-US" sz="1050" dirty="0">
                          <a:latin typeface="Meiryo" charset="-128"/>
                          <a:ea typeface="Meiryo" charset="-128"/>
                          <a:cs typeface="Meiryo" charset="-128"/>
                        </a:rPr>
                        <a:t>・一部スマホ ブラウザ面</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6"/>
                  </a:ext>
                </a:extLst>
              </a:tr>
              <a:tr h="1661075">
                <a:tc>
                  <a:txBody>
                    <a:bodyPr/>
                    <a:lstStyle/>
                    <a:p>
                      <a:pPr>
                        <a:lnSpc>
                          <a:spcPct val="100000"/>
                        </a:lnSpc>
                      </a:pPr>
                      <a:r>
                        <a:rPr lang="ja-JP" altLang="en-US" sz="1050" dirty="0">
                          <a:latin typeface="Meiryo" charset="-128"/>
                          <a:ea typeface="Meiryo" charset="-128"/>
                          <a:cs typeface="Meiryo" charset="-128"/>
                        </a:rPr>
                        <a:t>ターゲティング</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&lt;</a:t>
                      </a:r>
                      <a:r>
                        <a:rPr lang="ja-JP" altLang="en-US" sz="1050" dirty="0">
                          <a:latin typeface="Meiryo" charset="-128"/>
                          <a:ea typeface="Meiryo" charset="-128"/>
                          <a:cs typeface="Meiryo" charset="-128"/>
                        </a:rPr>
                        <a:t>地点指定の場合</a:t>
                      </a:r>
                      <a:r>
                        <a:rPr lang="en-US" altLang="ja-JP" sz="1050" dirty="0">
                          <a:latin typeface="Meiryo" charset="-128"/>
                          <a:ea typeface="Meiryo" charset="-128"/>
                          <a:cs typeface="Meiryo" charset="-128"/>
                        </a:rPr>
                        <a:t>&gt;</a:t>
                      </a:r>
                    </a:p>
                    <a:p>
                      <a:pPr>
                        <a:lnSpc>
                          <a:spcPct val="100000"/>
                        </a:lnSpc>
                      </a:pPr>
                      <a:r>
                        <a:rPr lang="ja-JP" altLang="en-US" sz="1050" dirty="0">
                          <a:latin typeface="Meiryo" charset="-128"/>
                          <a:ea typeface="Meiryo" charset="-128"/>
                          <a:cs typeface="Meiryo" charset="-128"/>
                        </a:rPr>
                        <a:t>・中心の緯度経度</a:t>
                      </a:r>
                      <a:endParaRPr lang="en-US" altLang="ja-JP" sz="1050" dirty="0">
                        <a:latin typeface="Meiryo" charset="-128"/>
                        <a:ea typeface="Meiryo" charset="-128"/>
                        <a:cs typeface="Meiryo" charset="-128"/>
                      </a:endParaRPr>
                    </a:p>
                    <a:p>
                      <a:pPr>
                        <a:lnSpc>
                          <a:spcPct val="100000"/>
                        </a:lnSpc>
                      </a:pPr>
                      <a:r>
                        <a:rPr lang="ja-JP" altLang="en-US" sz="1050" dirty="0">
                          <a:latin typeface="Meiryo" charset="-128"/>
                          <a:ea typeface="Meiryo" charset="-128"/>
                          <a:cs typeface="Meiryo" charset="-128"/>
                        </a:rPr>
                        <a:t>・半径</a:t>
                      </a:r>
                      <a:r>
                        <a:rPr lang="en-US" altLang="ja-JP" sz="1050" dirty="0">
                          <a:latin typeface="Meiryo" charset="-128"/>
                          <a:ea typeface="Meiryo" charset="-128"/>
                          <a:cs typeface="Meiryo" charset="-128"/>
                        </a:rPr>
                        <a:t>m(1m~1000km)</a:t>
                      </a:r>
                    </a:p>
                    <a:p>
                      <a:pPr>
                        <a:lnSpc>
                          <a:spcPct val="100000"/>
                        </a:lnSpc>
                      </a:pPr>
                      <a:r>
                        <a:rPr lang="ja-JP" altLang="en-US" sz="1050" dirty="0">
                          <a:latin typeface="Meiryo" charset="-128"/>
                          <a:ea typeface="Meiryo" charset="-128"/>
                          <a:cs typeface="Meiryo" charset="-128"/>
                        </a:rPr>
                        <a:t>　もしくは到達圏の分数</a:t>
                      </a:r>
                      <a:endParaRPr lang="en-US" altLang="ja-JP" sz="1050" dirty="0">
                        <a:latin typeface="Meiryo" charset="-128"/>
                        <a:ea typeface="Meiryo" charset="-128"/>
                        <a:cs typeface="Meiryo" charset="-128"/>
                      </a:endParaRPr>
                    </a:p>
                    <a:p>
                      <a:pPr>
                        <a:lnSpc>
                          <a:spcPct val="100000"/>
                        </a:lnSpc>
                      </a:pPr>
                      <a:r>
                        <a:rPr lang="en-US" altLang="ja-JP" sz="1050" dirty="0">
                          <a:latin typeface="Meiryo" charset="-128"/>
                          <a:ea typeface="Meiryo" charset="-128"/>
                          <a:cs typeface="Meiryo" charset="-128"/>
                        </a:rPr>
                        <a:t>&lt;</a:t>
                      </a:r>
                      <a:r>
                        <a:rPr lang="ja-JP" altLang="en-US" sz="1050" dirty="0">
                          <a:latin typeface="Meiryo" charset="-128"/>
                          <a:ea typeface="Meiryo" charset="-128"/>
                          <a:cs typeface="Meiryo" charset="-128"/>
                        </a:rPr>
                        <a:t>カテゴリ指定の場合</a:t>
                      </a:r>
                      <a:r>
                        <a:rPr lang="en-US" altLang="ja-JP" sz="1050" dirty="0">
                          <a:latin typeface="Meiryo" charset="-128"/>
                          <a:ea typeface="Meiryo" charset="-128"/>
                          <a:cs typeface="Meiryo" charset="-128"/>
                        </a:rPr>
                        <a:t>&gt;</a:t>
                      </a:r>
                    </a:p>
                    <a:p>
                      <a:pPr>
                        <a:lnSpc>
                          <a:spcPct val="100000"/>
                        </a:lnSpc>
                      </a:pPr>
                      <a:r>
                        <a:rPr lang="ja-JP" altLang="en-US" sz="1050" dirty="0">
                          <a:latin typeface="Meiryo" charset="-128"/>
                          <a:ea typeface="Meiryo" charset="-128"/>
                          <a:cs typeface="Meiryo" charset="-128"/>
                        </a:rPr>
                        <a:t>・施設カテゴリ名</a:t>
                      </a:r>
                      <a:endParaRPr lang="en-US" altLang="ja-JP" sz="1050" dirty="0">
                        <a:latin typeface="Meiryo" charset="-128"/>
                        <a:ea typeface="Meiryo" charset="-128"/>
                        <a:cs typeface="Meiryo" charset="-128"/>
                      </a:endParaRPr>
                    </a:p>
                    <a:p>
                      <a:pPr>
                        <a:lnSpc>
                          <a:spcPct val="100000"/>
                        </a:lnSpc>
                      </a:pPr>
                      <a:r>
                        <a:rPr lang="ja-JP" altLang="en-US" sz="1050" dirty="0">
                          <a:latin typeface="Meiryo" charset="-128"/>
                          <a:ea typeface="Meiryo" charset="-128"/>
                          <a:cs typeface="Meiryo" charset="-128"/>
                        </a:rPr>
                        <a:t>　もしくは鉄道路線名</a:t>
                      </a:r>
                      <a:endParaRPr lang="en-US" altLang="ja-JP" sz="1050" dirty="0">
                        <a:latin typeface="Meiryo" charset="-128"/>
                        <a:ea typeface="Meiryo" charset="-128"/>
                        <a:cs typeface="Meiryo" charset="-128"/>
                      </a:endParaRPr>
                    </a:p>
                    <a:p>
                      <a:pPr>
                        <a:lnSpc>
                          <a:spcPct val="100000"/>
                        </a:lnSpc>
                      </a:pPr>
                      <a:r>
                        <a:rPr lang="en-US" altLang="ja-JP" sz="1050" dirty="0">
                          <a:latin typeface="Meiryo" charset="-128"/>
                          <a:ea typeface="Meiryo" charset="-128"/>
                          <a:cs typeface="Meiryo" charset="-128"/>
                        </a:rPr>
                        <a:t>[</a:t>
                      </a:r>
                      <a:r>
                        <a:rPr lang="ja-JP" altLang="en-US" sz="1050" dirty="0">
                          <a:latin typeface="Meiryo" charset="-128"/>
                          <a:ea typeface="Meiryo" charset="-128"/>
                          <a:cs typeface="Meiryo" charset="-128"/>
                        </a:rPr>
                        <a:t>かけ合わせ可能項目</a:t>
                      </a:r>
                      <a:r>
                        <a:rPr lang="en-US" altLang="ja-JP" sz="1050" dirty="0">
                          <a:latin typeface="Meiryo" charset="-128"/>
                          <a:ea typeface="Meiryo" charset="-128"/>
                          <a:cs typeface="Meiryo" charset="-128"/>
                        </a:rPr>
                        <a:t>]</a:t>
                      </a:r>
                    </a:p>
                    <a:p>
                      <a:pPr marL="0" indent="0">
                        <a:lnSpc>
                          <a:spcPct val="100000"/>
                        </a:lnSpc>
                        <a:buFont typeface="Arial" charset="0"/>
                        <a:buNone/>
                      </a:pPr>
                      <a:r>
                        <a:rPr lang="ja-JP" altLang="en-US" sz="1050" dirty="0">
                          <a:latin typeface="Meiryo" charset="-128"/>
                          <a:ea typeface="Meiryo" charset="-128"/>
                          <a:cs typeface="Meiryo" charset="-128"/>
                        </a:rPr>
                        <a:t>・過去日数</a:t>
                      </a:r>
                      <a:endParaRPr lang="en-US" altLang="ja-JP" sz="1050" dirty="0">
                        <a:latin typeface="Meiryo" charset="-128"/>
                        <a:ea typeface="Meiryo" charset="-128"/>
                        <a:cs typeface="Meiryo" charset="-128"/>
                      </a:endParaRPr>
                    </a:p>
                    <a:p>
                      <a:pPr marL="0" indent="0">
                        <a:lnSpc>
                          <a:spcPct val="100000"/>
                        </a:lnSpc>
                        <a:buFont typeface="Arial" charset="0"/>
                        <a:buNone/>
                      </a:pPr>
                      <a:r>
                        <a:rPr lang="ja-JP" altLang="en-US" sz="1050" dirty="0">
                          <a:latin typeface="Meiryo" charset="-128"/>
                          <a:ea typeface="Meiryo" charset="-128"/>
                          <a:cs typeface="Meiryo" charset="-128"/>
                        </a:rPr>
                        <a:t>・性別・年代</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07"/>
                  </a:ext>
                </a:extLst>
              </a:tr>
              <a:tr h="267721">
                <a:tc>
                  <a:txBody>
                    <a:bodyPr/>
                    <a:lstStyle/>
                    <a:p>
                      <a:pPr>
                        <a:lnSpc>
                          <a:spcPct val="100000"/>
                        </a:lnSpc>
                      </a:pPr>
                      <a:r>
                        <a:rPr lang="ja-JP" altLang="en-US" sz="1050" dirty="0">
                          <a:latin typeface="Meiryo" charset="-128"/>
                          <a:ea typeface="Meiryo" charset="-128"/>
                          <a:cs typeface="Meiryo" charset="-128"/>
                        </a:rPr>
                        <a:t>バナーサイズ</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320x50, 300x250px, </a:t>
                      </a:r>
                      <a:br>
                        <a:rPr lang="en-US" altLang="ja-JP" sz="1050" dirty="0">
                          <a:latin typeface="Meiryo" charset="-128"/>
                          <a:ea typeface="Meiryo" charset="-128"/>
                          <a:cs typeface="Meiryo" charset="-128"/>
                        </a:rPr>
                      </a:br>
                      <a:r>
                        <a:rPr lang="ja-JP" altLang="en-US" sz="1050" dirty="0">
                          <a:latin typeface="Meiryo" charset="-128"/>
                          <a:ea typeface="Meiryo" charset="-128"/>
                          <a:cs typeface="Meiryo" charset="-128"/>
                        </a:rPr>
                        <a:t>インフィードなど</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08"/>
                  </a:ext>
                </a:extLst>
              </a:tr>
              <a:tr h="267721">
                <a:tc>
                  <a:txBody>
                    <a:bodyPr/>
                    <a:lstStyle/>
                    <a:p>
                      <a:pPr>
                        <a:lnSpc>
                          <a:spcPct val="100000"/>
                        </a:lnSpc>
                      </a:pPr>
                      <a:r>
                        <a:rPr lang="ja-JP" altLang="en-US" sz="1050" dirty="0">
                          <a:latin typeface="Meiryo" charset="-128"/>
                          <a:ea typeface="Meiryo" charset="-128"/>
                          <a:cs typeface="Meiryo" charset="-128"/>
                        </a:rPr>
                        <a:t>入稿期日</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5</a:t>
                      </a:r>
                      <a:r>
                        <a:rPr lang="ja-JP" altLang="en-US" sz="1050" dirty="0">
                          <a:latin typeface="Meiryo" charset="-128"/>
                          <a:ea typeface="Meiryo" charset="-128"/>
                          <a:cs typeface="Meiryo" charset="-128"/>
                        </a:rPr>
                        <a:t>営業日前まで</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09"/>
                  </a:ext>
                </a:extLst>
              </a:tr>
              <a:tr h="438089">
                <a:tc>
                  <a:txBody>
                    <a:bodyPr/>
                    <a:lstStyle/>
                    <a:p>
                      <a:pPr>
                        <a:lnSpc>
                          <a:spcPct val="100000"/>
                        </a:lnSpc>
                      </a:pPr>
                      <a:r>
                        <a:rPr lang="ja-JP" altLang="en-US" sz="1050" dirty="0">
                          <a:latin typeface="Meiryo" charset="-128"/>
                          <a:ea typeface="Meiryo" charset="-128"/>
                          <a:cs typeface="Meiryo" charset="-128"/>
                        </a:rPr>
                        <a:t>ファイル容量</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40KB</a:t>
                      </a:r>
                      <a:r>
                        <a:rPr lang="ja-JP" altLang="en-US" sz="1050" dirty="0">
                          <a:latin typeface="Meiryo" charset="-128"/>
                          <a:ea typeface="Meiryo" charset="-128"/>
                          <a:cs typeface="Meiryo" charset="-128"/>
                        </a:rPr>
                        <a:t>を超える場合、弊社にて圧縮する場合があります</a:t>
                      </a:r>
                    </a:p>
                  </a:txBody>
                  <a:tcPr anchor="ctr"/>
                </a:tc>
                <a:extLst>
                  <a:ext uri="{0D108BD9-81ED-4DB2-BD59-A6C34878D82A}">
                    <a16:rowId xmlns:a16="http://schemas.microsoft.com/office/drawing/2014/main" val="10010"/>
                  </a:ext>
                </a:extLst>
              </a:tr>
              <a:tr h="778823">
                <a:tc>
                  <a:txBody>
                    <a:bodyPr/>
                    <a:lstStyle/>
                    <a:p>
                      <a:pPr>
                        <a:lnSpc>
                          <a:spcPct val="100000"/>
                        </a:lnSpc>
                      </a:pPr>
                      <a:r>
                        <a:rPr lang="ja-JP" altLang="en-US" sz="1050" dirty="0">
                          <a:latin typeface="Meiryo" charset="-128"/>
                          <a:ea typeface="Meiryo" charset="-128"/>
                          <a:cs typeface="Meiryo" charset="-128"/>
                        </a:rPr>
                        <a:t>クリエイティブ数</a:t>
                      </a:r>
                      <a:endParaRPr lang="en-US" sz="1050" dirty="0">
                        <a:latin typeface="Meiryo" charset="-128"/>
                        <a:ea typeface="Meiryo" charset="-128"/>
                        <a:cs typeface="Meiryo" charset="-128"/>
                      </a:endParaRPr>
                    </a:p>
                  </a:txBody>
                  <a:tcPr anchor="ctr"/>
                </a:tc>
                <a:tc>
                  <a:txBody>
                    <a:bodyPr/>
                    <a:lstStyle/>
                    <a:p>
                      <a:pPr>
                        <a:lnSpc>
                          <a:spcPct val="100000"/>
                        </a:lnSpc>
                      </a:pPr>
                      <a:r>
                        <a:rPr lang="en-US" altLang="ja-JP" sz="1050" dirty="0">
                          <a:latin typeface="Meiryo" charset="-128"/>
                          <a:ea typeface="Meiryo" charset="-128"/>
                          <a:cs typeface="Meiryo" charset="-128"/>
                        </a:rPr>
                        <a:t>[</a:t>
                      </a:r>
                      <a:r>
                        <a:rPr lang="ja-JP" altLang="en-US" sz="1050" dirty="0">
                          <a:latin typeface="Meiryo" charset="-128"/>
                          <a:ea typeface="Meiryo" charset="-128"/>
                          <a:cs typeface="Meiryo" charset="-128"/>
                        </a:rPr>
                        <a:t>お申込み金額</a:t>
                      </a:r>
                      <a:r>
                        <a:rPr lang="en-US" altLang="ja-JP" sz="1050" dirty="0">
                          <a:latin typeface="Meiryo" charset="-128"/>
                          <a:ea typeface="Meiryo" charset="-128"/>
                          <a:cs typeface="Meiryo" charset="-128"/>
                        </a:rPr>
                        <a:t>]</a:t>
                      </a:r>
                    </a:p>
                    <a:p>
                      <a:pPr>
                        <a:lnSpc>
                          <a:spcPct val="100000"/>
                        </a:lnSpc>
                      </a:pPr>
                      <a:r>
                        <a:rPr lang="en-US" altLang="ja-JP" sz="1050" dirty="0">
                          <a:latin typeface="Meiryo" charset="-128"/>
                          <a:ea typeface="Meiryo" charset="-128"/>
                          <a:cs typeface="Meiryo" charset="-128"/>
                        </a:rPr>
                        <a:t>〜10</a:t>
                      </a:r>
                      <a:r>
                        <a:rPr lang="ja-JP" altLang="en-US" sz="1050" dirty="0">
                          <a:latin typeface="Meiryo" charset="-128"/>
                          <a:ea typeface="Meiryo" charset="-128"/>
                          <a:cs typeface="Meiryo" charset="-128"/>
                        </a:rPr>
                        <a:t>万円未満：</a:t>
                      </a:r>
                      <a:r>
                        <a:rPr lang="en-US" altLang="ja-JP" sz="1050" dirty="0">
                          <a:latin typeface="Meiryo" charset="-128"/>
                          <a:ea typeface="Meiryo" charset="-128"/>
                          <a:cs typeface="Meiryo" charset="-128"/>
                        </a:rPr>
                        <a:t>5</a:t>
                      </a:r>
                      <a:r>
                        <a:rPr lang="ja-JP" altLang="en-US" sz="1050" dirty="0">
                          <a:latin typeface="Meiryo" charset="-128"/>
                          <a:ea typeface="Meiryo" charset="-128"/>
                          <a:cs typeface="Meiryo" charset="-128"/>
                        </a:rPr>
                        <a:t>本</a:t>
                      </a:r>
                      <a:br>
                        <a:rPr lang="en-US" altLang="ja-JP" sz="1050" dirty="0">
                          <a:latin typeface="Meiryo" charset="-128"/>
                          <a:ea typeface="Meiryo" charset="-128"/>
                          <a:cs typeface="Meiryo" charset="-128"/>
                        </a:rPr>
                      </a:br>
                      <a:r>
                        <a:rPr lang="en-US" altLang="ja-JP" sz="1050" dirty="0">
                          <a:latin typeface="Meiryo" charset="-128"/>
                          <a:ea typeface="Meiryo" charset="-128"/>
                          <a:cs typeface="Meiryo" charset="-128"/>
                        </a:rPr>
                        <a:t>10</a:t>
                      </a:r>
                      <a:r>
                        <a:rPr lang="ja-JP" altLang="en-US" sz="1050" dirty="0">
                          <a:latin typeface="Meiryo" charset="-128"/>
                          <a:ea typeface="Meiryo" charset="-128"/>
                          <a:cs typeface="Meiryo" charset="-128"/>
                        </a:rPr>
                        <a:t>万円</a:t>
                      </a:r>
                      <a:r>
                        <a:rPr lang="en-US" altLang="ja-JP" sz="1050" dirty="0">
                          <a:latin typeface="Meiryo" charset="-128"/>
                          <a:ea typeface="Meiryo" charset="-128"/>
                          <a:cs typeface="Meiryo" charset="-128"/>
                        </a:rPr>
                        <a:t>〜30</a:t>
                      </a:r>
                      <a:r>
                        <a:rPr lang="ja-JP" altLang="en-US" sz="1050" dirty="0">
                          <a:latin typeface="Meiryo" charset="-128"/>
                          <a:ea typeface="Meiryo" charset="-128"/>
                          <a:cs typeface="Meiryo" charset="-128"/>
                        </a:rPr>
                        <a:t>万円未満：</a:t>
                      </a:r>
                      <a:r>
                        <a:rPr lang="en-US" altLang="ja-JP" sz="1050" dirty="0">
                          <a:latin typeface="Meiryo" charset="-128"/>
                          <a:ea typeface="Meiryo" charset="-128"/>
                          <a:cs typeface="Meiryo" charset="-128"/>
                        </a:rPr>
                        <a:t>10</a:t>
                      </a:r>
                      <a:r>
                        <a:rPr lang="ja-JP" altLang="en-US" sz="1050" dirty="0">
                          <a:latin typeface="Meiryo" charset="-128"/>
                          <a:ea typeface="Meiryo" charset="-128"/>
                          <a:cs typeface="Meiryo" charset="-128"/>
                        </a:rPr>
                        <a:t>本</a:t>
                      </a:r>
                      <a:br>
                        <a:rPr lang="en-US" altLang="ja-JP" sz="1050" dirty="0">
                          <a:latin typeface="Meiryo" charset="-128"/>
                          <a:ea typeface="Meiryo" charset="-128"/>
                          <a:cs typeface="Meiryo" charset="-128"/>
                        </a:rPr>
                      </a:br>
                      <a:r>
                        <a:rPr lang="en-US" altLang="ja-JP" sz="1050" dirty="0">
                          <a:latin typeface="Meiryo" charset="-128"/>
                          <a:ea typeface="Meiryo" charset="-128"/>
                          <a:cs typeface="Meiryo" charset="-128"/>
                        </a:rPr>
                        <a:t>30</a:t>
                      </a:r>
                      <a:r>
                        <a:rPr lang="ja-JP" altLang="en-US" sz="1050" dirty="0">
                          <a:latin typeface="Meiryo" charset="-128"/>
                          <a:ea typeface="Meiryo" charset="-128"/>
                          <a:cs typeface="Meiryo" charset="-128"/>
                        </a:rPr>
                        <a:t>万円</a:t>
                      </a:r>
                      <a:r>
                        <a:rPr lang="en-US" altLang="ja-JP" sz="1050" dirty="0">
                          <a:latin typeface="Meiryo" charset="-128"/>
                          <a:ea typeface="Meiryo" charset="-128"/>
                          <a:cs typeface="Meiryo" charset="-128"/>
                        </a:rPr>
                        <a:t>〜</a:t>
                      </a:r>
                      <a:r>
                        <a:rPr lang="ja-JP" altLang="en-US" sz="1050" dirty="0">
                          <a:latin typeface="Meiryo" charset="-128"/>
                          <a:ea typeface="Meiryo" charset="-128"/>
                          <a:cs typeface="Meiryo" charset="-128"/>
                        </a:rPr>
                        <a:t>：</a:t>
                      </a:r>
                      <a:r>
                        <a:rPr lang="en-US" altLang="ja-JP" sz="1050" dirty="0">
                          <a:latin typeface="Meiryo" charset="-128"/>
                          <a:ea typeface="Meiryo" charset="-128"/>
                          <a:cs typeface="Meiryo" charset="-128"/>
                        </a:rPr>
                        <a:t>30</a:t>
                      </a:r>
                      <a:r>
                        <a:rPr lang="ja-JP" altLang="en-US" sz="1050" dirty="0">
                          <a:latin typeface="Meiryo" charset="-128"/>
                          <a:ea typeface="Meiryo" charset="-128"/>
                          <a:cs typeface="Meiryo" charset="-128"/>
                        </a:rPr>
                        <a:t>本</a:t>
                      </a:r>
                      <a:endParaRPr lang="en-US" altLang="ja-JP" sz="1050" dirty="0">
                        <a:latin typeface="Meiryo" charset="-128"/>
                        <a:ea typeface="Meiryo" charset="-128"/>
                        <a:cs typeface="Meiryo" charset="-128"/>
                      </a:endParaRPr>
                    </a:p>
                  </a:txBody>
                  <a:tcPr anchor="ctr"/>
                </a:tc>
                <a:extLst>
                  <a:ext uri="{0D108BD9-81ED-4DB2-BD59-A6C34878D82A}">
                    <a16:rowId xmlns:a16="http://schemas.microsoft.com/office/drawing/2014/main" val="10011"/>
                  </a:ext>
                </a:extLst>
              </a:tr>
              <a:tr h="267721">
                <a:tc>
                  <a:txBody>
                    <a:bodyPr/>
                    <a:lstStyle/>
                    <a:p>
                      <a:pPr>
                        <a:lnSpc>
                          <a:spcPct val="100000"/>
                        </a:lnSpc>
                      </a:pPr>
                      <a:r>
                        <a:rPr lang="ja-JP" altLang="en-US" sz="1050" dirty="0">
                          <a:latin typeface="Meiryo" charset="-128"/>
                          <a:ea typeface="Meiryo" charset="-128"/>
                          <a:cs typeface="Meiryo" charset="-128"/>
                        </a:rPr>
                        <a:t>レポート</a:t>
                      </a:r>
                      <a:endParaRPr lang="en-US" sz="1050" dirty="0">
                        <a:latin typeface="Meiryo" charset="-128"/>
                        <a:ea typeface="Meiryo" charset="-128"/>
                        <a:cs typeface="Meiryo" charset="-128"/>
                      </a:endParaRPr>
                    </a:p>
                  </a:txBody>
                  <a:tcPr anchor="ctr"/>
                </a:tc>
                <a:tc>
                  <a:txBody>
                    <a:bodyPr/>
                    <a:lstStyle/>
                    <a:p>
                      <a:pPr>
                        <a:lnSpc>
                          <a:spcPct val="100000"/>
                        </a:lnSpc>
                      </a:pPr>
                      <a:r>
                        <a:rPr lang="ja-JP" altLang="en-US" sz="1050" dirty="0">
                          <a:latin typeface="Meiryo" charset="-128"/>
                          <a:ea typeface="Meiryo" charset="-128"/>
                          <a:cs typeface="Meiryo" charset="-128"/>
                        </a:rPr>
                        <a:t>レポーティング画面をご提供</a:t>
                      </a:r>
                      <a:endParaRPr lang="en-US" sz="1050" dirty="0">
                        <a:latin typeface="Meiryo" charset="-128"/>
                        <a:ea typeface="Meiryo" charset="-128"/>
                        <a:cs typeface="Meiryo" charset="-128"/>
                      </a:endParaRPr>
                    </a:p>
                  </a:txBody>
                  <a:tcPr anchor="ctr"/>
                </a:tc>
                <a:extLst>
                  <a:ext uri="{0D108BD9-81ED-4DB2-BD59-A6C34878D82A}">
                    <a16:rowId xmlns:a16="http://schemas.microsoft.com/office/drawing/2014/main" val="10012"/>
                  </a:ext>
                </a:extLst>
              </a:tr>
            </a:tbl>
          </a:graphicData>
        </a:graphic>
      </p:graphicFrame>
      <p:grpSp>
        <p:nvGrpSpPr>
          <p:cNvPr id="18" name="図形グループ 46"/>
          <p:cNvGrpSpPr/>
          <p:nvPr/>
        </p:nvGrpSpPr>
        <p:grpSpPr>
          <a:xfrm>
            <a:off x="283993" y="4233759"/>
            <a:ext cx="176967" cy="377565"/>
            <a:chOff x="426947" y="3005268"/>
            <a:chExt cx="399435" cy="852208"/>
          </a:xfrm>
        </p:grpSpPr>
        <p:sp>
          <p:nvSpPr>
            <p:cNvPr id="19" name="角丸四角形 47"/>
            <p:cNvSpPr/>
            <p:nvPr/>
          </p:nvSpPr>
          <p:spPr>
            <a:xfrm>
              <a:off x="426947" y="3271820"/>
              <a:ext cx="399435" cy="585656"/>
            </a:xfrm>
            <a:prstGeom prst="roundRect">
              <a:avLst>
                <a:gd name="adj" fmla="val 50000"/>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0" name="円/楕円 48"/>
            <p:cNvSpPr/>
            <p:nvPr/>
          </p:nvSpPr>
          <p:spPr>
            <a:xfrm>
              <a:off x="426947" y="3005268"/>
              <a:ext cx="399435" cy="36870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grpSp>
      <p:sp>
        <p:nvSpPr>
          <p:cNvPr id="11" name="Rectangle 10"/>
          <p:cNvSpPr/>
          <p:nvPr/>
        </p:nvSpPr>
        <p:spPr>
          <a:xfrm>
            <a:off x="215569" y="2577068"/>
            <a:ext cx="1305514" cy="3302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400" dirty="0"/>
              <a:t>半径</a:t>
            </a:r>
            <a:endParaRPr lang="en-US" sz="1400" dirty="0"/>
          </a:p>
        </p:txBody>
      </p:sp>
      <p:sp>
        <p:nvSpPr>
          <p:cNvPr id="32" name="Rectangle 31"/>
          <p:cNvSpPr/>
          <p:nvPr/>
        </p:nvSpPr>
        <p:spPr>
          <a:xfrm>
            <a:off x="1590087" y="2577068"/>
            <a:ext cx="1305514" cy="3302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400" dirty="0"/>
              <a:t>到達圏</a:t>
            </a:r>
            <a:endParaRPr lang="en-US" sz="1400" dirty="0"/>
          </a:p>
        </p:txBody>
      </p:sp>
      <p:sp>
        <p:nvSpPr>
          <p:cNvPr id="30" name="TextBox 29"/>
          <p:cNvSpPr txBox="1"/>
          <p:nvPr/>
        </p:nvSpPr>
        <p:spPr>
          <a:xfrm>
            <a:off x="1075259" y="2130587"/>
            <a:ext cx="1107996" cy="369332"/>
          </a:xfrm>
          <a:prstGeom prst="rect">
            <a:avLst/>
          </a:prstGeom>
          <a:noFill/>
        </p:spPr>
        <p:txBody>
          <a:bodyPr wrap="none" rtlCol="0">
            <a:spAutoFit/>
          </a:bodyPr>
          <a:lstStyle/>
          <a:p>
            <a:pPr algn="ctr"/>
            <a:r>
              <a:rPr lang="ja-JP" altLang="en-US" b="1">
                <a:solidFill>
                  <a:srgbClr val="329FFB"/>
                </a:solidFill>
              </a:rPr>
              <a:t>地点指定</a:t>
            </a:r>
            <a:endParaRPr lang="en-US" b="1" dirty="0">
              <a:solidFill>
                <a:srgbClr val="329FFB"/>
              </a:solidFill>
            </a:endParaRPr>
          </a:p>
        </p:txBody>
      </p:sp>
      <p:cxnSp>
        <p:nvCxnSpPr>
          <p:cNvPr id="42" name="Straight Connector 41"/>
          <p:cNvCxnSpPr/>
          <p:nvPr/>
        </p:nvCxnSpPr>
        <p:spPr>
          <a:xfrm>
            <a:off x="209630" y="2450673"/>
            <a:ext cx="2685970" cy="0"/>
          </a:xfrm>
          <a:prstGeom prst="line">
            <a:avLst/>
          </a:prstGeom>
          <a:ln>
            <a:solidFill>
              <a:srgbClr val="329FFB"/>
            </a:solidFill>
          </a:ln>
          <a:effectLst/>
        </p:spPr>
        <p:style>
          <a:lnRef idx="2">
            <a:schemeClr val="accent1"/>
          </a:lnRef>
          <a:fillRef idx="0">
            <a:schemeClr val="accent1"/>
          </a:fillRef>
          <a:effectRef idx="1">
            <a:schemeClr val="accent1"/>
          </a:effectRef>
          <a:fontRef idx="minor">
            <a:schemeClr val="tx1"/>
          </a:fontRef>
        </p:style>
      </p:cxnSp>
      <p:sp>
        <p:nvSpPr>
          <p:cNvPr id="53" name="Curved Down Arrow 52"/>
          <p:cNvSpPr/>
          <p:nvPr/>
        </p:nvSpPr>
        <p:spPr>
          <a:xfrm flipH="1">
            <a:off x="298044" y="4006892"/>
            <a:ext cx="395865" cy="244035"/>
          </a:xfrm>
          <a:prstGeom prst="curvedDownArrow">
            <a:avLst/>
          </a:prstGeom>
          <a:solidFill>
            <a:schemeClr val="accent2"/>
          </a:solidFill>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en-US">
              <a:solidFill>
                <a:schemeClr val="tx1"/>
              </a:solidFill>
            </a:endParaRPr>
          </a:p>
        </p:txBody>
      </p:sp>
      <p:sp>
        <p:nvSpPr>
          <p:cNvPr id="56" name="TextBox 55"/>
          <p:cNvSpPr txBox="1"/>
          <p:nvPr/>
        </p:nvSpPr>
        <p:spPr>
          <a:xfrm>
            <a:off x="3637985" y="2130587"/>
            <a:ext cx="1569660" cy="369332"/>
          </a:xfrm>
          <a:prstGeom prst="rect">
            <a:avLst/>
          </a:prstGeom>
          <a:noFill/>
        </p:spPr>
        <p:txBody>
          <a:bodyPr wrap="none" rtlCol="0">
            <a:spAutoFit/>
          </a:bodyPr>
          <a:lstStyle/>
          <a:p>
            <a:pPr algn="ctr"/>
            <a:r>
              <a:rPr lang="ja-JP" altLang="en-US" b="1" dirty="0">
                <a:solidFill>
                  <a:srgbClr val="329FFB"/>
                </a:solidFill>
              </a:rPr>
              <a:t>カテゴリ指定</a:t>
            </a:r>
            <a:endParaRPr lang="en-US" b="1" dirty="0">
              <a:solidFill>
                <a:srgbClr val="329FFB"/>
              </a:solidFill>
            </a:endParaRPr>
          </a:p>
        </p:txBody>
      </p:sp>
      <p:cxnSp>
        <p:nvCxnSpPr>
          <p:cNvPr id="70" name="Straight Connector 69"/>
          <p:cNvCxnSpPr/>
          <p:nvPr/>
        </p:nvCxnSpPr>
        <p:spPr>
          <a:xfrm>
            <a:off x="3079830" y="2450673"/>
            <a:ext cx="2685970" cy="0"/>
          </a:xfrm>
          <a:prstGeom prst="line">
            <a:avLst/>
          </a:prstGeom>
          <a:ln>
            <a:solidFill>
              <a:srgbClr val="329FFB"/>
            </a:solidFill>
          </a:ln>
          <a:effectLst/>
        </p:spPr>
        <p:style>
          <a:lnRef idx="2">
            <a:schemeClr val="accent1"/>
          </a:lnRef>
          <a:fillRef idx="0">
            <a:schemeClr val="accent1"/>
          </a:fillRef>
          <a:effectRef idx="1">
            <a:schemeClr val="accent1"/>
          </a:effectRef>
          <a:fontRef idx="minor">
            <a:schemeClr val="tx1"/>
          </a:fontRef>
        </p:style>
      </p:cxnSp>
      <p:sp>
        <p:nvSpPr>
          <p:cNvPr id="38" name="Rectangle 37"/>
          <p:cNvSpPr/>
          <p:nvPr/>
        </p:nvSpPr>
        <p:spPr>
          <a:xfrm>
            <a:off x="3105151" y="2583005"/>
            <a:ext cx="1296802" cy="3302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400" dirty="0"/>
              <a:t>施設</a:t>
            </a:r>
            <a:endParaRPr lang="en-US" sz="1400" dirty="0"/>
          </a:p>
        </p:txBody>
      </p:sp>
      <p:sp>
        <p:nvSpPr>
          <p:cNvPr id="74" name="Rectangle 73"/>
          <p:cNvSpPr/>
          <p:nvPr/>
        </p:nvSpPr>
        <p:spPr>
          <a:xfrm>
            <a:off x="4468999" y="2583005"/>
            <a:ext cx="1296802" cy="3302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400" dirty="0"/>
              <a:t>路線</a:t>
            </a:r>
            <a:endParaRPr lang="en-US" sz="1400" dirty="0"/>
          </a:p>
        </p:txBody>
      </p:sp>
      <p:sp>
        <p:nvSpPr>
          <p:cNvPr id="77" name="TextBox 76"/>
          <p:cNvSpPr txBox="1"/>
          <p:nvPr/>
        </p:nvSpPr>
        <p:spPr>
          <a:xfrm>
            <a:off x="209630" y="2952748"/>
            <a:ext cx="1311453" cy="415498"/>
          </a:xfrm>
          <a:prstGeom prst="rect">
            <a:avLst/>
          </a:prstGeom>
          <a:noFill/>
        </p:spPr>
        <p:txBody>
          <a:bodyPr wrap="square" lIns="36000" rIns="36000" rtlCol="0">
            <a:spAutoFit/>
          </a:bodyPr>
          <a:lstStyle/>
          <a:p>
            <a:r>
              <a:rPr lang="ja-JP" altLang="en-US" sz="1050" dirty="0">
                <a:latin typeface="Meiryo" charset="-128"/>
                <a:ea typeface="Meiryo" charset="-128"/>
                <a:cs typeface="Meiryo" charset="-128"/>
              </a:rPr>
              <a:t>過去に、ある地点を訪問した人</a:t>
            </a:r>
            <a:endParaRPr lang="en-US" sz="1050" dirty="0">
              <a:latin typeface="Meiryo" charset="-128"/>
              <a:ea typeface="Meiryo" charset="-128"/>
              <a:cs typeface="Meiryo" charset="-128"/>
            </a:endParaRPr>
          </a:p>
        </p:txBody>
      </p:sp>
      <p:sp>
        <p:nvSpPr>
          <p:cNvPr id="78" name="TextBox 77"/>
          <p:cNvSpPr txBox="1"/>
          <p:nvPr/>
        </p:nvSpPr>
        <p:spPr>
          <a:xfrm>
            <a:off x="1568530" y="2952748"/>
            <a:ext cx="1311453" cy="577081"/>
          </a:xfrm>
          <a:prstGeom prst="rect">
            <a:avLst/>
          </a:prstGeom>
          <a:noFill/>
        </p:spPr>
        <p:txBody>
          <a:bodyPr wrap="square" lIns="36000" rIns="36000" rtlCol="0">
            <a:spAutoFit/>
          </a:bodyPr>
          <a:lstStyle/>
          <a:p>
            <a:r>
              <a:rPr lang="ja-JP" altLang="en-US" sz="1050" dirty="0">
                <a:latin typeface="Meiryo" charset="-128"/>
                <a:ea typeface="Meiryo" charset="-128"/>
                <a:cs typeface="Meiryo" charset="-128"/>
              </a:rPr>
              <a:t>過去に、ある地点から車や徒歩で●分圏内にいた人</a:t>
            </a:r>
            <a:endParaRPr lang="en-US" sz="1050" dirty="0">
              <a:latin typeface="Meiryo" charset="-128"/>
              <a:ea typeface="Meiryo" charset="-128"/>
              <a:cs typeface="Meiryo" charset="-128"/>
            </a:endParaRPr>
          </a:p>
        </p:txBody>
      </p:sp>
      <p:pic>
        <p:nvPicPr>
          <p:cNvPr id="79" name="Picture 7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08890" y="3839673"/>
            <a:ext cx="950329" cy="709200"/>
          </a:xfrm>
          <a:prstGeom prst="rect">
            <a:avLst/>
          </a:prstGeom>
          <a:solidFill>
            <a:srgbClr val="FFFFFF">
              <a:shade val="85000"/>
            </a:srgbClr>
          </a:solidFill>
          <a:ln w="88900" cap="sq">
            <a:solidFill>
              <a:srgbClr val="FFFFFF"/>
            </a:solidFill>
            <a:miter lim="800000"/>
          </a:ln>
          <a:effectLst/>
        </p:spPr>
      </p:pic>
      <p:sp>
        <p:nvSpPr>
          <p:cNvPr id="80" name="TextBox 79"/>
          <p:cNvSpPr txBox="1"/>
          <p:nvPr/>
        </p:nvSpPr>
        <p:spPr>
          <a:xfrm>
            <a:off x="3097292" y="2952748"/>
            <a:ext cx="1311453" cy="738664"/>
          </a:xfrm>
          <a:prstGeom prst="rect">
            <a:avLst/>
          </a:prstGeom>
          <a:noFill/>
        </p:spPr>
        <p:txBody>
          <a:bodyPr wrap="square" lIns="36000" rIns="36000" rtlCol="0">
            <a:spAutoFit/>
          </a:bodyPr>
          <a:lstStyle/>
          <a:p>
            <a:r>
              <a:rPr lang="ja-JP" altLang="en-US" sz="1050" dirty="0">
                <a:latin typeface="Meiryo" charset="-128"/>
                <a:ea typeface="Meiryo" charset="-128"/>
                <a:cs typeface="Meiryo" charset="-128"/>
              </a:rPr>
              <a:t>事前に用意された「大学」「ショッピングセンター」利用者など</a:t>
            </a:r>
            <a:endParaRPr lang="en-US" sz="1050" dirty="0">
              <a:latin typeface="Meiryo" charset="-128"/>
              <a:ea typeface="Meiryo" charset="-128"/>
              <a:cs typeface="Meiryo" charset="-128"/>
            </a:endParaRPr>
          </a:p>
        </p:txBody>
      </p:sp>
      <p:pic>
        <p:nvPicPr>
          <p:cNvPr id="82" name="Picture 8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70902" y="3810431"/>
            <a:ext cx="276047" cy="447644"/>
          </a:xfrm>
          <a:prstGeom prst="rect">
            <a:avLst/>
          </a:prstGeom>
        </p:spPr>
      </p:pic>
      <p:pic>
        <p:nvPicPr>
          <p:cNvPr id="83" name="Picture 8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700800" y="4164913"/>
            <a:ext cx="276047" cy="447644"/>
          </a:xfrm>
          <a:prstGeom prst="rect">
            <a:avLst/>
          </a:prstGeom>
        </p:spPr>
      </p:pic>
      <p:pic>
        <p:nvPicPr>
          <p:cNvPr id="84" name="Picture 8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02493" y="3704069"/>
            <a:ext cx="276047" cy="447644"/>
          </a:xfrm>
          <a:prstGeom prst="rect">
            <a:avLst/>
          </a:prstGeom>
        </p:spPr>
      </p:pic>
      <p:sp>
        <p:nvSpPr>
          <p:cNvPr id="85" name="TextBox 84"/>
          <p:cNvSpPr txBox="1"/>
          <p:nvPr/>
        </p:nvSpPr>
        <p:spPr>
          <a:xfrm>
            <a:off x="4456192" y="2952748"/>
            <a:ext cx="1311453" cy="415498"/>
          </a:xfrm>
          <a:prstGeom prst="rect">
            <a:avLst/>
          </a:prstGeom>
          <a:noFill/>
        </p:spPr>
        <p:txBody>
          <a:bodyPr wrap="square" lIns="36000" rIns="36000" rtlCol="0">
            <a:spAutoFit/>
          </a:bodyPr>
          <a:lstStyle/>
          <a:p>
            <a:r>
              <a:rPr lang="ja-JP" altLang="en-US" sz="1050" dirty="0">
                <a:latin typeface="Meiryo" charset="-128"/>
                <a:ea typeface="Meiryo" charset="-128"/>
                <a:cs typeface="Meiryo" charset="-128"/>
              </a:rPr>
              <a:t>ある鉄道路線の利用者</a:t>
            </a:r>
            <a:endParaRPr lang="en-US" sz="1050" dirty="0">
              <a:latin typeface="Meiryo" charset="-128"/>
              <a:ea typeface="Meiryo" charset="-128"/>
              <a:cs typeface="Meiryo" charset="-128"/>
            </a:endParaRPr>
          </a:p>
        </p:txBody>
      </p:sp>
      <p:grpSp>
        <p:nvGrpSpPr>
          <p:cNvPr id="106" name="Group 105"/>
          <p:cNvGrpSpPr/>
          <p:nvPr/>
        </p:nvGrpSpPr>
        <p:grpSpPr>
          <a:xfrm>
            <a:off x="4635500" y="3358902"/>
            <a:ext cx="967399" cy="1200398"/>
            <a:chOff x="4457700" y="3485902"/>
            <a:chExt cx="967399" cy="1200398"/>
          </a:xfrm>
        </p:grpSpPr>
        <p:sp>
          <p:nvSpPr>
            <p:cNvPr id="90" name="Freeform 89"/>
            <p:cNvSpPr/>
            <p:nvPr/>
          </p:nvSpPr>
          <p:spPr>
            <a:xfrm>
              <a:off x="4927891" y="3485902"/>
              <a:ext cx="497208" cy="969974"/>
            </a:xfrm>
            <a:custGeom>
              <a:avLst/>
              <a:gdLst>
                <a:gd name="connsiteX0" fmla="*/ 127000 w 736600"/>
                <a:gd name="connsiteY0" fmla="*/ 63500 h 1447800"/>
                <a:gd name="connsiteX1" fmla="*/ 292100 w 736600"/>
                <a:gd name="connsiteY1" fmla="*/ 177800 h 1447800"/>
                <a:gd name="connsiteX2" fmla="*/ 533400 w 736600"/>
                <a:gd name="connsiteY2" fmla="*/ 0 h 1447800"/>
                <a:gd name="connsiteX3" fmla="*/ 736600 w 736600"/>
                <a:gd name="connsiteY3" fmla="*/ 266700 h 1447800"/>
                <a:gd name="connsiteX4" fmla="*/ 546100 w 736600"/>
                <a:gd name="connsiteY4" fmla="*/ 1130300 h 1447800"/>
                <a:gd name="connsiteX5" fmla="*/ 393700 w 736600"/>
                <a:gd name="connsiteY5" fmla="*/ 1231900 h 1447800"/>
                <a:gd name="connsiteX6" fmla="*/ 342900 w 736600"/>
                <a:gd name="connsiteY6" fmla="*/ 1447800 h 1447800"/>
                <a:gd name="connsiteX7" fmla="*/ 114300 w 736600"/>
                <a:gd name="connsiteY7" fmla="*/ 1193800 h 1447800"/>
                <a:gd name="connsiteX8" fmla="*/ 0 w 736600"/>
                <a:gd name="connsiteY8" fmla="*/ 723900 h 1447800"/>
                <a:gd name="connsiteX9" fmla="*/ 127000 w 736600"/>
                <a:gd name="connsiteY9" fmla="*/ 635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6600" h="1447800">
                  <a:moveTo>
                    <a:pt x="127000" y="63500"/>
                  </a:moveTo>
                  <a:lnTo>
                    <a:pt x="292100" y="177800"/>
                  </a:lnTo>
                  <a:lnTo>
                    <a:pt x="533400" y="0"/>
                  </a:lnTo>
                  <a:lnTo>
                    <a:pt x="736600" y="266700"/>
                  </a:lnTo>
                  <a:lnTo>
                    <a:pt x="546100" y="1130300"/>
                  </a:lnTo>
                  <a:lnTo>
                    <a:pt x="393700" y="1231900"/>
                  </a:lnTo>
                  <a:lnTo>
                    <a:pt x="342900" y="1447800"/>
                  </a:lnTo>
                  <a:lnTo>
                    <a:pt x="114300" y="1193800"/>
                  </a:lnTo>
                  <a:lnTo>
                    <a:pt x="0" y="723900"/>
                  </a:lnTo>
                  <a:lnTo>
                    <a:pt x="127000" y="63500"/>
                  </a:lnTo>
                  <a:close/>
                </a:path>
              </a:pathLst>
            </a:custGeom>
            <a:noFill/>
            <a:ln>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1" name="Freeform 90"/>
            <p:cNvSpPr/>
            <p:nvPr/>
          </p:nvSpPr>
          <p:spPr>
            <a:xfrm>
              <a:off x="4457700" y="4165600"/>
              <a:ext cx="520700" cy="520700"/>
            </a:xfrm>
            <a:custGeom>
              <a:avLst/>
              <a:gdLst>
                <a:gd name="connsiteX0" fmla="*/ 520700 w 520700"/>
                <a:gd name="connsiteY0" fmla="*/ 0 h 520700"/>
                <a:gd name="connsiteX1" fmla="*/ 254000 w 520700"/>
                <a:gd name="connsiteY1" fmla="*/ 330200 h 520700"/>
                <a:gd name="connsiteX2" fmla="*/ 0 w 520700"/>
                <a:gd name="connsiteY2" fmla="*/ 520700 h 520700"/>
              </a:gdLst>
              <a:ahLst/>
              <a:cxnLst>
                <a:cxn ang="0">
                  <a:pos x="connsiteX0" y="connsiteY0"/>
                </a:cxn>
                <a:cxn ang="0">
                  <a:pos x="connsiteX1" y="connsiteY1"/>
                </a:cxn>
                <a:cxn ang="0">
                  <a:pos x="connsiteX2" y="connsiteY2"/>
                </a:cxn>
              </a:cxnLst>
              <a:rect l="l" t="t" r="r" b="b"/>
              <a:pathLst>
                <a:path w="520700" h="520700">
                  <a:moveTo>
                    <a:pt x="520700" y="0"/>
                  </a:moveTo>
                  <a:lnTo>
                    <a:pt x="254000" y="330200"/>
                  </a:lnTo>
                  <a:lnTo>
                    <a:pt x="0" y="520700"/>
                  </a:lnTo>
                </a:path>
              </a:pathLst>
            </a:custGeom>
            <a:noFill/>
            <a:ln w="76200">
              <a:solidFill>
                <a:srgbClr val="38B08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 name="Oval 92"/>
            <p:cNvSpPr/>
            <p:nvPr/>
          </p:nvSpPr>
          <p:spPr>
            <a:xfrm>
              <a:off x="4909709" y="4105594"/>
              <a:ext cx="129243" cy="129243"/>
            </a:xfrm>
            <a:prstGeom prst="ellipse">
              <a:avLst/>
            </a:prstGeom>
            <a:solidFill>
              <a:srgbClr val="38B08C"/>
            </a:solidFill>
            <a:ln w="12700">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94" name="Oval 93"/>
            <p:cNvSpPr/>
            <p:nvPr/>
          </p:nvSpPr>
          <p:spPr>
            <a:xfrm>
              <a:off x="4728763" y="4322097"/>
              <a:ext cx="129243" cy="129243"/>
            </a:xfrm>
            <a:prstGeom prst="ellipse">
              <a:avLst/>
            </a:prstGeom>
            <a:solidFill>
              <a:srgbClr val="38B08C"/>
            </a:solidFill>
            <a:ln w="12700">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95" name="Oval 94"/>
            <p:cNvSpPr/>
            <p:nvPr/>
          </p:nvSpPr>
          <p:spPr>
            <a:xfrm>
              <a:off x="4542849" y="4512513"/>
              <a:ext cx="129243" cy="129243"/>
            </a:xfrm>
            <a:prstGeom prst="ellipse">
              <a:avLst/>
            </a:prstGeom>
            <a:solidFill>
              <a:srgbClr val="38B08C"/>
            </a:solidFill>
            <a:ln w="12700">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96" name="Freeform 95"/>
            <p:cNvSpPr/>
            <p:nvPr/>
          </p:nvSpPr>
          <p:spPr>
            <a:xfrm>
              <a:off x="4534487" y="3798277"/>
              <a:ext cx="839372" cy="187569"/>
            </a:xfrm>
            <a:custGeom>
              <a:avLst/>
              <a:gdLst>
                <a:gd name="connsiteX0" fmla="*/ 820615 w 839372"/>
                <a:gd name="connsiteY0" fmla="*/ 187569 h 187569"/>
                <a:gd name="connsiteX1" fmla="*/ 839372 w 839372"/>
                <a:gd name="connsiteY1" fmla="*/ 70338 h 187569"/>
                <a:gd name="connsiteX2" fmla="*/ 651803 w 839372"/>
                <a:gd name="connsiteY2" fmla="*/ 28135 h 187569"/>
                <a:gd name="connsiteX3" fmla="*/ 567397 w 839372"/>
                <a:gd name="connsiteY3" fmla="*/ 173501 h 187569"/>
                <a:gd name="connsiteX4" fmla="*/ 417341 w 839372"/>
                <a:gd name="connsiteY4" fmla="*/ 173501 h 187569"/>
                <a:gd name="connsiteX5" fmla="*/ 365760 w 839372"/>
                <a:gd name="connsiteY5" fmla="*/ 4689 h 187569"/>
                <a:gd name="connsiteX6" fmla="*/ 0 w 839372"/>
                <a:gd name="connsiteY6" fmla="*/ 0 h 187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9372" h="187569">
                  <a:moveTo>
                    <a:pt x="820615" y="187569"/>
                  </a:moveTo>
                  <a:lnTo>
                    <a:pt x="839372" y="70338"/>
                  </a:lnTo>
                  <a:lnTo>
                    <a:pt x="651803" y="28135"/>
                  </a:lnTo>
                  <a:lnTo>
                    <a:pt x="567397" y="173501"/>
                  </a:lnTo>
                  <a:lnTo>
                    <a:pt x="417341" y="173501"/>
                  </a:lnTo>
                  <a:lnTo>
                    <a:pt x="365760" y="4689"/>
                  </a:lnTo>
                  <a:lnTo>
                    <a:pt x="0" y="0"/>
                  </a:lnTo>
                </a:path>
              </a:pathLst>
            </a:custGeom>
            <a:noFill/>
            <a:ln>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dk1"/>
                </a:solidFill>
              </a:endParaRPr>
            </a:p>
          </p:txBody>
        </p:sp>
      </p:grpSp>
      <p:sp>
        <p:nvSpPr>
          <p:cNvPr id="97" name="Triangle 96"/>
          <p:cNvSpPr/>
          <p:nvPr/>
        </p:nvSpPr>
        <p:spPr>
          <a:xfrm rot="10800000">
            <a:off x="593892" y="4858808"/>
            <a:ext cx="542925" cy="132013"/>
          </a:xfrm>
          <a:prstGeom prst="triangle">
            <a:avLst/>
          </a:prstGeom>
          <a:solidFill>
            <a:schemeClr val="bg1">
              <a:lumMod val="65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98" name="Triangle 97"/>
          <p:cNvSpPr/>
          <p:nvPr/>
        </p:nvSpPr>
        <p:spPr>
          <a:xfrm rot="10800000">
            <a:off x="1922630" y="4858808"/>
            <a:ext cx="542925" cy="132013"/>
          </a:xfrm>
          <a:prstGeom prst="triangle">
            <a:avLst/>
          </a:prstGeom>
          <a:solidFill>
            <a:schemeClr val="bg1">
              <a:lumMod val="65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99" name="Triangle 98"/>
          <p:cNvSpPr/>
          <p:nvPr/>
        </p:nvSpPr>
        <p:spPr>
          <a:xfrm rot="10800000">
            <a:off x="3437105" y="4858808"/>
            <a:ext cx="542925" cy="132013"/>
          </a:xfrm>
          <a:prstGeom prst="triangle">
            <a:avLst/>
          </a:prstGeom>
          <a:solidFill>
            <a:schemeClr val="bg1">
              <a:lumMod val="65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00" name="Triangle 99"/>
          <p:cNvSpPr/>
          <p:nvPr/>
        </p:nvSpPr>
        <p:spPr>
          <a:xfrm rot="10800000">
            <a:off x="4794418" y="4858808"/>
            <a:ext cx="542925" cy="132013"/>
          </a:xfrm>
          <a:prstGeom prst="triangle">
            <a:avLst/>
          </a:prstGeom>
          <a:solidFill>
            <a:schemeClr val="bg1">
              <a:lumMod val="65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07" name="Rectangle 106"/>
          <p:cNvSpPr/>
          <p:nvPr/>
        </p:nvSpPr>
        <p:spPr>
          <a:xfrm>
            <a:off x="215569" y="5955268"/>
            <a:ext cx="1305514" cy="693244"/>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ja-JP" altLang="en-US" sz="1100" dirty="0">
                <a:solidFill>
                  <a:schemeClr val="tx1"/>
                </a:solidFill>
              </a:rPr>
              <a:t>自社顧客のフォロー、競合顧客の奪取などに</a:t>
            </a:r>
            <a:endParaRPr lang="en-US" sz="1100" dirty="0">
              <a:solidFill>
                <a:schemeClr val="tx1"/>
              </a:solidFill>
            </a:endParaRPr>
          </a:p>
        </p:txBody>
      </p:sp>
      <p:sp>
        <p:nvSpPr>
          <p:cNvPr id="108" name="Rectangle 107"/>
          <p:cNvSpPr/>
          <p:nvPr/>
        </p:nvSpPr>
        <p:spPr>
          <a:xfrm>
            <a:off x="1590087" y="5955268"/>
            <a:ext cx="1305514" cy="693244"/>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ja-JP" altLang="en-US" sz="1100" dirty="0">
                <a:solidFill>
                  <a:schemeClr val="tx1"/>
                </a:solidFill>
              </a:rPr>
              <a:t>車での来店が多い大型商業施設などに</a:t>
            </a:r>
            <a:endParaRPr lang="en-US" sz="1100" dirty="0">
              <a:solidFill>
                <a:schemeClr val="tx1"/>
              </a:solidFill>
            </a:endParaRPr>
          </a:p>
        </p:txBody>
      </p:sp>
      <p:sp>
        <p:nvSpPr>
          <p:cNvPr id="109" name="Rectangle 108"/>
          <p:cNvSpPr/>
          <p:nvPr/>
        </p:nvSpPr>
        <p:spPr>
          <a:xfrm>
            <a:off x="3105151" y="5961205"/>
            <a:ext cx="1296802" cy="693244"/>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ja-JP" altLang="en-US" sz="1100" dirty="0">
                <a:solidFill>
                  <a:schemeClr val="tx1"/>
                </a:solidFill>
              </a:rPr>
              <a:t>大学生や観光客など特定の人々を狙う際に</a:t>
            </a:r>
            <a:endParaRPr lang="en-US" sz="1100" dirty="0">
              <a:solidFill>
                <a:schemeClr val="tx1"/>
              </a:solidFill>
            </a:endParaRPr>
          </a:p>
        </p:txBody>
      </p:sp>
      <p:sp>
        <p:nvSpPr>
          <p:cNvPr id="110" name="Rectangle 109"/>
          <p:cNvSpPr/>
          <p:nvPr/>
        </p:nvSpPr>
        <p:spPr>
          <a:xfrm>
            <a:off x="4468999" y="5961205"/>
            <a:ext cx="1296802" cy="693244"/>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ja-JP" altLang="en-US" sz="1100" dirty="0">
                <a:solidFill>
                  <a:schemeClr val="tx1"/>
                </a:solidFill>
              </a:rPr>
              <a:t>生活圏が重要な不動産や小売などに</a:t>
            </a:r>
            <a:endParaRPr lang="en-US" sz="1100" dirty="0">
              <a:solidFill>
                <a:schemeClr val="tx1"/>
              </a:solidFill>
            </a:endParaRPr>
          </a:p>
        </p:txBody>
      </p:sp>
      <p:pic>
        <p:nvPicPr>
          <p:cNvPr id="111" name="Picture 1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844690" y="3685382"/>
            <a:ext cx="308582" cy="308582"/>
          </a:xfrm>
          <a:prstGeom prst="rect">
            <a:avLst/>
          </a:prstGeom>
        </p:spPr>
      </p:pic>
      <p:pic>
        <p:nvPicPr>
          <p:cNvPr id="112" name="Picture 11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216152" y="3685382"/>
            <a:ext cx="305433" cy="308582"/>
          </a:xfrm>
          <a:prstGeom prst="rect">
            <a:avLst/>
          </a:prstGeom>
        </p:spPr>
      </p:pic>
      <p:grpSp>
        <p:nvGrpSpPr>
          <p:cNvPr id="114" name="Group 113"/>
          <p:cNvGrpSpPr/>
          <p:nvPr/>
        </p:nvGrpSpPr>
        <p:grpSpPr>
          <a:xfrm>
            <a:off x="2643616" y="4936503"/>
            <a:ext cx="849980" cy="966449"/>
            <a:chOff x="2643616" y="4936503"/>
            <a:chExt cx="849980" cy="966449"/>
          </a:xfrm>
        </p:grpSpPr>
        <p:pic>
          <p:nvPicPr>
            <p:cNvPr id="104" name="Picture 103"/>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2653242" y="4936503"/>
              <a:ext cx="840354" cy="966449"/>
            </a:xfrm>
            <a:prstGeom prst="rect">
              <a:avLst/>
            </a:prstGeom>
          </p:spPr>
        </p:pic>
        <p:sp>
          <p:nvSpPr>
            <p:cNvPr id="113" name="Oval 112"/>
            <p:cNvSpPr/>
            <p:nvPr/>
          </p:nvSpPr>
          <p:spPr>
            <a:xfrm>
              <a:off x="2643616" y="5453943"/>
              <a:ext cx="45719" cy="1527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6" name="TextBox 35"/>
          <p:cNvSpPr txBox="1"/>
          <p:nvPr/>
        </p:nvSpPr>
        <p:spPr>
          <a:xfrm>
            <a:off x="266839" y="5187520"/>
            <a:ext cx="2300630" cy="261610"/>
          </a:xfrm>
          <a:prstGeom prst="rect">
            <a:avLst/>
          </a:prstGeom>
          <a:noFill/>
        </p:spPr>
        <p:txBody>
          <a:bodyPr wrap="none" rtlCol="0">
            <a:spAutoFit/>
          </a:bodyPr>
          <a:lstStyle/>
          <a:p>
            <a:pPr algn="r"/>
            <a:r>
              <a:rPr lang="ja-JP" altLang="en-US" sz="1100" b="1" dirty="0">
                <a:latin typeface="Meiryo" charset="-128"/>
                <a:ea typeface="Meiryo" charset="-128"/>
                <a:cs typeface="Meiryo" charset="-128"/>
              </a:rPr>
              <a:t>過去にその場所にいたユーザーが</a:t>
            </a:r>
            <a:endParaRPr lang="en-US" sz="1100" b="1" dirty="0">
              <a:latin typeface="Meiryo" charset="-128"/>
              <a:ea typeface="Meiryo" charset="-128"/>
              <a:cs typeface="Meiryo" charset="-128"/>
            </a:endParaRPr>
          </a:p>
        </p:txBody>
      </p:sp>
      <p:sp>
        <p:nvSpPr>
          <p:cNvPr id="105" name="TextBox 104"/>
          <p:cNvSpPr txBox="1"/>
          <p:nvPr/>
        </p:nvSpPr>
        <p:spPr>
          <a:xfrm>
            <a:off x="3303073" y="5170253"/>
            <a:ext cx="2300630" cy="261610"/>
          </a:xfrm>
          <a:prstGeom prst="rect">
            <a:avLst/>
          </a:prstGeom>
          <a:noFill/>
        </p:spPr>
        <p:txBody>
          <a:bodyPr wrap="none" rtlCol="0">
            <a:spAutoFit/>
          </a:bodyPr>
          <a:lstStyle/>
          <a:p>
            <a:r>
              <a:rPr lang="ja-JP" altLang="en-US" sz="1100" b="1" dirty="0">
                <a:latin typeface="Meiryo" charset="-128"/>
                <a:ea typeface="Meiryo" charset="-128"/>
                <a:cs typeface="Meiryo" charset="-128"/>
              </a:rPr>
              <a:t>今どこに</a:t>
            </a:r>
            <a:r>
              <a:rPr lang="ja-JP" altLang="en-US" sz="1100" b="1">
                <a:latin typeface="Meiryo" charset="-128"/>
                <a:ea typeface="Meiryo" charset="-128"/>
                <a:cs typeface="Meiryo" charset="-128"/>
              </a:rPr>
              <a:t>いてもアプローチ</a:t>
            </a:r>
            <a:r>
              <a:rPr lang="ja-JP" altLang="en-US" sz="1100" b="1" dirty="0">
                <a:latin typeface="Meiryo" charset="-128"/>
                <a:ea typeface="Meiryo" charset="-128"/>
                <a:cs typeface="Meiryo" charset="-128"/>
              </a:rPr>
              <a:t>可能！</a:t>
            </a:r>
            <a:endParaRPr lang="en-US" sz="1100" b="1" dirty="0">
              <a:latin typeface="Meiryo" charset="-128"/>
              <a:ea typeface="Meiryo" charset="-128"/>
              <a:cs typeface="Meiryo" charset="-128"/>
            </a:endParaRPr>
          </a:p>
        </p:txBody>
      </p:sp>
      <p:sp>
        <p:nvSpPr>
          <p:cNvPr id="57" name="TextBox 56">
            <a:extLst>
              <a:ext uri="{FF2B5EF4-FFF2-40B4-BE49-F238E27FC236}">
                <a16:creationId xmlns:a16="http://schemas.microsoft.com/office/drawing/2014/main" id="{1E1A98CC-DD51-7248-B10C-FA52506C9C1A}"/>
              </a:ext>
            </a:extLst>
          </p:cNvPr>
          <p:cNvSpPr txBox="1"/>
          <p:nvPr/>
        </p:nvSpPr>
        <p:spPr>
          <a:xfrm>
            <a:off x="5821689" y="6608772"/>
            <a:ext cx="1107996" cy="215444"/>
          </a:xfrm>
          <a:prstGeom prst="rect">
            <a:avLst/>
          </a:prstGeom>
          <a:noFill/>
        </p:spPr>
        <p:txBody>
          <a:bodyPr wrap="none" rtlCol="0">
            <a:spAutoFit/>
          </a:bodyPr>
          <a:lstStyle/>
          <a:p>
            <a:r>
              <a:rPr lang="en-US" altLang="ja-JP" sz="800" dirty="0"/>
              <a:t>※</a:t>
            </a:r>
            <a:r>
              <a:rPr lang="ja-JP" altLang="en-US" sz="800" dirty="0"/>
              <a:t>金額はグロス表記</a:t>
            </a:r>
            <a:endParaRPr lang="en-US" sz="800" dirty="0"/>
          </a:p>
        </p:txBody>
      </p:sp>
    </p:spTree>
    <p:extLst>
      <p:ext uri="{BB962C8B-B14F-4D97-AF65-F5344CB8AC3E}">
        <p14:creationId xmlns:p14="http://schemas.microsoft.com/office/powerpoint/2010/main" val="16688355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7109501" y="2774451"/>
            <a:ext cx="1550424" cy="461665"/>
          </a:xfrm>
          <a:prstGeom prst="rect">
            <a:avLst/>
          </a:prstGeom>
          <a:noFill/>
        </p:spPr>
        <p:txBody>
          <a:bodyPr wrap="none" rtlCol="0">
            <a:spAutoFit/>
          </a:bodyPr>
          <a:lstStyle/>
          <a:p>
            <a:pPr marL="285750" indent="-285750">
              <a:buFont typeface="Courier New" charset="0"/>
              <a:buChar char="o"/>
            </a:pPr>
            <a:r>
              <a:rPr lang="ja-JP" altLang="en-US" sz="1200" dirty="0">
                <a:latin typeface="Meiryo" charset="-128"/>
                <a:ea typeface="Meiryo" charset="-128"/>
                <a:cs typeface="Meiryo" charset="-128"/>
              </a:rPr>
              <a:t>徒歩時間（分）</a:t>
            </a:r>
            <a:endParaRPr lang="en-US" altLang="ja-JP" sz="1200" dirty="0">
              <a:latin typeface="Meiryo" charset="-128"/>
              <a:ea typeface="Meiryo" charset="-128"/>
              <a:cs typeface="Meiryo" charset="-128"/>
            </a:endParaRPr>
          </a:p>
          <a:p>
            <a:pPr marL="285750" indent="-285750">
              <a:buFont typeface="Courier New" charset="0"/>
              <a:buChar char="o"/>
            </a:pPr>
            <a:r>
              <a:rPr lang="ja-JP" altLang="en-US" sz="1200" dirty="0">
                <a:latin typeface="Meiryo" charset="-128"/>
                <a:ea typeface="Meiryo" charset="-128"/>
                <a:cs typeface="Meiryo" charset="-128"/>
              </a:rPr>
              <a:t>徒歩距離（</a:t>
            </a:r>
            <a:r>
              <a:rPr lang="en-US" altLang="ja-JP" sz="1200" dirty="0">
                <a:latin typeface="Meiryo" charset="-128"/>
                <a:ea typeface="Meiryo" charset="-128"/>
                <a:cs typeface="Meiryo" charset="-128"/>
              </a:rPr>
              <a:t>m)</a:t>
            </a:r>
          </a:p>
        </p:txBody>
      </p:sp>
      <p:sp>
        <p:nvSpPr>
          <p:cNvPr id="2" name="Title 1"/>
          <p:cNvSpPr>
            <a:spLocks noGrp="1"/>
          </p:cNvSpPr>
          <p:nvPr>
            <p:ph type="title"/>
          </p:nvPr>
        </p:nvSpPr>
        <p:spPr/>
        <p:txBody>
          <a:bodyPr/>
          <a:lstStyle/>
          <a:p>
            <a:r>
              <a:rPr lang="ja-JP" altLang="en-US" dirty="0"/>
              <a:t>足あと</a:t>
            </a:r>
            <a:r>
              <a:rPr lang="en-US" altLang="ja-JP" dirty="0"/>
              <a:t> | </a:t>
            </a:r>
            <a:r>
              <a:rPr lang="ja-JP" altLang="en-US" dirty="0"/>
              <a:t>地点指定</a:t>
            </a:r>
            <a:endParaRPr lang="en-US" dirty="0"/>
          </a:p>
        </p:txBody>
      </p:sp>
      <p:sp>
        <p:nvSpPr>
          <p:cNvPr id="4" name="Footer Placeholder 3"/>
          <p:cNvSpPr>
            <a:spLocks noGrp="1"/>
          </p:cNvSpPr>
          <p:nvPr>
            <p:ph type="ftr" sz="quarter" idx="11"/>
          </p:nvPr>
        </p:nvSpPr>
        <p:spPr/>
        <p:txBody>
          <a:bodyPr/>
          <a:lstStyle/>
          <a:p>
            <a:r>
              <a:rPr kumimoji="1" lang="en-US" altLang="ja-JP"/>
              <a:t>(c)GeoLogic, Inc.</a:t>
            </a:r>
            <a:endParaRPr kumimoji="1" lang="ja-JP" altLang="en-US" dirty="0"/>
          </a:p>
        </p:txBody>
      </p:sp>
      <p:sp>
        <p:nvSpPr>
          <p:cNvPr id="5" name="Slide Number Placeholder 4"/>
          <p:cNvSpPr>
            <a:spLocks noGrp="1"/>
          </p:cNvSpPr>
          <p:nvPr>
            <p:ph type="sldNum" sz="quarter" idx="12"/>
          </p:nvPr>
        </p:nvSpPr>
        <p:spPr/>
        <p:txBody>
          <a:bodyPr/>
          <a:lstStyle/>
          <a:p>
            <a:fld id="{04ACE752-BD15-4044-A9B6-0BE975522DFF}" type="slidenum">
              <a:rPr kumimoji="1" lang="ja-JP" altLang="en-US" smtClean="0"/>
              <a:t>9</a:t>
            </a:fld>
            <a:endParaRPr kumimoji="1" lang="ja-JP" altLang="en-US"/>
          </a:p>
        </p:txBody>
      </p:sp>
      <p:pic>
        <p:nvPicPr>
          <p:cNvPr id="9" name="Pictur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69782" y="3630602"/>
            <a:ext cx="4128218" cy="308075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Box 9"/>
          <p:cNvSpPr txBox="1"/>
          <p:nvPr/>
        </p:nvSpPr>
        <p:spPr>
          <a:xfrm>
            <a:off x="5137229" y="3324919"/>
            <a:ext cx="4204997" cy="276999"/>
          </a:xfrm>
          <a:prstGeom prst="rect">
            <a:avLst/>
          </a:prstGeom>
          <a:noFill/>
        </p:spPr>
        <p:txBody>
          <a:bodyPr wrap="none" rtlCol="0">
            <a:spAutoFit/>
          </a:bodyPr>
          <a:lstStyle/>
          <a:p>
            <a:r>
              <a:rPr lang="ja-JP" altLang="en-US" sz="1200">
                <a:latin typeface="Meiryo" charset="-128"/>
                <a:ea typeface="Meiryo" charset="-128"/>
                <a:cs typeface="Meiryo" charset="-128"/>
              </a:rPr>
              <a:t>▼（例）お台場</a:t>
            </a:r>
            <a:r>
              <a:rPr lang="ja-JP" altLang="en-US" sz="1200" dirty="0">
                <a:latin typeface="Meiryo" charset="-128"/>
                <a:ea typeface="Meiryo" charset="-128"/>
                <a:cs typeface="Meiryo" charset="-128"/>
              </a:rPr>
              <a:t>から車で</a:t>
            </a:r>
            <a:r>
              <a:rPr lang="en-US" altLang="ja-JP" sz="1200" dirty="0">
                <a:latin typeface="Meiryo" charset="-128"/>
                <a:ea typeface="Meiryo" charset="-128"/>
                <a:cs typeface="Meiryo" charset="-128"/>
              </a:rPr>
              <a:t>5</a:t>
            </a:r>
            <a:r>
              <a:rPr lang="ja-JP" altLang="en-US" sz="1200" dirty="0">
                <a:latin typeface="Meiryo" charset="-128"/>
                <a:ea typeface="Meiryo" charset="-128"/>
                <a:cs typeface="Meiryo" charset="-128"/>
              </a:rPr>
              <a:t>分・</a:t>
            </a:r>
            <a:r>
              <a:rPr lang="en-US" altLang="ja-JP" sz="1200" dirty="0">
                <a:latin typeface="Meiryo" charset="-128"/>
                <a:ea typeface="Meiryo" charset="-128"/>
                <a:cs typeface="Meiryo" charset="-128"/>
              </a:rPr>
              <a:t>15</a:t>
            </a:r>
            <a:r>
              <a:rPr lang="ja-JP" altLang="en-US" sz="1200" dirty="0">
                <a:latin typeface="Meiryo" charset="-128"/>
                <a:ea typeface="Meiryo" charset="-128"/>
                <a:cs typeface="Meiryo" charset="-128"/>
              </a:rPr>
              <a:t>分圏内（土曜午前</a:t>
            </a:r>
            <a:r>
              <a:rPr lang="en-US" altLang="ja-JP" sz="1200" dirty="0">
                <a:latin typeface="Meiryo" charset="-128"/>
                <a:ea typeface="Meiryo" charset="-128"/>
                <a:cs typeface="Meiryo" charset="-128"/>
              </a:rPr>
              <a:t>11</a:t>
            </a:r>
            <a:r>
              <a:rPr lang="ja-JP" altLang="en-US" sz="1200" dirty="0">
                <a:latin typeface="Meiryo" charset="-128"/>
                <a:ea typeface="Meiryo" charset="-128"/>
                <a:cs typeface="Meiryo" charset="-128"/>
              </a:rPr>
              <a:t>時）</a:t>
            </a:r>
            <a:endParaRPr lang="en-US" sz="1200" dirty="0">
              <a:latin typeface="Meiryo" charset="-128"/>
              <a:ea typeface="Meiryo" charset="-128"/>
              <a:cs typeface="Meiryo" charset="-128"/>
            </a:endParaRPr>
          </a:p>
        </p:txBody>
      </p:sp>
      <p:sp>
        <p:nvSpPr>
          <p:cNvPr id="12" name="TextBox 11"/>
          <p:cNvSpPr txBox="1"/>
          <p:nvPr/>
        </p:nvSpPr>
        <p:spPr>
          <a:xfrm>
            <a:off x="5099129" y="2506527"/>
            <a:ext cx="492443" cy="276999"/>
          </a:xfrm>
          <a:prstGeom prst="rect">
            <a:avLst/>
          </a:prstGeom>
          <a:noFill/>
        </p:spPr>
        <p:txBody>
          <a:bodyPr wrap="none" rtlCol="0">
            <a:spAutoFit/>
          </a:bodyPr>
          <a:lstStyle/>
          <a:p>
            <a:r>
              <a:rPr lang="ja-JP" altLang="en-US" sz="1200" b="1" dirty="0"/>
              <a:t>基準</a:t>
            </a:r>
            <a:endParaRPr lang="en-US" sz="1200" b="1" dirty="0"/>
          </a:p>
        </p:txBody>
      </p:sp>
      <p:sp>
        <p:nvSpPr>
          <p:cNvPr id="16" name="TextBox 15"/>
          <p:cNvSpPr txBox="1"/>
          <p:nvPr/>
        </p:nvSpPr>
        <p:spPr>
          <a:xfrm>
            <a:off x="5306101" y="2774451"/>
            <a:ext cx="1646605" cy="461665"/>
          </a:xfrm>
          <a:prstGeom prst="rect">
            <a:avLst/>
          </a:prstGeom>
          <a:noFill/>
        </p:spPr>
        <p:txBody>
          <a:bodyPr wrap="none" rtlCol="0">
            <a:spAutoFit/>
          </a:bodyPr>
          <a:lstStyle/>
          <a:p>
            <a:pPr marL="285750" indent="-285750">
              <a:buFont typeface="Courier New" charset="0"/>
              <a:buChar char="o"/>
            </a:pPr>
            <a:r>
              <a:rPr lang="ja-JP" altLang="en-US" sz="1200" dirty="0">
                <a:latin typeface="Meiryo" charset="-128"/>
                <a:ea typeface="Meiryo" charset="-128"/>
                <a:cs typeface="Meiryo" charset="-128"/>
              </a:rPr>
              <a:t>運転時間（分）</a:t>
            </a:r>
            <a:r>
              <a:rPr lang="en-US" altLang="ja-JP" sz="800" dirty="0">
                <a:latin typeface="Meiryo" charset="-128"/>
                <a:ea typeface="Meiryo" charset="-128"/>
                <a:cs typeface="Meiryo" charset="-128"/>
              </a:rPr>
              <a:t>*</a:t>
            </a:r>
            <a:endParaRPr lang="en-US" altLang="ja-JP" sz="1200" dirty="0">
              <a:latin typeface="Meiryo" charset="-128"/>
              <a:ea typeface="Meiryo" charset="-128"/>
              <a:cs typeface="Meiryo" charset="-128"/>
            </a:endParaRPr>
          </a:p>
          <a:p>
            <a:pPr marL="285750" indent="-285750">
              <a:buFont typeface="Courier New" charset="0"/>
              <a:buChar char="o"/>
            </a:pPr>
            <a:r>
              <a:rPr lang="ja-JP" altLang="en-US" sz="1200" dirty="0">
                <a:latin typeface="Meiryo" charset="-128"/>
                <a:ea typeface="Meiryo" charset="-128"/>
                <a:cs typeface="Meiryo" charset="-128"/>
              </a:rPr>
              <a:t>運転距離（</a:t>
            </a:r>
            <a:r>
              <a:rPr lang="en-US" altLang="ja-JP" sz="1200" dirty="0">
                <a:latin typeface="Meiryo" charset="-128"/>
                <a:ea typeface="Meiryo" charset="-128"/>
                <a:cs typeface="Meiryo" charset="-128"/>
              </a:rPr>
              <a:t>m)</a:t>
            </a:r>
            <a:endParaRPr lang="en-US" sz="1200" dirty="0">
              <a:latin typeface="Meiryo" charset="-128"/>
              <a:ea typeface="Meiryo" charset="-128"/>
              <a:cs typeface="Meiryo" charset="-128"/>
            </a:endParaRPr>
          </a:p>
        </p:txBody>
      </p:sp>
      <p:sp>
        <p:nvSpPr>
          <p:cNvPr id="17" name="Rectangle 16"/>
          <p:cNvSpPr/>
          <p:nvPr/>
        </p:nvSpPr>
        <p:spPr>
          <a:xfrm>
            <a:off x="8655832" y="2785820"/>
            <a:ext cx="1002197" cy="338554"/>
          </a:xfrm>
          <a:prstGeom prst="rect">
            <a:avLst/>
          </a:prstGeom>
        </p:spPr>
        <p:txBody>
          <a:bodyPr wrap="none">
            <a:spAutoFit/>
          </a:bodyPr>
          <a:lstStyle/>
          <a:p>
            <a:r>
              <a:rPr lang="en-US" altLang="ja-JP" sz="800" dirty="0">
                <a:latin typeface="Meiryo" charset="-128"/>
                <a:ea typeface="Meiryo" charset="-128"/>
                <a:cs typeface="Meiryo" charset="-128"/>
              </a:rPr>
              <a:t>* </a:t>
            </a:r>
            <a:r>
              <a:rPr lang="ja-JP" altLang="en-US" sz="800" dirty="0">
                <a:latin typeface="Meiryo" charset="-128"/>
                <a:ea typeface="Meiryo" charset="-128"/>
                <a:cs typeface="Meiryo" charset="-128"/>
              </a:rPr>
              <a:t>時間別交通量を</a:t>
            </a:r>
            <a:br>
              <a:rPr lang="en-US" altLang="ja-JP" sz="800" dirty="0">
                <a:latin typeface="Meiryo" charset="-128"/>
                <a:ea typeface="Meiryo" charset="-128"/>
                <a:cs typeface="Meiryo" charset="-128"/>
              </a:rPr>
            </a:br>
            <a:r>
              <a:rPr lang="ja-JP" altLang="en-US" sz="800" dirty="0">
                <a:latin typeface="Meiryo" charset="-128"/>
                <a:ea typeface="Meiryo" charset="-128"/>
                <a:cs typeface="Meiryo" charset="-128"/>
              </a:rPr>
              <a:t>　加味可能</a:t>
            </a:r>
            <a:endParaRPr lang="en-US" sz="800" dirty="0"/>
          </a:p>
        </p:txBody>
      </p:sp>
      <p:pic>
        <p:nvPicPr>
          <p:cNvPr id="18" name="Picture 1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02319" y="2831209"/>
            <a:ext cx="308582" cy="308582"/>
          </a:xfrm>
          <a:prstGeom prst="rect">
            <a:avLst/>
          </a:prstGeom>
        </p:spPr>
      </p:pic>
      <p:pic>
        <p:nvPicPr>
          <p:cNvPr id="19" name="Picture 1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30808" y="2826206"/>
            <a:ext cx="305433" cy="308582"/>
          </a:xfrm>
          <a:prstGeom prst="rect">
            <a:avLst/>
          </a:prstGeom>
        </p:spPr>
      </p:pic>
      <p:sp>
        <p:nvSpPr>
          <p:cNvPr id="14" name="TextBox 13"/>
          <p:cNvSpPr txBox="1"/>
          <p:nvPr/>
        </p:nvSpPr>
        <p:spPr>
          <a:xfrm>
            <a:off x="2131149" y="769346"/>
            <a:ext cx="646331" cy="369332"/>
          </a:xfrm>
          <a:prstGeom prst="rect">
            <a:avLst/>
          </a:prstGeom>
          <a:noFill/>
        </p:spPr>
        <p:txBody>
          <a:bodyPr wrap="none" rtlCol="0">
            <a:spAutoFit/>
          </a:bodyPr>
          <a:lstStyle/>
          <a:p>
            <a:pPr algn="ctr"/>
            <a:r>
              <a:rPr lang="ja-JP" altLang="en-US" b="1" dirty="0">
                <a:solidFill>
                  <a:srgbClr val="329FFB"/>
                </a:solidFill>
              </a:rPr>
              <a:t>半径</a:t>
            </a:r>
            <a:endParaRPr lang="en-US" b="1" dirty="0">
              <a:solidFill>
                <a:srgbClr val="329FFB"/>
              </a:solidFill>
            </a:endParaRPr>
          </a:p>
        </p:txBody>
      </p:sp>
      <p:cxnSp>
        <p:nvCxnSpPr>
          <p:cNvPr id="15" name="Straight Connector 14"/>
          <p:cNvCxnSpPr/>
          <p:nvPr/>
        </p:nvCxnSpPr>
        <p:spPr>
          <a:xfrm>
            <a:off x="260430" y="1089432"/>
            <a:ext cx="4387770" cy="0"/>
          </a:xfrm>
          <a:prstGeom prst="line">
            <a:avLst/>
          </a:prstGeom>
          <a:ln>
            <a:solidFill>
              <a:srgbClr val="329FFB"/>
            </a:solidFill>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6917240" y="769346"/>
            <a:ext cx="877163" cy="369332"/>
          </a:xfrm>
          <a:prstGeom prst="rect">
            <a:avLst/>
          </a:prstGeom>
          <a:noFill/>
        </p:spPr>
        <p:txBody>
          <a:bodyPr wrap="none" rtlCol="0">
            <a:spAutoFit/>
          </a:bodyPr>
          <a:lstStyle/>
          <a:p>
            <a:pPr algn="ctr"/>
            <a:r>
              <a:rPr lang="ja-JP" altLang="en-US" b="1" dirty="0">
                <a:solidFill>
                  <a:srgbClr val="329FFB"/>
                </a:solidFill>
              </a:rPr>
              <a:t>到達圏</a:t>
            </a:r>
            <a:endParaRPr lang="en-US" b="1" dirty="0">
              <a:solidFill>
                <a:srgbClr val="329FFB"/>
              </a:solidFill>
            </a:endParaRPr>
          </a:p>
        </p:txBody>
      </p:sp>
      <p:cxnSp>
        <p:nvCxnSpPr>
          <p:cNvPr id="26" name="Straight Connector 25"/>
          <p:cNvCxnSpPr/>
          <p:nvPr/>
        </p:nvCxnSpPr>
        <p:spPr>
          <a:xfrm>
            <a:off x="5099130" y="1089432"/>
            <a:ext cx="4387770" cy="0"/>
          </a:xfrm>
          <a:prstGeom prst="line">
            <a:avLst/>
          </a:prstGeom>
          <a:ln>
            <a:solidFill>
              <a:srgbClr val="329FFB"/>
            </a:solidFill>
          </a:ln>
          <a:effectLst/>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5099129" y="1231900"/>
            <a:ext cx="4387771" cy="523220"/>
          </a:xfrm>
          <a:prstGeom prst="rect">
            <a:avLst/>
          </a:prstGeom>
          <a:noFill/>
        </p:spPr>
        <p:txBody>
          <a:bodyPr wrap="square" rtlCol="0">
            <a:spAutoFit/>
          </a:bodyPr>
          <a:lstStyle/>
          <a:p>
            <a:r>
              <a:rPr lang="ja-JP" altLang="en-US" sz="1400" dirty="0"/>
              <a:t>自動車もしくは徒歩で到達できる分数や距離で指定して配信できます。</a:t>
            </a:r>
            <a:endParaRPr lang="en-US" sz="1400" dirty="0"/>
          </a:p>
        </p:txBody>
      </p:sp>
      <p:sp>
        <p:nvSpPr>
          <p:cNvPr id="29" name="TextBox 28"/>
          <p:cNvSpPr txBox="1"/>
          <p:nvPr/>
        </p:nvSpPr>
        <p:spPr>
          <a:xfrm>
            <a:off x="260429" y="1231900"/>
            <a:ext cx="4387771" cy="523220"/>
          </a:xfrm>
          <a:prstGeom prst="rect">
            <a:avLst/>
          </a:prstGeom>
          <a:noFill/>
        </p:spPr>
        <p:txBody>
          <a:bodyPr wrap="square" rtlCol="0">
            <a:spAutoFit/>
          </a:bodyPr>
          <a:lstStyle/>
          <a:p>
            <a:r>
              <a:rPr lang="ja-JP" altLang="en-US" sz="1400" dirty="0"/>
              <a:t>店舗等の緯度経度からの半径を指定して配信できます。</a:t>
            </a:r>
            <a:endParaRPr lang="en-US" sz="1400" dirty="0"/>
          </a:p>
        </p:txBody>
      </p:sp>
      <p:sp>
        <p:nvSpPr>
          <p:cNvPr id="30" name="TextBox 29"/>
          <p:cNvSpPr txBox="1"/>
          <p:nvPr/>
        </p:nvSpPr>
        <p:spPr>
          <a:xfrm>
            <a:off x="260429" y="1775478"/>
            <a:ext cx="800219" cy="276999"/>
          </a:xfrm>
          <a:prstGeom prst="rect">
            <a:avLst/>
          </a:prstGeom>
          <a:noFill/>
        </p:spPr>
        <p:txBody>
          <a:bodyPr wrap="none" rtlCol="0">
            <a:spAutoFit/>
          </a:bodyPr>
          <a:lstStyle/>
          <a:p>
            <a:r>
              <a:rPr lang="ja-JP" altLang="en-US" sz="1200" b="1" dirty="0"/>
              <a:t>指定項目</a:t>
            </a:r>
            <a:endParaRPr lang="en-US" sz="1200" b="1" dirty="0"/>
          </a:p>
        </p:txBody>
      </p:sp>
      <p:sp>
        <p:nvSpPr>
          <p:cNvPr id="31" name="TextBox 30"/>
          <p:cNvSpPr txBox="1"/>
          <p:nvPr/>
        </p:nvSpPr>
        <p:spPr>
          <a:xfrm>
            <a:off x="381000" y="2031657"/>
            <a:ext cx="4165600" cy="646331"/>
          </a:xfrm>
          <a:prstGeom prst="rect">
            <a:avLst/>
          </a:prstGeom>
          <a:noFill/>
        </p:spPr>
        <p:txBody>
          <a:bodyPr wrap="square" rtlCol="0">
            <a:spAutoFit/>
          </a:bodyPr>
          <a:lstStyle/>
          <a:p>
            <a:pPr marL="285750" indent="-285750">
              <a:buFont typeface="Wingdings" charset="2"/>
              <a:buChar char="ü"/>
            </a:pPr>
            <a:r>
              <a:rPr lang="ja-JP" altLang="en-US" sz="1200" dirty="0">
                <a:latin typeface="Meiryo" charset="-128"/>
                <a:ea typeface="Meiryo" charset="-128"/>
                <a:cs typeface="Meiryo" charset="-128"/>
              </a:rPr>
              <a:t>中心点の緯度経度</a:t>
            </a:r>
            <a:endParaRPr lang="en-US" altLang="ja-JP" sz="1200" dirty="0">
              <a:latin typeface="Meiryo" charset="-128"/>
              <a:ea typeface="Meiryo" charset="-128"/>
              <a:cs typeface="Meiryo" charset="-128"/>
            </a:endParaRPr>
          </a:p>
          <a:p>
            <a:pPr marL="285750" indent="-285750">
              <a:buFont typeface="Wingdings" charset="2"/>
              <a:buChar char="ü"/>
            </a:pPr>
            <a:r>
              <a:rPr lang="ja-JP" altLang="en-US" sz="1200" dirty="0">
                <a:latin typeface="Meiryo" charset="-128"/>
                <a:ea typeface="Meiryo" charset="-128"/>
                <a:cs typeface="Meiryo" charset="-128"/>
              </a:rPr>
              <a:t>半径</a:t>
            </a:r>
            <a:endParaRPr lang="en-US" altLang="ja-JP" sz="1200" dirty="0">
              <a:latin typeface="Meiryo" charset="-128"/>
              <a:ea typeface="Meiryo" charset="-128"/>
              <a:cs typeface="Meiryo" charset="-128"/>
            </a:endParaRPr>
          </a:p>
          <a:p>
            <a:pPr marL="742950" lvl="1" indent="-285750">
              <a:buFont typeface="Arial" charset="0"/>
              <a:buChar char="•"/>
            </a:pPr>
            <a:r>
              <a:rPr lang="en-US" altLang="ja-JP" sz="1200" dirty="0">
                <a:latin typeface="Meiryo" charset="-128"/>
                <a:ea typeface="Meiryo" charset="-128"/>
                <a:cs typeface="Meiryo" charset="-128"/>
              </a:rPr>
              <a:t>1m~1000km</a:t>
            </a:r>
            <a:r>
              <a:rPr lang="ja-JP" altLang="en-US" sz="1200" dirty="0">
                <a:latin typeface="Meiryo" charset="-128"/>
                <a:ea typeface="Meiryo" charset="-128"/>
                <a:cs typeface="Meiryo" charset="-128"/>
              </a:rPr>
              <a:t>の間でメートル単位</a:t>
            </a:r>
            <a:endParaRPr lang="en-US" sz="1200" dirty="0">
              <a:latin typeface="Meiryo" charset="-128"/>
              <a:ea typeface="Meiryo" charset="-128"/>
              <a:cs typeface="Meiryo" charset="-128"/>
            </a:endParaRPr>
          </a:p>
        </p:txBody>
      </p:sp>
      <p:sp>
        <p:nvSpPr>
          <p:cNvPr id="32" name="TextBox 31"/>
          <p:cNvSpPr txBox="1"/>
          <p:nvPr/>
        </p:nvSpPr>
        <p:spPr>
          <a:xfrm>
            <a:off x="5099129" y="1775478"/>
            <a:ext cx="800219" cy="276999"/>
          </a:xfrm>
          <a:prstGeom prst="rect">
            <a:avLst/>
          </a:prstGeom>
          <a:noFill/>
        </p:spPr>
        <p:txBody>
          <a:bodyPr wrap="none" rtlCol="0">
            <a:spAutoFit/>
          </a:bodyPr>
          <a:lstStyle/>
          <a:p>
            <a:r>
              <a:rPr lang="ja-JP" altLang="en-US" sz="1200" b="1" dirty="0"/>
              <a:t>指定項目</a:t>
            </a:r>
            <a:endParaRPr lang="en-US" sz="1200" b="1" dirty="0"/>
          </a:p>
        </p:txBody>
      </p:sp>
      <p:sp>
        <p:nvSpPr>
          <p:cNvPr id="33" name="TextBox 32"/>
          <p:cNvSpPr txBox="1"/>
          <p:nvPr/>
        </p:nvSpPr>
        <p:spPr>
          <a:xfrm>
            <a:off x="5219700" y="2031657"/>
            <a:ext cx="4165600" cy="461665"/>
          </a:xfrm>
          <a:prstGeom prst="rect">
            <a:avLst/>
          </a:prstGeom>
          <a:noFill/>
        </p:spPr>
        <p:txBody>
          <a:bodyPr wrap="square" rtlCol="0">
            <a:spAutoFit/>
          </a:bodyPr>
          <a:lstStyle/>
          <a:p>
            <a:pPr marL="285750" indent="-285750">
              <a:buFont typeface="Wingdings" charset="2"/>
              <a:buChar char="ü"/>
            </a:pPr>
            <a:r>
              <a:rPr lang="ja-JP" altLang="en-US" sz="1200" dirty="0">
                <a:latin typeface="Meiryo" charset="-128"/>
                <a:ea typeface="Meiryo" charset="-128"/>
                <a:cs typeface="Meiryo" charset="-128"/>
              </a:rPr>
              <a:t>中心点の緯度経度</a:t>
            </a:r>
            <a:endParaRPr lang="en-US" altLang="ja-JP" sz="1200" dirty="0">
              <a:latin typeface="Meiryo" charset="-128"/>
              <a:ea typeface="Meiryo" charset="-128"/>
              <a:cs typeface="Meiryo" charset="-128"/>
            </a:endParaRPr>
          </a:p>
          <a:p>
            <a:pPr marL="285750" indent="-285750">
              <a:buFont typeface="Wingdings" charset="2"/>
              <a:buChar char="ü"/>
            </a:pPr>
            <a:r>
              <a:rPr lang="ja-JP" altLang="en-US" sz="1200" dirty="0">
                <a:latin typeface="Meiryo" charset="-128"/>
                <a:ea typeface="Meiryo" charset="-128"/>
                <a:cs typeface="Meiryo" charset="-128"/>
              </a:rPr>
              <a:t>以下の基準からひとつ</a:t>
            </a:r>
            <a:endParaRPr lang="en-US" altLang="ja-JP" sz="1200" dirty="0">
              <a:latin typeface="Meiryo" charset="-128"/>
              <a:ea typeface="Meiryo" charset="-128"/>
              <a:cs typeface="Meiryo" charset="-128"/>
            </a:endParaRPr>
          </a:p>
        </p:txBody>
      </p:sp>
      <p:graphicFrame>
        <p:nvGraphicFramePr>
          <p:cNvPr id="34" name="Table 33"/>
          <p:cNvGraphicFramePr>
            <a:graphicFrameLocks noGrp="1"/>
          </p:cNvGraphicFramePr>
          <p:nvPr>
            <p:extLst>
              <p:ext uri="{D42A27DB-BD31-4B8C-83A1-F6EECF244321}">
                <p14:modId xmlns:p14="http://schemas.microsoft.com/office/powerpoint/2010/main" val="806471771"/>
              </p:ext>
            </p:extLst>
          </p:nvPr>
        </p:nvGraphicFramePr>
        <p:xfrm>
          <a:off x="381001" y="5845025"/>
          <a:ext cx="4165601" cy="731520"/>
        </p:xfrm>
        <a:graphic>
          <a:graphicData uri="http://schemas.openxmlformats.org/drawingml/2006/table">
            <a:tbl>
              <a:tblPr firstRow="1" bandRow="1">
                <a:tableStyleId>{5C22544A-7EE6-4342-B048-85BDC9FD1C3A}</a:tableStyleId>
              </a:tblPr>
              <a:tblGrid>
                <a:gridCol w="2133599">
                  <a:extLst>
                    <a:ext uri="{9D8B030D-6E8A-4147-A177-3AD203B41FA5}">
                      <a16:colId xmlns:a16="http://schemas.microsoft.com/office/drawing/2014/main" val="20000"/>
                    </a:ext>
                  </a:extLst>
                </a:gridCol>
                <a:gridCol w="971550">
                  <a:extLst>
                    <a:ext uri="{9D8B030D-6E8A-4147-A177-3AD203B41FA5}">
                      <a16:colId xmlns:a16="http://schemas.microsoft.com/office/drawing/2014/main" val="20001"/>
                    </a:ext>
                  </a:extLst>
                </a:gridCol>
                <a:gridCol w="1060452">
                  <a:extLst>
                    <a:ext uri="{9D8B030D-6E8A-4147-A177-3AD203B41FA5}">
                      <a16:colId xmlns:a16="http://schemas.microsoft.com/office/drawing/2014/main" val="20002"/>
                    </a:ext>
                  </a:extLst>
                </a:gridCol>
              </a:tblGrid>
              <a:tr h="182055">
                <a:tc>
                  <a:txBody>
                    <a:bodyPr/>
                    <a:lstStyle/>
                    <a:p>
                      <a:endParaRPr lang="en-US" sz="1000" dirty="0">
                        <a:latin typeface="Meiryo" charset="-128"/>
                        <a:ea typeface="Meiryo" charset="-128"/>
                        <a:cs typeface="Meiryo" charset="-128"/>
                      </a:endParaRPr>
                    </a:p>
                  </a:txBody>
                  <a:tcPr anchor="ctr"/>
                </a:tc>
                <a:tc>
                  <a:txBody>
                    <a:bodyPr/>
                    <a:lstStyle/>
                    <a:p>
                      <a:pPr algn="ctr"/>
                      <a:r>
                        <a:rPr lang="ja-JP" altLang="en-US" sz="1000" dirty="0">
                          <a:latin typeface="Meiryo" charset="-128"/>
                          <a:ea typeface="Meiryo" charset="-128"/>
                          <a:cs typeface="Meiryo" charset="-128"/>
                        </a:rPr>
                        <a:t>グループ</a:t>
                      </a:r>
                      <a:endParaRPr lang="en-US" sz="1000" dirty="0">
                        <a:latin typeface="Meiryo" charset="-128"/>
                        <a:ea typeface="Meiryo" charset="-128"/>
                        <a:cs typeface="Meiryo" charset="-128"/>
                      </a:endParaRPr>
                    </a:p>
                  </a:txBody>
                  <a:tcPr anchor="ctr"/>
                </a:tc>
                <a:tc>
                  <a:txBody>
                    <a:bodyPr/>
                    <a:lstStyle/>
                    <a:p>
                      <a:pPr algn="ctr"/>
                      <a:r>
                        <a:rPr lang="ja-JP" altLang="en-US" sz="1000" dirty="0">
                          <a:latin typeface="Meiryo" charset="-128"/>
                          <a:ea typeface="Meiryo" charset="-128"/>
                          <a:cs typeface="Meiryo" charset="-128"/>
                        </a:rPr>
                        <a:t>ポイント</a:t>
                      </a:r>
                      <a:endParaRPr lang="en-US" sz="1000" dirty="0">
                        <a:latin typeface="Meiryo" charset="-128"/>
                        <a:ea typeface="Meiryo" charset="-128"/>
                        <a:cs typeface="Meiryo" charset="-128"/>
                      </a:endParaRPr>
                    </a:p>
                  </a:txBody>
                  <a:tcPr anchor="ctr"/>
                </a:tc>
                <a:extLst>
                  <a:ext uri="{0D108BD9-81ED-4DB2-BD59-A6C34878D82A}">
                    <a16:rowId xmlns:a16="http://schemas.microsoft.com/office/drawing/2014/main" val="10000"/>
                  </a:ext>
                </a:extLst>
              </a:tr>
              <a:tr h="182055">
                <a:tc>
                  <a:txBody>
                    <a:bodyPr/>
                    <a:lstStyle/>
                    <a:p>
                      <a:r>
                        <a:rPr lang="ja-JP" altLang="en-US" sz="1000" dirty="0">
                          <a:latin typeface="Meiryo" charset="-128"/>
                          <a:ea typeface="Meiryo" charset="-128"/>
                          <a:cs typeface="Meiryo" charset="-128"/>
                        </a:rPr>
                        <a:t>レポートディメンション利用</a:t>
                      </a:r>
                      <a:r>
                        <a:rPr lang="en-US" altLang="ja-JP" sz="1000" dirty="0">
                          <a:latin typeface="Meiryo" charset="-128"/>
                          <a:ea typeface="Meiryo" charset="-128"/>
                          <a:cs typeface="Meiryo" charset="-128"/>
                        </a:rPr>
                        <a:t> *</a:t>
                      </a:r>
                      <a:endParaRPr lang="en-US" sz="1000" dirty="0">
                        <a:latin typeface="Meiryo" charset="-128"/>
                        <a:ea typeface="Meiryo" charset="-128"/>
                        <a:cs typeface="Meiryo" charset="-128"/>
                      </a:endParaRPr>
                    </a:p>
                  </a:txBody>
                  <a:tcPr anchor="ctr"/>
                </a:tc>
                <a:tc>
                  <a:txBody>
                    <a:bodyPr/>
                    <a:lstStyle/>
                    <a:p>
                      <a:pPr algn="ctr"/>
                      <a:r>
                        <a:rPr lang="ja-JP" altLang="en-US" sz="1000" dirty="0">
                          <a:latin typeface="Meiryo" charset="-128"/>
                          <a:ea typeface="Meiryo" charset="-128"/>
                          <a:cs typeface="Meiryo" charset="-128"/>
                        </a:rPr>
                        <a:t>◯</a:t>
                      </a:r>
                      <a:endParaRPr lang="en-US" sz="1000" dirty="0">
                        <a:latin typeface="Meiryo" charset="-128"/>
                        <a:ea typeface="Meiryo" charset="-128"/>
                        <a:cs typeface="Meiryo" charset="-128"/>
                      </a:endParaRPr>
                    </a:p>
                  </a:txBody>
                  <a:tcPr anchor="ctr"/>
                </a:tc>
                <a:tc>
                  <a:txBody>
                    <a:bodyPr/>
                    <a:lstStyle/>
                    <a:p>
                      <a:pPr algn="ctr"/>
                      <a:r>
                        <a:rPr lang="en-US" altLang="ja-JP" sz="1000" dirty="0">
                          <a:latin typeface="Meiryo" charset="-128"/>
                          <a:ea typeface="Meiryo" charset="-128"/>
                          <a:cs typeface="Meiryo" charset="-128"/>
                        </a:rPr>
                        <a:t>×</a:t>
                      </a:r>
                      <a:endParaRPr lang="en-US" sz="1000" dirty="0">
                        <a:latin typeface="Meiryo" charset="-128"/>
                        <a:ea typeface="Meiryo" charset="-128"/>
                        <a:cs typeface="Meiryo" charset="-128"/>
                      </a:endParaRPr>
                    </a:p>
                  </a:txBody>
                  <a:tcPr anchor="ctr"/>
                </a:tc>
                <a:extLst>
                  <a:ext uri="{0D108BD9-81ED-4DB2-BD59-A6C34878D82A}">
                    <a16:rowId xmlns:a16="http://schemas.microsoft.com/office/drawing/2014/main" val="10001"/>
                  </a:ext>
                </a:extLst>
              </a:tr>
              <a:tr h="182055">
                <a:tc>
                  <a:txBody>
                    <a:bodyPr/>
                    <a:lstStyle/>
                    <a:p>
                      <a:r>
                        <a:rPr lang="ja-JP" altLang="en-US" sz="1000" dirty="0">
                          <a:latin typeface="Meiryo" charset="-128"/>
                          <a:ea typeface="Meiryo" charset="-128"/>
                          <a:cs typeface="Meiryo" charset="-128"/>
                        </a:rPr>
                        <a:t>上限数</a:t>
                      </a:r>
                      <a:endParaRPr lang="en-US" sz="1000" dirty="0">
                        <a:latin typeface="Meiryo" charset="-128"/>
                        <a:ea typeface="Meiryo" charset="-128"/>
                        <a:cs typeface="Meiryo" charset="-128"/>
                      </a:endParaRPr>
                    </a:p>
                  </a:txBody>
                  <a:tcPr anchor="ctr"/>
                </a:tc>
                <a:tc>
                  <a:txBody>
                    <a:bodyPr/>
                    <a:lstStyle/>
                    <a:p>
                      <a:pPr algn="ctr"/>
                      <a:r>
                        <a:rPr lang="en-US" altLang="ja-JP" sz="1000" dirty="0">
                          <a:latin typeface="Meiryo" charset="-128"/>
                          <a:ea typeface="Meiryo" charset="-128"/>
                          <a:cs typeface="Meiryo" charset="-128"/>
                        </a:rPr>
                        <a:t>10</a:t>
                      </a:r>
                      <a:r>
                        <a:rPr lang="ja-JP" altLang="en-US" sz="1000" dirty="0">
                          <a:latin typeface="Meiryo" charset="-128"/>
                          <a:ea typeface="Meiryo" charset="-128"/>
                          <a:cs typeface="Meiryo" charset="-128"/>
                        </a:rPr>
                        <a:t>グループ</a:t>
                      </a:r>
                      <a:endParaRPr lang="en-US" sz="1000" dirty="0">
                        <a:latin typeface="Meiryo" charset="-128"/>
                        <a:ea typeface="Meiryo" charset="-128"/>
                        <a:cs typeface="Meiryo" charset="-128"/>
                      </a:endParaRPr>
                    </a:p>
                  </a:txBody>
                  <a:tcPr anchor="ctr"/>
                </a:tc>
                <a:tc>
                  <a:txBody>
                    <a:bodyPr/>
                    <a:lstStyle/>
                    <a:p>
                      <a:pPr algn="ctr"/>
                      <a:r>
                        <a:rPr lang="ja-JP" altLang="en-US" sz="1000" dirty="0">
                          <a:latin typeface="Meiryo" charset="-128"/>
                          <a:ea typeface="Meiryo" charset="-128"/>
                          <a:cs typeface="Meiryo" charset="-128"/>
                        </a:rPr>
                        <a:t>合計</a:t>
                      </a:r>
                      <a:r>
                        <a:rPr lang="en-US" sz="1000" dirty="0">
                          <a:latin typeface="Meiryo" charset="-128"/>
                          <a:ea typeface="Meiryo" charset="-128"/>
                          <a:cs typeface="Meiryo" charset="-128"/>
                        </a:rPr>
                        <a:t>30,000</a:t>
                      </a:r>
                    </a:p>
                  </a:txBody>
                  <a:tcPr anchor="ctr"/>
                </a:tc>
                <a:extLst>
                  <a:ext uri="{0D108BD9-81ED-4DB2-BD59-A6C34878D82A}">
                    <a16:rowId xmlns:a16="http://schemas.microsoft.com/office/drawing/2014/main" val="10002"/>
                  </a:ext>
                </a:extLst>
              </a:tr>
            </a:tbl>
          </a:graphicData>
        </a:graphic>
      </p:graphicFrame>
      <p:sp>
        <p:nvSpPr>
          <p:cNvPr id="37" name="Rectangle 36"/>
          <p:cNvSpPr/>
          <p:nvPr/>
        </p:nvSpPr>
        <p:spPr>
          <a:xfrm>
            <a:off x="260428" y="2799793"/>
            <a:ext cx="4387771" cy="646331"/>
          </a:xfrm>
          <a:prstGeom prst="rect">
            <a:avLst/>
          </a:prstGeom>
        </p:spPr>
        <p:txBody>
          <a:bodyPr wrap="square">
            <a:spAutoFit/>
          </a:bodyPr>
          <a:lstStyle/>
          <a:p>
            <a:r>
              <a:rPr lang="ja-JP" altLang="en-US" sz="1200" b="1" dirty="0">
                <a:latin typeface="Meiryo" charset="-128"/>
                <a:ea typeface="Meiryo" charset="-128"/>
                <a:cs typeface="Meiryo" charset="-128"/>
              </a:rPr>
              <a:t>グループ</a:t>
            </a:r>
            <a:r>
              <a:rPr lang="en-US" altLang="ja-JP" sz="1200" b="1" dirty="0">
                <a:latin typeface="Meiryo" charset="-128"/>
                <a:ea typeface="Meiryo" charset="-128"/>
                <a:cs typeface="Meiryo" charset="-128"/>
              </a:rPr>
              <a:t> &gt; </a:t>
            </a:r>
            <a:r>
              <a:rPr lang="ja-JP" altLang="en-US" sz="1200" b="1" dirty="0">
                <a:latin typeface="Meiryo" charset="-128"/>
                <a:ea typeface="Meiryo" charset="-128"/>
                <a:cs typeface="Meiryo" charset="-128"/>
              </a:rPr>
              <a:t>ポイント の</a:t>
            </a:r>
            <a:r>
              <a:rPr lang="en-US" altLang="ja-JP" sz="1200" b="1" dirty="0">
                <a:latin typeface="Meiryo" charset="-128"/>
                <a:ea typeface="Meiryo" charset="-128"/>
                <a:cs typeface="Meiryo" charset="-128"/>
              </a:rPr>
              <a:t>2</a:t>
            </a:r>
            <a:r>
              <a:rPr lang="ja-JP" altLang="en-US" sz="1200" b="1" dirty="0">
                <a:latin typeface="Meiryo" charset="-128"/>
                <a:ea typeface="Meiryo" charset="-128"/>
                <a:cs typeface="Meiryo" charset="-128"/>
              </a:rPr>
              <a:t>階層で指定</a:t>
            </a:r>
            <a:endParaRPr lang="en-US" altLang="ja-JP" sz="1200" b="1" dirty="0">
              <a:latin typeface="Meiryo" charset="-128"/>
              <a:ea typeface="Meiryo" charset="-128"/>
              <a:cs typeface="Meiryo" charset="-128"/>
            </a:endParaRPr>
          </a:p>
          <a:p>
            <a:pPr marL="171450" indent="-171450">
              <a:buFont typeface="Arial" charset="0"/>
              <a:buChar char="•"/>
            </a:pPr>
            <a:r>
              <a:rPr lang="ja-JP" altLang="en-US" sz="1200" dirty="0">
                <a:latin typeface="Meiryo" charset="-128"/>
                <a:ea typeface="Meiryo" charset="-128"/>
                <a:cs typeface="Meiryo" charset="-128"/>
              </a:rPr>
              <a:t>グループ：チェーン店のブランドなど</a:t>
            </a:r>
            <a:endParaRPr lang="en-US" altLang="ja-JP" sz="1200" dirty="0">
              <a:latin typeface="Meiryo" charset="-128"/>
              <a:ea typeface="Meiryo" charset="-128"/>
              <a:cs typeface="Meiryo" charset="-128"/>
            </a:endParaRPr>
          </a:p>
          <a:p>
            <a:pPr marL="171450" indent="-171450">
              <a:buFont typeface="Arial" charset="0"/>
              <a:buChar char="•"/>
            </a:pPr>
            <a:r>
              <a:rPr lang="ja-JP" altLang="en-US" sz="1200" dirty="0">
                <a:latin typeface="Meiryo" charset="-128"/>
                <a:ea typeface="Meiryo" charset="-128"/>
                <a:cs typeface="Meiryo" charset="-128"/>
              </a:rPr>
              <a:t>ポイント：各店舗など</a:t>
            </a:r>
            <a:endParaRPr lang="en-US" altLang="ja-JP" sz="1200" b="1" dirty="0">
              <a:solidFill>
                <a:srgbClr val="FF0000"/>
              </a:solidFill>
              <a:latin typeface="Meiryo" charset="-128"/>
              <a:ea typeface="Meiryo" charset="-128"/>
              <a:cs typeface="Meiryo" charset="-128"/>
            </a:endParaRPr>
          </a:p>
        </p:txBody>
      </p:sp>
      <p:sp>
        <p:nvSpPr>
          <p:cNvPr id="41" name="TextBox 40"/>
          <p:cNvSpPr txBox="1"/>
          <p:nvPr/>
        </p:nvSpPr>
        <p:spPr>
          <a:xfrm>
            <a:off x="2519986" y="5036720"/>
            <a:ext cx="1197764" cy="646331"/>
          </a:xfrm>
          <a:prstGeom prst="rect">
            <a:avLst/>
          </a:prstGeom>
          <a:solidFill>
            <a:schemeClr val="bg1"/>
          </a:solidFill>
          <a:effectLst>
            <a:outerShdw blurRad="50800" dist="12700" dir="2700000" algn="tl" rotWithShape="0">
              <a:prstClr val="black">
                <a:alpha val="40000"/>
              </a:prstClr>
            </a:outerShdw>
          </a:effectLst>
        </p:spPr>
        <p:txBody>
          <a:bodyPr wrap="none" rtlCol="0">
            <a:spAutoFit/>
          </a:bodyPr>
          <a:lstStyle/>
          <a:p>
            <a:r>
              <a:rPr lang="ja-JP" altLang="en-US" sz="900" dirty="0">
                <a:latin typeface="Meiryo" charset="-128"/>
                <a:ea typeface="Meiryo" charset="-128"/>
                <a:cs typeface="Meiryo" charset="-128"/>
              </a:rPr>
              <a:t>（例）</a:t>
            </a:r>
            <a:endParaRPr lang="en-US" altLang="ja-JP" sz="900" dirty="0">
              <a:latin typeface="Meiryo" charset="-128"/>
              <a:ea typeface="Meiryo" charset="-128"/>
              <a:cs typeface="Meiryo" charset="-128"/>
            </a:endParaRPr>
          </a:p>
          <a:p>
            <a:r>
              <a:rPr lang="ja-JP" altLang="en-US" sz="900" dirty="0">
                <a:solidFill>
                  <a:srgbClr val="329FFB"/>
                </a:solidFill>
                <a:latin typeface="Meiryo" charset="-128"/>
                <a:ea typeface="Meiryo" charset="-128"/>
                <a:cs typeface="Meiryo" charset="-128"/>
              </a:rPr>
              <a:t>▼</a:t>
            </a:r>
            <a:r>
              <a:rPr lang="ja-JP" altLang="en-US" sz="900" dirty="0">
                <a:latin typeface="Meiryo" charset="-128"/>
                <a:ea typeface="Meiryo" charset="-128"/>
                <a:cs typeface="Meiryo" charset="-128"/>
              </a:rPr>
              <a:t>東京大学</a:t>
            </a:r>
            <a:endParaRPr lang="en-US" altLang="ja-JP" sz="900" dirty="0">
              <a:latin typeface="Meiryo" charset="-128"/>
              <a:ea typeface="Meiryo" charset="-128"/>
              <a:cs typeface="Meiryo" charset="-128"/>
            </a:endParaRPr>
          </a:p>
          <a:p>
            <a:r>
              <a:rPr lang="ja-JP" altLang="en-US" sz="900" dirty="0">
                <a:solidFill>
                  <a:srgbClr val="329FFB"/>
                </a:solidFill>
                <a:latin typeface="Meiryo" charset="-128"/>
                <a:ea typeface="Meiryo" charset="-128"/>
                <a:cs typeface="Meiryo" charset="-128"/>
              </a:rPr>
              <a:t>　</a:t>
            </a:r>
            <a:r>
              <a:rPr lang="en-US" altLang="ja-JP" sz="900" dirty="0">
                <a:solidFill>
                  <a:srgbClr val="329FFB"/>
                </a:solidFill>
                <a:latin typeface="Meiryo" charset="-128"/>
                <a:ea typeface="Meiryo" charset="-128"/>
                <a:cs typeface="Meiryo" charset="-128"/>
              </a:rPr>
              <a:t>- </a:t>
            </a:r>
            <a:r>
              <a:rPr lang="ja-JP" altLang="en-US" sz="900" dirty="0">
                <a:latin typeface="Meiryo" charset="-128"/>
                <a:ea typeface="Meiryo" charset="-128"/>
                <a:cs typeface="Meiryo" charset="-128"/>
              </a:rPr>
              <a:t>本郷キャンパス</a:t>
            </a:r>
            <a:endParaRPr lang="en-US" altLang="ja-JP" sz="900" dirty="0">
              <a:latin typeface="Meiryo" charset="-128"/>
              <a:ea typeface="Meiryo" charset="-128"/>
              <a:cs typeface="Meiryo" charset="-128"/>
            </a:endParaRPr>
          </a:p>
          <a:p>
            <a:r>
              <a:rPr lang="ja-JP" altLang="en-US" sz="900" dirty="0">
                <a:solidFill>
                  <a:srgbClr val="329FFB"/>
                </a:solidFill>
                <a:latin typeface="Meiryo" charset="-128"/>
                <a:ea typeface="Meiryo" charset="-128"/>
                <a:cs typeface="Meiryo" charset="-128"/>
              </a:rPr>
              <a:t>　</a:t>
            </a:r>
            <a:r>
              <a:rPr lang="en-US" altLang="ja-JP" sz="900" dirty="0">
                <a:solidFill>
                  <a:srgbClr val="329FFB"/>
                </a:solidFill>
                <a:latin typeface="Meiryo" charset="-128"/>
                <a:ea typeface="Meiryo" charset="-128"/>
                <a:cs typeface="Meiryo" charset="-128"/>
              </a:rPr>
              <a:t>- </a:t>
            </a:r>
            <a:r>
              <a:rPr lang="ja-JP" altLang="en-US" sz="900" dirty="0">
                <a:latin typeface="Meiryo" charset="-128"/>
                <a:ea typeface="Meiryo" charset="-128"/>
                <a:cs typeface="Meiryo" charset="-128"/>
              </a:rPr>
              <a:t>駒場キャンパス</a:t>
            </a:r>
            <a:endParaRPr lang="en-US" sz="900" dirty="0">
              <a:latin typeface="Meiryo" charset="-128"/>
              <a:ea typeface="Meiryo" charset="-128"/>
              <a:cs typeface="Meiryo" charset="-128"/>
            </a:endParaRPr>
          </a:p>
        </p:txBody>
      </p:sp>
      <p:sp>
        <p:nvSpPr>
          <p:cNvPr id="42" name="TextBox 41"/>
          <p:cNvSpPr txBox="1"/>
          <p:nvPr/>
        </p:nvSpPr>
        <p:spPr>
          <a:xfrm>
            <a:off x="1152982" y="5036720"/>
            <a:ext cx="1264407" cy="646331"/>
          </a:xfrm>
          <a:prstGeom prst="rect">
            <a:avLst/>
          </a:prstGeom>
          <a:solidFill>
            <a:schemeClr val="bg1"/>
          </a:solidFill>
          <a:effectLst>
            <a:outerShdw blurRad="50800" dist="12700" dir="2700000" algn="tl" rotWithShape="0">
              <a:prstClr val="black">
                <a:alpha val="40000"/>
              </a:prstClr>
            </a:outerShdw>
          </a:effectLst>
        </p:spPr>
        <p:txBody>
          <a:bodyPr wrap="square" rtlCol="0">
            <a:spAutoFit/>
          </a:bodyPr>
          <a:lstStyle/>
          <a:p>
            <a:r>
              <a:rPr lang="ja-JP" altLang="en-US" sz="900" dirty="0">
                <a:latin typeface="Meiryo" charset="-128"/>
                <a:ea typeface="Meiryo" charset="-128"/>
                <a:cs typeface="Meiryo" charset="-128"/>
              </a:rPr>
              <a:t>（構造）</a:t>
            </a:r>
            <a:endParaRPr lang="en-US" altLang="ja-JP" sz="900" dirty="0">
              <a:latin typeface="Meiryo" charset="-128"/>
              <a:ea typeface="Meiryo" charset="-128"/>
              <a:cs typeface="Meiryo" charset="-128"/>
            </a:endParaRPr>
          </a:p>
          <a:p>
            <a:r>
              <a:rPr lang="ja-JP" altLang="en-US" sz="900" dirty="0">
                <a:solidFill>
                  <a:srgbClr val="329FFB"/>
                </a:solidFill>
                <a:latin typeface="Meiryo" charset="-128"/>
                <a:ea typeface="Meiryo" charset="-128"/>
                <a:cs typeface="Meiryo" charset="-128"/>
              </a:rPr>
              <a:t>▼</a:t>
            </a:r>
            <a:r>
              <a:rPr lang="ja-JP" altLang="en-US" sz="900" dirty="0">
                <a:latin typeface="Meiryo" charset="-128"/>
                <a:ea typeface="Meiryo" charset="-128"/>
                <a:cs typeface="Meiryo" charset="-128"/>
              </a:rPr>
              <a:t>グループ</a:t>
            </a:r>
            <a:r>
              <a:rPr lang="en-US" altLang="ja-JP" sz="900" dirty="0">
                <a:latin typeface="Meiryo" charset="-128"/>
                <a:ea typeface="Meiryo" charset="-128"/>
                <a:cs typeface="Meiryo" charset="-128"/>
              </a:rPr>
              <a:t>1</a:t>
            </a:r>
          </a:p>
          <a:p>
            <a:r>
              <a:rPr lang="ja-JP" altLang="en-US" sz="900" dirty="0">
                <a:solidFill>
                  <a:srgbClr val="329FFB"/>
                </a:solidFill>
                <a:latin typeface="Meiryo" charset="-128"/>
                <a:ea typeface="Meiryo" charset="-128"/>
                <a:cs typeface="Meiryo" charset="-128"/>
              </a:rPr>
              <a:t>　</a:t>
            </a:r>
            <a:r>
              <a:rPr lang="en-US" altLang="ja-JP" sz="900" dirty="0">
                <a:solidFill>
                  <a:srgbClr val="329FFB"/>
                </a:solidFill>
                <a:latin typeface="Meiryo" charset="-128"/>
                <a:ea typeface="Meiryo" charset="-128"/>
                <a:cs typeface="Meiryo" charset="-128"/>
              </a:rPr>
              <a:t>- </a:t>
            </a:r>
            <a:r>
              <a:rPr lang="ja-JP" altLang="en-US" sz="900" dirty="0">
                <a:latin typeface="Meiryo" charset="-128"/>
                <a:ea typeface="Meiryo" charset="-128"/>
                <a:cs typeface="Meiryo" charset="-128"/>
              </a:rPr>
              <a:t>ポイント</a:t>
            </a:r>
            <a:r>
              <a:rPr lang="en-US" altLang="ja-JP" sz="900" dirty="0">
                <a:latin typeface="Meiryo" charset="-128"/>
                <a:ea typeface="Meiryo" charset="-128"/>
                <a:cs typeface="Meiryo" charset="-128"/>
              </a:rPr>
              <a:t>1</a:t>
            </a:r>
          </a:p>
          <a:p>
            <a:r>
              <a:rPr lang="ja-JP" altLang="en-US" sz="900" dirty="0">
                <a:solidFill>
                  <a:srgbClr val="329FFB"/>
                </a:solidFill>
                <a:latin typeface="Meiryo" charset="-128"/>
                <a:ea typeface="Meiryo" charset="-128"/>
                <a:cs typeface="Meiryo" charset="-128"/>
              </a:rPr>
              <a:t>　</a:t>
            </a:r>
            <a:r>
              <a:rPr lang="en-US" altLang="ja-JP" sz="900" dirty="0">
                <a:solidFill>
                  <a:srgbClr val="329FFB"/>
                </a:solidFill>
                <a:latin typeface="Meiryo" charset="-128"/>
                <a:ea typeface="Meiryo" charset="-128"/>
                <a:cs typeface="Meiryo" charset="-128"/>
              </a:rPr>
              <a:t>- </a:t>
            </a:r>
            <a:r>
              <a:rPr lang="ja-JP" altLang="en-US" sz="900" dirty="0">
                <a:latin typeface="Meiryo" charset="-128"/>
                <a:ea typeface="Meiryo" charset="-128"/>
                <a:cs typeface="Meiryo" charset="-128"/>
              </a:rPr>
              <a:t>ポイント</a:t>
            </a:r>
            <a:r>
              <a:rPr lang="en-US" altLang="ja-JP" sz="900" dirty="0">
                <a:latin typeface="Meiryo" charset="-128"/>
                <a:ea typeface="Meiryo" charset="-128"/>
                <a:cs typeface="Meiryo" charset="-128"/>
              </a:rPr>
              <a:t>2</a:t>
            </a:r>
            <a:endParaRPr lang="en-US" sz="900" dirty="0">
              <a:latin typeface="Meiryo" charset="-128"/>
              <a:ea typeface="Meiryo" charset="-128"/>
              <a:cs typeface="Meiryo" charset="-128"/>
            </a:endParaRPr>
          </a:p>
        </p:txBody>
      </p:sp>
      <p:sp>
        <p:nvSpPr>
          <p:cNvPr id="43" name="TextBox 42"/>
          <p:cNvSpPr txBox="1"/>
          <p:nvPr/>
        </p:nvSpPr>
        <p:spPr>
          <a:xfrm>
            <a:off x="3406627" y="3517785"/>
            <a:ext cx="1287532" cy="553998"/>
          </a:xfrm>
          <a:prstGeom prst="rect">
            <a:avLst/>
          </a:prstGeom>
          <a:noFill/>
        </p:spPr>
        <p:txBody>
          <a:bodyPr wrap="none" rtlCol="0">
            <a:spAutoFit/>
          </a:bodyPr>
          <a:lstStyle/>
          <a:p>
            <a:r>
              <a:rPr lang="ja-JP" altLang="en-US" dirty="0">
                <a:solidFill>
                  <a:schemeClr val="accent2"/>
                </a:solidFill>
              </a:rPr>
              <a:t>コンビニ</a:t>
            </a:r>
            <a:r>
              <a:rPr lang="en-US" altLang="ja-JP" dirty="0">
                <a:solidFill>
                  <a:schemeClr val="accent2"/>
                </a:solidFill>
              </a:rPr>
              <a:t>A</a:t>
            </a:r>
          </a:p>
          <a:p>
            <a:pPr algn="r"/>
            <a:r>
              <a:rPr lang="ja-JP" altLang="en-US" sz="1200" dirty="0">
                <a:solidFill>
                  <a:schemeClr val="bg1">
                    <a:lumMod val="50000"/>
                  </a:schemeClr>
                </a:solidFill>
              </a:rPr>
              <a:t>グループ</a:t>
            </a:r>
            <a:endParaRPr lang="en-US" sz="1200" dirty="0">
              <a:solidFill>
                <a:schemeClr val="bg1">
                  <a:lumMod val="50000"/>
                </a:schemeClr>
              </a:solidFill>
            </a:endParaRPr>
          </a:p>
        </p:txBody>
      </p:sp>
      <p:sp>
        <p:nvSpPr>
          <p:cNvPr id="44" name="TextBox 43"/>
          <p:cNvSpPr txBox="1"/>
          <p:nvPr/>
        </p:nvSpPr>
        <p:spPr>
          <a:xfrm>
            <a:off x="326242" y="3472065"/>
            <a:ext cx="1268296" cy="553998"/>
          </a:xfrm>
          <a:prstGeom prst="rect">
            <a:avLst/>
          </a:prstGeom>
          <a:noFill/>
        </p:spPr>
        <p:txBody>
          <a:bodyPr wrap="none" rtlCol="0">
            <a:spAutoFit/>
          </a:bodyPr>
          <a:lstStyle/>
          <a:p>
            <a:r>
              <a:rPr lang="ja-JP" altLang="en-US" dirty="0">
                <a:solidFill>
                  <a:srgbClr val="FFC000"/>
                </a:solidFill>
              </a:rPr>
              <a:t>コンビニ</a:t>
            </a:r>
            <a:r>
              <a:rPr lang="en-US" altLang="ja-JP" dirty="0">
                <a:solidFill>
                  <a:srgbClr val="FFC000"/>
                </a:solidFill>
              </a:rPr>
              <a:t>B</a:t>
            </a:r>
          </a:p>
          <a:p>
            <a:r>
              <a:rPr lang="ja-JP" altLang="en-US" sz="1200" dirty="0">
                <a:solidFill>
                  <a:schemeClr val="bg1">
                    <a:lumMod val="50000"/>
                  </a:schemeClr>
                </a:solidFill>
              </a:rPr>
              <a:t>グループ</a:t>
            </a:r>
            <a:endParaRPr lang="en-US" sz="1200" dirty="0">
              <a:solidFill>
                <a:schemeClr val="bg1">
                  <a:lumMod val="50000"/>
                </a:schemeClr>
              </a:solidFill>
            </a:endParaRPr>
          </a:p>
        </p:txBody>
      </p:sp>
      <p:grpSp>
        <p:nvGrpSpPr>
          <p:cNvPr id="61" name="Group 60"/>
          <p:cNvGrpSpPr/>
          <p:nvPr/>
        </p:nvGrpSpPr>
        <p:grpSpPr>
          <a:xfrm>
            <a:off x="2945839" y="3877955"/>
            <a:ext cx="987326" cy="588605"/>
            <a:chOff x="2752256" y="3164161"/>
            <a:chExt cx="987326" cy="588605"/>
          </a:xfrm>
        </p:grpSpPr>
        <p:grpSp>
          <p:nvGrpSpPr>
            <p:cNvPr id="56" name="Group 55"/>
            <p:cNvGrpSpPr/>
            <p:nvPr/>
          </p:nvGrpSpPr>
          <p:grpSpPr>
            <a:xfrm>
              <a:off x="2752256" y="3164161"/>
              <a:ext cx="987326" cy="588605"/>
              <a:chOff x="2752256" y="3164161"/>
              <a:chExt cx="987326" cy="588605"/>
            </a:xfrm>
          </p:grpSpPr>
          <p:sp>
            <p:nvSpPr>
              <p:cNvPr id="51" name="Oval 50"/>
              <p:cNvSpPr/>
              <p:nvPr/>
            </p:nvSpPr>
            <p:spPr>
              <a:xfrm>
                <a:off x="2752256" y="3475293"/>
                <a:ext cx="987326" cy="277473"/>
              </a:xfrm>
              <a:prstGeom prst="ellipse">
                <a:avLst/>
              </a:prstGeom>
              <a:noFill/>
              <a:ln>
                <a:solidFill>
                  <a:schemeClr val="accent2"/>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38" name="Picture 3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148351" y="3164161"/>
                <a:ext cx="228011" cy="488595"/>
              </a:xfrm>
              <a:prstGeom prst="rect">
                <a:avLst/>
              </a:prstGeom>
            </p:spPr>
          </p:pic>
        </p:grpSp>
        <p:sp>
          <p:nvSpPr>
            <p:cNvPr id="45" name="TextBox 44"/>
            <p:cNvSpPr txBox="1"/>
            <p:nvPr/>
          </p:nvSpPr>
          <p:spPr>
            <a:xfrm>
              <a:off x="3110241" y="3201071"/>
              <a:ext cx="272831" cy="261610"/>
            </a:xfrm>
            <a:prstGeom prst="rect">
              <a:avLst/>
            </a:prstGeom>
            <a:noFill/>
          </p:spPr>
          <p:txBody>
            <a:bodyPr wrap="none" rtlCol="0">
              <a:spAutoFit/>
            </a:bodyPr>
            <a:lstStyle/>
            <a:p>
              <a:pPr algn="ctr"/>
              <a:r>
                <a:rPr lang="en-US" sz="1050" dirty="0">
                  <a:solidFill>
                    <a:schemeClr val="accent2"/>
                  </a:solidFill>
                  <a:latin typeface="Meiryo" charset="-128"/>
                  <a:ea typeface="Meiryo" charset="-128"/>
                  <a:cs typeface="Meiryo" charset="-128"/>
                </a:rPr>
                <a:t>1</a:t>
              </a:r>
            </a:p>
          </p:txBody>
        </p:sp>
      </p:grpSp>
      <p:grpSp>
        <p:nvGrpSpPr>
          <p:cNvPr id="62" name="Group 61"/>
          <p:cNvGrpSpPr/>
          <p:nvPr/>
        </p:nvGrpSpPr>
        <p:grpSpPr>
          <a:xfrm>
            <a:off x="2029874" y="4172257"/>
            <a:ext cx="987326" cy="588605"/>
            <a:chOff x="1989206" y="3441634"/>
            <a:chExt cx="987326" cy="588605"/>
          </a:xfrm>
        </p:grpSpPr>
        <p:pic>
          <p:nvPicPr>
            <p:cNvPr id="47" name="Picture 4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391606" y="3441634"/>
              <a:ext cx="228011" cy="488595"/>
            </a:xfrm>
            <a:prstGeom prst="rect">
              <a:avLst/>
            </a:prstGeom>
          </p:spPr>
        </p:pic>
        <p:grpSp>
          <p:nvGrpSpPr>
            <p:cNvPr id="55" name="Group 54"/>
            <p:cNvGrpSpPr/>
            <p:nvPr/>
          </p:nvGrpSpPr>
          <p:grpSpPr>
            <a:xfrm>
              <a:off x="1989206" y="3478544"/>
              <a:ext cx="987326" cy="551695"/>
              <a:chOff x="1989206" y="3478544"/>
              <a:chExt cx="987326" cy="551695"/>
            </a:xfrm>
          </p:grpSpPr>
          <p:sp>
            <p:nvSpPr>
              <p:cNvPr id="52" name="Oval 51"/>
              <p:cNvSpPr/>
              <p:nvPr/>
            </p:nvSpPr>
            <p:spPr>
              <a:xfrm>
                <a:off x="1989206" y="3752766"/>
                <a:ext cx="987326" cy="277473"/>
              </a:xfrm>
              <a:prstGeom prst="ellipse">
                <a:avLst/>
              </a:prstGeom>
              <a:noFill/>
              <a:ln>
                <a:solidFill>
                  <a:schemeClr val="accent2"/>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8" name="TextBox 47"/>
              <p:cNvSpPr txBox="1"/>
              <p:nvPr/>
            </p:nvSpPr>
            <p:spPr>
              <a:xfrm>
                <a:off x="2353496" y="3478544"/>
                <a:ext cx="272831" cy="261610"/>
              </a:xfrm>
              <a:prstGeom prst="rect">
                <a:avLst/>
              </a:prstGeom>
              <a:noFill/>
            </p:spPr>
            <p:txBody>
              <a:bodyPr wrap="none" rtlCol="0">
                <a:spAutoFit/>
              </a:bodyPr>
              <a:lstStyle/>
              <a:p>
                <a:pPr algn="ctr"/>
                <a:r>
                  <a:rPr lang="en-US" sz="1050" dirty="0">
                    <a:solidFill>
                      <a:schemeClr val="accent2"/>
                    </a:solidFill>
                    <a:latin typeface="Meiryo" charset="-128"/>
                    <a:ea typeface="Meiryo" charset="-128"/>
                    <a:cs typeface="Meiryo" charset="-128"/>
                  </a:rPr>
                  <a:t>2</a:t>
                </a:r>
              </a:p>
            </p:txBody>
          </p:sp>
        </p:grpSp>
      </p:grpSp>
      <p:grpSp>
        <p:nvGrpSpPr>
          <p:cNvPr id="59" name="Group 58"/>
          <p:cNvGrpSpPr/>
          <p:nvPr/>
        </p:nvGrpSpPr>
        <p:grpSpPr>
          <a:xfrm>
            <a:off x="661356" y="4020412"/>
            <a:ext cx="987326" cy="590144"/>
            <a:chOff x="661356" y="3245712"/>
            <a:chExt cx="987326" cy="590144"/>
          </a:xfrm>
        </p:grpSpPr>
        <p:sp>
          <p:nvSpPr>
            <p:cNvPr id="54" name="Oval 53"/>
            <p:cNvSpPr/>
            <p:nvPr/>
          </p:nvSpPr>
          <p:spPr>
            <a:xfrm>
              <a:off x="661356" y="3558383"/>
              <a:ext cx="987326" cy="277473"/>
            </a:xfrm>
            <a:prstGeom prst="ellipse">
              <a:avLst/>
            </a:prstGeom>
            <a:noFill/>
            <a:ln>
              <a:solidFill>
                <a:srgbClr val="FFC000"/>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49" name="Picture 4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43816" y="3245712"/>
              <a:ext cx="228011" cy="485881"/>
            </a:xfrm>
            <a:prstGeom prst="rect">
              <a:avLst/>
            </a:prstGeom>
          </p:spPr>
        </p:pic>
        <p:sp>
          <p:nvSpPr>
            <p:cNvPr id="50" name="TextBox 49"/>
            <p:cNvSpPr txBox="1"/>
            <p:nvPr/>
          </p:nvSpPr>
          <p:spPr>
            <a:xfrm>
              <a:off x="1031950" y="3293117"/>
              <a:ext cx="272831" cy="261610"/>
            </a:xfrm>
            <a:prstGeom prst="rect">
              <a:avLst/>
            </a:prstGeom>
            <a:noFill/>
          </p:spPr>
          <p:txBody>
            <a:bodyPr wrap="none" rtlCol="0">
              <a:spAutoFit/>
            </a:bodyPr>
            <a:lstStyle/>
            <a:p>
              <a:pPr algn="ctr"/>
              <a:r>
                <a:rPr lang="en-US" sz="1050" dirty="0">
                  <a:solidFill>
                    <a:srgbClr val="FFC000"/>
                  </a:solidFill>
                  <a:latin typeface="Meiryo" charset="-128"/>
                  <a:ea typeface="Meiryo" charset="-128"/>
                  <a:cs typeface="Meiryo" charset="-128"/>
                </a:rPr>
                <a:t>2</a:t>
              </a:r>
            </a:p>
          </p:txBody>
        </p:sp>
      </p:grpSp>
      <p:grpSp>
        <p:nvGrpSpPr>
          <p:cNvPr id="60" name="Group 59"/>
          <p:cNvGrpSpPr/>
          <p:nvPr/>
        </p:nvGrpSpPr>
        <p:grpSpPr>
          <a:xfrm>
            <a:off x="1511753" y="3543884"/>
            <a:ext cx="987326" cy="585825"/>
            <a:chOff x="1268663" y="2954964"/>
            <a:chExt cx="987326" cy="585825"/>
          </a:xfrm>
        </p:grpSpPr>
        <p:sp>
          <p:nvSpPr>
            <p:cNvPr id="53" name="Oval 52"/>
            <p:cNvSpPr/>
            <p:nvPr/>
          </p:nvSpPr>
          <p:spPr>
            <a:xfrm>
              <a:off x="1268663" y="3263316"/>
              <a:ext cx="987326" cy="277473"/>
            </a:xfrm>
            <a:prstGeom prst="ellipse">
              <a:avLst/>
            </a:prstGeom>
            <a:noFill/>
            <a:ln>
              <a:solidFill>
                <a:srgbClr val="FFC000"/>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39" name="Picture 3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629069" y="2954964"/>
              <a:ext cx="228011" cy="485881"/>
            </a:xfrm>
            <a:prstGeom prst="rect">
              <a:avLst/>
            </a:prstGeom>
          </p:spPr>
        </p:pic>
        <p:sp>
          <p:nvSpPr>
            <p:cNvPr id="46" name="TextBox 45"/>
            <p:cNvSpPr txBox="1"/>
            <p:nvPr/>
          </p:nvSpPr>
          <p:spPr>
            <a:xfrm>
              <a:off x="1620340" y="3014320"/>
              <a:ext cx="272831" cy="261610"/>
            </a:xfrm>
            <a:prstGeom prst="rect">
              <a:avLst/>
            </a:prstGeom>
            <a:noFill/>
          </p:spPr>
          <p:txBody>
            <a:bodyPr wrap="none" rtlCol="0">
              <a:spAutoFit/>
            </a:bodyPr>
            <a:lstStyle/>
            <a:p>
              <a:pPr algn="ctr"/>
              <a:r>
                <a:rPr lang="en-US" sz="1050">
                  <a:solidFill>
                    <a:srgbClr val="FFC000"/>
                  </a:solidFill>
                  <a:latin typeface="Meiryo" charset="-128"/>
                  <a:ea typeface="Meiryo" charset="-128"/>
                  <a:cs typeface="Meiryo" charset="-128"/>
                </a:rPr>
                <a:t>1</a:t>
              </a:r>
              <a:endParaRPr lang="en-US" sz="1050" dirty="0">
                <a:solidFill>
                  <a:srgbClr val="FFC000"/>
                </a:solidFill>
                <a:latin typeface="Meiryo" charset="-128"/>
                <a:ea typeface="Meiryo" charset="-128"/>
                <a:cs typeface="Meiryo" charset="-128"/>
              </a:endParaRPr>
            </a:p>
          </p:txBody>
        </p:sp>
      </p:grpSp>
      <p:cxnSp>
        <p:nvCxnSpPr>
          <p:cNvPr id="64" name="Straight Arrow Connector 63"/>
          <p:cNvCxnSpPr/>
          <p:nvPr/>
        </p:nvCxnSpPr>
        <p:spPr>
          <a:xfrm>
            <a:off x="3511930" y="4334923"/>
            <a:ext cx="332634" cy="59375"/>
          </a:xfrm>
          <a:prstGeom prst="straightConnector1">
            <a:avLst/>
          </a:prstGeom>
          <a:ln>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2591135" y="4635460"/>
            <a:ext cx="332634" cy="59375"/>
          </a:xfrm>
          <a:prstGeom prst="straightConnector1">
            <a:avLst/>
          </a:prstGeom>
          <a:ln>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flipV="1">
            <a:off x="1606396" y="3991086"/>
            <a:ext cx="331109" cy="75272"/>
          </a:xfrm>
          <a:prstGeom prst="straightConnector1">
            <a:avLst/>
          </a:prstGeom>
          <a:ln>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flipV="1">
            <a:off x="768729" y="4470666"/>
            <a:ext cx="331109" cy="75272"/>
          </a:xfrm>
          <a:prstGeom prst="straightConnector1">
            <a:avLst/>
          </a:prstGeom>
          <a:ln>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3736890" y="4410240"/>
            <a:ext cx="896399" cy="276999"/>
          </a:xfrm>
          <a:prstGeom prst="rect">
            <a:avLst/>
          </a:prstGeom>
          <a:noFill/>
        </p:spPr>
        <p:txBody>
          <a:bodyPr wrap="none" rtlCol="0">
            <a:spAutoFit/>
          </a:bodyPr>
          <a:lstStyle/>
          <a:p>
            <a:r>
              <a:rPr lang="ja-JP" altLang="en-US" sz="1200">
                <a:solidFill>
                  <a:schemeClr val="bg1">
                    <a:lumMod val="50000"/>
                  </a:schemeClr>
                </a:solidFill>
                <a:latin typeface="Meiryo" charset="-128"/>
                <a:ea typeface="Meiryo" charset="-128"/>
                <a:cs typeface="Meiryo" charset="-128"/>
              </a:rPr>
              <a:t>ポイント</a:t>
            </a:r>
            <a:r>
              <a:rPr lang="en-US" altLang="ja-JP" sz="1200" dirty="0">
                <a:solidFill>
                  <a:schemeClr val="bg1">
                    <a:lumMod val="50000"/>
                  </a:schemeClr>
                </a:solidFill>
                <a:latin typeface="Meiryo" charset="-128"/>
                <a:ea typeface="Meiryo" charset="-128"/>
                <a:cs typeface="Meiryo" charset="-128"/>
              </a:rPr>
              <a:t>1</a:t>
            </a:r>
            <a:endParaRPr lang="en-US" sz="1200" dirty="0">
              <a:solidFill>
                <a:schemeClr val="bg1">
                  <a:lumMod val="50000"/>
                </a:schemeClr>
              </a:solidFill>
              <a:latin typeface="Meiryo" charset="-128"/>
              <a:ea typeface="Meiryo" charset="-128"/>
              <a:cs typeface="Meiryo" charset="-128"/>
            </a:endParaRPr>
          </a:p>
        </p:txBody>
      </p:sp>
      <p:sp>
        <p:nvSpPr>
          <p:cNvPr id="70" name="TextBox 69"/>
          <p:cNvSpPr txBox="1"/>
          <p:nvPr/>
        </p:nvSpPr>
        <p:spPr>
          <a:xfrm>
            <a:off x="2733590" y="4715040"/>
            <a:ext cx="896399" cy="276999"/>
          </a:xfrm>
          <a:prstGeom prst="rect">
            <a:avLst/>
          </a:prstGeom>
          <a:noFill/>
        </p:spPr>
        <p:txBody>
          <a:bodyPr wrap="none" rtlCol="0">
            <a:spAutoFit/>
          </a:bodyPr>
          <a:lstStyle/>
          <a:p>
            <a:r>
              <a:rPr lang="ja-JP" altLang="en-US" sz="1200" dirty="0">
                <a:solidFill>
                  <a:schemeClr val="bg1">
                    <a:lumMod val="50000"/>
                  </a:schemeClr>
                </a:solidFill>
                <a:latin typeface="Meiryo" charset="-128"/>
                <a:ea typeface="Meiryo" charset="-128"/>
                <a:cs typeface="Meiryo" charset="-128"/>
              </a:rPr>
              <a:t>ポイント</a:t>
            </a:r>
            <a:r>
              <a:rPr lang="en-US" altLang="ja-JP" sz="1200" dirty="0">
                <a:solidFill>
                  <a:schemeClr val="bg1">
                    <a:lumMod val="50000"/>
                  </a:schemeClr>
                </a:solidFill>
                <a:latin typeface="Meiryo" charset="-128"/>
                <a:ea typeface="Meiryo" charset="-128"/>
                <a:cs typeface="Meiryo" charset="-128"/>
              </a:rPr>
              <a:t>2</a:t>
            </a:r>
            <a:endParaRPr lang="en-US" sz="1200" dirty="0">
              <a:solidFill>
                <a:schemeClr val="bg1">
                  <a:lumMod val="50000"/>
                </a:schemeClr>
              </a:solidFill>
              <a:latin typeface="Meiryo" charset="-128"/>
              <a:ea typeface="Meiryo" charset="-128"/>
              <a:cs typeface="Meiryo" charset="-128"/>
            </a:endParaRPr>
          </a:p>
        </p:txBody>
      </p:sp>
      <p:sp>
        <p:nvSpPr>
          <p:cNvPr id="71" name="Rectangle 70"/>
          <p:cNvSpPr/>
          <p:nvPr/>
        </p:nvSpPr>
        <p:spPr>
          <a:xfrm>
            <a:off x="190495" y="6599140"/>
            <a:ext cx="4953000" cy="246221"/>
          </a:xfrm>
          <a:prstGeom prst="rect">
            <a:avLst/>
          </a:prstGeom>
          <a:solidFill>
            <a:schemeClr val="bg1"/>
          </a:solidFill>
        </p:spPr>
        <p:txBody>
          <a:bodyPr>
            <a:spAutoFit/>
          </a:bodyPr>
          <a:lstStyle/>
          <a:p>
            <a:r>
              <a:rPr lang="en-US" altLang="ja-JP" sz="1000">
                <a:solidFill>
                  <a:srgbClr val="FF0000"/>
                </a:solidFill>
                <a:latin typeface="Meiryo" charset="-128"/>
                <a:ea typeface="Meiryo" charset="-128"/>
                <a:cs typeface="Meiryo" charset="-128"/>
              </a:rPr>
              <a:t>* </a:t>
            </a:r>
            <a:r>
              <a:rPr lang="ja-JP" altLang="en-US" sz="1000" dirty="0">
                <a:solidFill>
                  <a:srgbClr val="FF0000"/>
                </a:solidFill>
                <a:latin typeface="Meiryo" charset="-128"/>
                <a:ea typeface="Meiryo" charset="-128"/>
                <a:cs typeface="Meiryo" charset="-128"/>
              </a:rPr>
              <a:t>レポートはグループ別に出力できますが、ポイント別には出力できません。</a:t>
            </a:r>
            <a:endParaRPr lang="en-US" altLang="ja-JP" sz="1000" dirty="0">
              <a:solidFill>
                <a:srgbClr val="FF0000"/>
              </a:solidFill>
              <a:latin typeface="Meiryo" charset="-128"/>
              <a:ea typeface="Meiryo" charset="-128"/>
              <a:cs typeface="Meiryo" charset="-128"/>
            </a:endParaRPr>
          </a:p>
        </p:txBody>
      </p:sp>
    </p:spTree>
    <p:extLst>
      <p:ext uri="{BB962C8B-B14F-4D97-AF65-F5344CB8AC3E}">
        <p14:creationId xmlns:p14="http://schemas.microsoft.com/office/powerpoint/2010/main" val="687544646"/>
      </p:ext>
    </p:extLst>
  </p:cSld>
  <p:clrMapOvr>
    <a:masterClrMapping/>
  </p:clrMapOvr>
</p:sld>
</file>

<file path=ppt/theme/theme1.xml><?xml version="1.0" encoding="utf-8"?>
<a:theme xmlns:a="http://schemas.openxmlformats.org/drawingml/2006/main" name="ホワイト">
  <a:themeElements>
    <a:clrScheme name="エレメント">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インスピレーション">
      <a:majorFont>
        <a:latin typeface="News Gothic MT"/>
        <a:ea typeface=""/>
        <a:cs typeface=""/>
        <a:font script="Jpan" typeface="メイリオ"/>
        <a:font script="Hans" typeface="宋体"/>
        <a:font script="Hant" typeface="新細明體"/>
      </a:majorFont>
      <a:minorFont>
        <a:latin typeface="News Gothic MT"/>
        <a:ea typeface=""/>
        <a:cs typeface=""/>
        <a:font script="Jpan" typeface="メイリオ"/>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17945</TotalTime>
  <Words>7048</Words>
  <Application>Microsoft Macintosh PowerPoint</Application>
  <PresentationFormat>A4 Paper (210x297 mm)</PresentationFormat>
  <Paragraphs>1703</Paragraphs>
  <Slides>42</Slides>
  <Notes>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42</vt:i4>
      </vt:variant>
    </vt:vector>
  </HeadingPairs>
  <TitlesOfParts>
    <vt:vector size="57" baseType="lpstr">
      <vt:lpstr>Brush Script MT</vt:lpstr>
      <vt:lpstr>Meiryo</vt:lpstr>
      <vt:lpstr>Meiryo</vt:lpstr>
      <vt:lpstr>ＭＳ Ｐゴシック</vt:lpstr>
      <vt:lpstr>游ゴシック Light</vt:lpstr>
      <vt:lpstr>Andale Mono</vt:lpstr>
      <vt:lpstr>Arial</vt:lpstr>
      <vt:lpstr>Calibri</vt:lpstr>
      <vt:lpstr>Courier New</vt:lpstr>
      <vt:lpstr>Futura Condensed Medium</vt:lpstr>
      <vt:lpstr>Helvetica Neue</vt:lpstr>
      <vt:lpstr>Impact</vt:lpstr>
      <vt:lpstr>News Gothic MT</vt:lpstr>
      <vt:lpstr>Wingdings</vt:lpstr>
      <vt:lpstr>ホワイト</vt:lpstr>
      <vt:lpstr>位置情報アドネットワーク GeoLogic Ad</vt:lpstr>
      <vt:lpstr>UPDATE</vt:lpstr>
      <vt:lpstr>スマホユーザーを過去の行動でプロファイリング</vt:lpstr>
      <vt:lpstr>位置情報広告</vt:lpstr>
      <vt:lpstr>従来のターゲティングと位置情報広告との違い</vt:lpstr>
      <vt:lpstr>位置情報アドネットワーク『GeoLogic Ad』</vt:lpstr>
      <vt:lpstr>ジオフェンス（緯度経度）</vt:lpstr>
      <vt:lpstr>足あと</vt:lpstr>
      <vt:lpstr>足あと | 地点指定</vt:lpstr>
      <vt:lpstr>足あと | カテゴリ指定（順次追加中）</vt:lpstr>
      <vt:lpstr>ジオターゲティング（行政区画）</vt:lpstr>
      <vt:lpstr>GeoGenome（ジオゲノム） Audience</vt:lpstr>
      <vt:lpstr>GeoGenomeクラスター一覧</vt:lpstr>
      <vt:lpstr>GeoGenome Audience｜東京都大田区の例</vt:lpstr>
      <vt:lpstr>動画広告</vt:lpstr>
      <vt:lpstr>動画広告 | 詳細</vt:lpstr>
      <vt:lpstr>自動車ターゲティング</vt:lpstr>
      <vt:lpstr>自動車ターゲティング｜詳細</vt:lpstr>
      <vt:lpstr>その他パッケージメニュー</vt:lpstr>
      <vt:lpstr>リターゲティング</vt:lpstr>
      <vt:lpstr>カスタムターゲティング</vt:lpstr>
      <vt:lpstr>[オプション] デモグラフィックターゲティング</vt:lpstr>
      <vt:lpstr>CPIアプリインストール広告（限定テスト）</vt:lpstr>
      <vt:lpstr>ターゲティング別 配信面</vt:lpstr>
      <vt:lpstr>Web面への配信</vt:lpstr>
      <vt:lpstr>料金体系</vt:lpstr>
      <vt:lpstr>オススメメディアプラン</vt:lpstr>
      <vt:lpstr>確かな技術</vt:lpstr>
      <vt:lpstr>配信先について</vt:lpstr>
      <vt:lpstr>アプリ面 掲載例</vt:lpstr>
      <vt:lpstr>効果測定</vt:lpstr>
      <vt:lpstr>レポーティング</vt:lpstr>
      <vt:lpstr>AdGIS | ヒートマップ</vt:lpstr>
      <vt:lpstr>原稿規定</vt:lpstr>
      <vt:lpstr>配信までの流れ</vt:lpstr>
      <vt:lpstr>ご発注方法</vt:lpstr>
      <vt:lpstr>掲載可否（クリエイティブ審査）について</vt:lpstr>
      <vt:lpstr>プライバシーについて</vt:lpstr>
      <vt:lpstr>FAQ</vt:lpstr>
      <vt:lpstr>会社概要</vt:lpstr>
      <vt:lpstr>代表者経歴</vt:lpstr>
      <vt:lpstr>お問い合せ</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Noguchi Wataru</dc:creator>
  <cp:lastModifiedBy>野口 航</cp:lastModifiedBy>
  <cp:revision>1291</cp:revision>
  <cp:lastPrinted>2018-02-14T01:33:08Z</cp:lastPrinted>
  <dcterms:created xsi:type="dcterms:W3CDTF">2014-11-17T08:54:27Z</dcterms:created>
  <dcterms:modified xsi:type="dcterms:W3CDTF">2018-08-21T01:07:11Z</dcterms:modified>
</cp:coreProperties>
</file>